
<file path=[Content_Types].xml><?xml version="1.0" encoding="utf-8"?>
<Types xmlns="http://schemas.openxmlformats.org/package/2006/content-types">
  <Default Extension="1" ContentType="image/jpeg"/>
  <Default Extension="ashx" ContentType="image/jpeg"/>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7" r:id="rId30"/>
    <p:sldId id="284" r:id="rId31"/>
    <p:sldId id="285" r:id="rId32"/>
    <p:sldId id="286"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1" r:id="rId56"/>
    <p:sldId id="310" r:id="rId57"/>
    <p:sldId id="313" r:id="rId58"/>
    <p:sldId id="312" r:id="rId59"/>
    <p:sldId id="314" r:id="rId60"/>
    <p:sldId id="316" r:id="rId61"/>
    <p:sldId id="315" r:id="rId62"/>
    <p:sldId id="317" r:id="rId63"/>
    <p:sldId id="318" r:id="rId64"/>
    <p:sldId id="319" r:id="rId65"/>
    <p:sldId id="320" r:id="rId66"/>
    <p:sldId id="321" r:id="rId67"/>
    <p:sldId id="322" r:id="rId68"/>
    <p:sldId id="325" r:id="rId69"/>
    <p:sldId id="323" r:id="rId70"/>
    <p:sldId id="324"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4" r:id="rId108"/>
    <p:sldId id="365" r:id="rId109"/>
    <p:sldId id="366" r:id="rId110"/>
    <p:sldId id="367" r:id="rId111"/>
    <p:sldId id="368" r:id="rId112"/>
    <p:sldId id="369" r:id="rId113"/>
    <p:sldId id="370" r:id="rId114"/>
    <p:sldId id="371" r:id="rId115"/>
    <p:sldId id="373" r:id="rId116"/>
    <p:sldId id="374" r:id="rId117"/>
    <p:sldId id="375" r:id="rId118"/>
    <p:sldId id="376" r:id="rId119"/>
    <p:sldId id="377" r:id="rId120"/>
    <p:sldId id="378" r:id="rId121"/>
    <p:sldId id="379" r:id="rId122"/>
    <p:sldId id="380" r:id="rId123"/>
    <p:sldId id="381" r:id="rId124"/>
    <p:sldId id="372"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4" d="100"/>
          <a:sy n="64" d="100"/>
        </p:scale>
        <p:origin x="978"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_rels/data1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svg"/><Relationship Id="rId1" Type="http://schemas.openxmlformats.org/officeDocument/2006/relationships/image" Target="../media/image164.png"/><Relationship Id="rId4" Type="http://schemas.openxmlformats.org/officeDocument/2006/relationships/image" Target="../media/image167.svg"/></Relationships>
</file>

<file path=ppt/diagrams/_rels/data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ata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ata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55.svg"/></Relationships>
</file>

<file path=ppt/diagrams/_rels/data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86.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svg"/><Relationship Id="rId1" Type="http://schemas.openxmlformats.org/officeDocument/2006/relationships/image" Target="../media/image164.png"/><Relationship Id="rId4" Type="http://schemas.openxmlformats.org/officeDocument/2006/relationships/image" Target="../media/image16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5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86.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04BCDC-6E8F-4CFE-8CDC-0290651318EF}" type="doc">
      <dgm:prSet loTypeId="urn:microsoft.com/office/officeart/2005/8/layout/hierarchy1" loCatId="hierarchy" qsTypeId="urn:microsoft.com/office/officeart/2005/8/quickstyle/simple1" qsCatId="simple" csTypeId="urn:microsoft.com/office/officeart/2005/8/colors/accent6_2" csCatId="accent6"/>
      <dgm:spPr/>
      <dgm:t>
        <a:bodyPr/>
        <a:lstStyle/>
        <a:p>
          <a:endParaRPr lang="en-US"/>
        </a:p>
      </dgm:t>
    </dgm:pt>
    <dgm:pt modelId="{F46AE39D-C5B1-414E-AE42-D4D69842CF83}">
      <dgm:prSet/>
      <dgm:spPr/>
      <dgm:t>
        <a:bodyPr/>
        <a:lstStyle/>
        <a:p>
          <a:r>
            <a:rPr lang="en-US" b="1"/>
            <a:t>Topic 1:</a:t>
          </a:r>
          <a:endParaRPr lang="en-US"/>
        </a:p>
      </dgm:t>
    </dgm:pt>
    <dgm:pt modelId="{9787139D-24CA-4684-81FE-2FDE02B7F098}" type="parTrans" cxnId="{3DBED54B-53A8-482A-87F3-1160BDF8A5C9}">
      <dgm:prSet/>
      <dgm:spPr/>
      <dgm:t>
        <a:bodyPr/>
        <a:lstStyle/>
        <a:p>
          <a:endParaRPr lang="en-US"/>
        </a:p>
      </dgm:t>
    </dgm:pt>
    <dgm:pt modelId="{CAF66FE0-CE87-411D-8CDA-7F32B0C03857}" type="sibTrans" cxnId="{3DBED54B-53A8-482A-87F3-1160BDF8A5C9}">
      <dgm:prSet/>
      <dgm:spPr/>
      <dgm:t>
        <a:bodyPr/>
        <a:lstStyle/>
        <a:p>
          <a:endParaRPr lang="en-US"/>
        </a:p>
      </dgm:t>
    </dgm:pt>
    <dgm:pt modelId="{F8FAB963-692C-4209-9141-9963539ED976}">
      <dgm:prSet/>
      <dgm:spPr/>
      <dgm:t>
        <a:bodyPr/>
        <a:lstStyle/>
        <a:p>
          <a:r>
            <a:rPr lang="en-US" b="1">
              <a:latin typeface="Times New Roman" panose="02020603050405020304" pitchFamily="18" charset="0"/>
              <a:cs typeface="Times New Roman" panose="02020603050405020304" pitchFamily="18" charset="0"/>
            </a:rPr>
            <a:t>Introduction to Governance, Politics, and Development</a:t>
          </a:r>
          <a:endParaRPr lang="en-US">
            <a:latin typeface="Times New Roman" panose="02020603050405020304" pitchFamily="18" charset="0"/>
            <a:cs typeface="Times New Roman" panose="02020603050405020304" pitchFamily="18" charset="0"/>
          </a:endParaRPr>
        </a:p>
      </dgm:t>
    </dgm:pt>
    <dgm:pt modelId="{2CCBDA74-AA4D-47F8-A600-2E4CF78D4A2D}" type="parTrans" cxnId="{8F427C62-836D-4078-8392-4B5B205C7571}">
      <dgm:prSet/>
      <dgm:spPr/>
      <dgm:t>
        <a:bodyPr/>
        <a:lstStyle/>
        <a:p>
          <a:endParaRPr lang="en-US"/>
        </a:p>
      </dgm:t>
    </dgm:pt>
    <dgm:pt modelId="{538B71A1-12F7-4A98-82F6-50856AD42B19}" type="sibTrans" cxnId="{8F427C62-836D-4078-8392-4B5B205C7571}">
      <dgm:prSet/>
      <dgm:spPr/>
      <dgm:t>
        <a:bodyPr/>
        <a:lstStyle/>
        <a:p>
          <a:endParaRPr lang="en-US"/>
        </a:p>
      </dgm:t>
    </dgm:pt>
    <dgm:pt modelId="{191BF698-9DFA-4726-A744-F5A8B87B867D}" type="pres">
      <dgm:prSet presAssocID="{C404BCDC-6E8F-4CFE-8CDC-0290651318EF}" presName="hierChild1" presStyleCnt="0">
        <dgm:presLayoutVars>
          <dgm:chPref val="1"/>
          <dgm:dir/>
          <dgm:animOne val="branch"/>
          <dgm:animLvl val="lvl"/>
          <dgm:resizeHandles/>
        </dgm:presLayoutVars>
      </dgm:prSet>
      <dgm:spPr/>
    </dgm:pt>
    <dgm:pt modelId="{90842B12-C080-4620-A1F9-D962EAACD322}" type="pres">
      <dgm:prSet presAssocID="{F46AE39D-C5B1-414E-AE42-D4D69842CF83}" presName="hierRoot1" presStyleCnt="0"/>
      <dgm:spPr/>
    </dgm:pt>
    <dgm:pt modelId="{36149997-6001-4ABD-8827-62299D50529C}" type="pres">
      <dgm:prSet presAssocID="{F46AE39D-C5B1-414E-AE42-D4D69842CF83}" presName="composite" presStyleCnt="0"/>
      <dgm:spPr/>
    </dgm:pt>
    <dgm:pt modelId="{09F6E742-B35A-4E96-8D55-6B3801021675}" type="pres">
      <dgm:prSet presAssocID="{F46AE39D-C5B1-414E-AE42-D4D69842CF83}" presName="background" presStyleLbl="node0" presStyleIdx="0" presStyleCnt="2"/>
      <dgm:spPr/>
    </dgm:pt>
    <dgm:pt modelId="{0377F113-EBE8-4B21-B18B-9CB9816387C9}" type="pres">
      <dgm:prSet presAssocID="{F46AE39D-C5B1-414E-AE42-D4D69842CF83}" presName="text" presStyleLbl="fgAcc0" presStyleIdx="0" presStyleCnt="2">
        <dgm:presLayoutVars>
          <dgm:chPref val="3"/>
        </dgm:presLayoutVars>
      </dgm:prSet>
      <dgm:spPr/>
    </dgm:pt>
    <dgm:pt modelId="{62A23DEC-FBAF-4F3F-973F-D23F658B9A71}" type="pres">
      <dgm:prSet presAssocID="{F46AE39D-C5B1-414E-AE42-D4D69842CF83}" presName="hierChild2" presStyleCnt="0"/>
      <dgm:spPr/>
    </dgm:pt>
    <dgm:pt modelId="{AD4B8F7A-CC49-4C51-8F3B-E2744416B385}" type="pres">
      <dgm:prSet presAssocID="{F8FAB963-692C-4209-9141-9963539ED976}" presName="hierRoot1" presStyleCnt="0"/>
      <dgm:spPr/>
    </dgm:pt>
    <dgm:pt modelId="{5E57CED7-DD88-45BA-9BAB-2079AA1EE824}" type="pres">
      <dgm:prSet presAssocID="{F8FAB963-692C-4209-9141-9963539ED976}" presName="composite" presStyleCnt="0"/>
      <dgm:spPr/>
    </dgm:pt>
    <dgm:pt modelId="{DC2B6571-5F14-4E38-B4D4-841DF2BB6D65}" type="pres">
      <dgm:prSet presAssocID="{F8FAB963-692C-4209-9141-9963539ED976}" presName="background" presStyleLbl="node0" presStyleIdx="1" presStyleCnt="2"/>
      <dgm:spPr/>
    </dgm:pt>
    <dgm:pt modelId="{09610B71-982C-47F9-9B90-DA8D3FADC04E}" type="pres">
      <dgm:prSet presAssocID="{F8FAB963-692C-4209-9141-9963539ED976}" presName="text" presStyleLbl="fgAcc0" presStyleIdx="1" presStyleCnt="2">
        <dgm:presLayoutVars>
          <dgm:chPref val="3"/>
        </dgm:presLayoutVars>
      </dgm:prSet>
      <dgm:spPr/>
    </dgm:pt>
    <dgm:pt modelId="{ED0563D3-9107-4688-9D84-FE49B9105F9F}" type="pres">
      <dgm:prSet presAssocID="{F8FAB963-692C-4209-9141-9963539ED976}" presName="hierChild2" presStyleCnt="0"/>
      <dgm:spPr/>
    </dgm:pt>
  </dgm:ptLst>
  <dgm:cxnLst>
    <dgm:cxn modelId="{8F427C62-836D-4078-8392-4B5B205C7571}" srcId="{C404BCDC-6E8F-4CFE-8CDC-0290651318EF}" destId="{F8FAB963-692C-4209-9141-9963539ED976}" srcOrd="1" destOrd="0" parTransId="{2CCBDA74-AA4D-47F8-A600-2E4CF78D4A2D}" sibTransId="{538B71A1-12F7-4A98-82F6-50856AD42B19}"/>
    <dgm:cxn modelId="{8D2DCD69-C3AD-40CB-8E96-B2E09430A3C3}" type="presOf" srcId="{C404BCDC-6E8F-4CFE-8CDC-0290651318EF}" destId="{191BF698-9DFA-4726-A744-F5A8B87B867D}" srcOrd="0" destOrd="0" presId="urn:microsoft.com/office/officeart/2005/8/layout/hierarchy1"/>
    <dgm:cxn modelId="{3DBED54B-53A8-482A-87F3-1160BDF8A5C9}" srcId="{C404BCDC-6E8F-4CFE-8CDC-0290651318EF}" destId="{F46AE39D-C5B1-414E-AE42-D4D69842CF83}" srcOrd="0" destOrd="0" parTransId="{9787139D-24CA-4684-81FE-2FDE02B7F098}" sibTransId="{CAF66FE0-CE87-411D-8CDA-7F32B0C03857}"/>
    <dgm:cxn modelId="{A80A08AC-3477-43F9-A182-10DFDD42C137}" type="presOf" srcId="{F8FAB963-692C-4209-9141-9963539ED976}" destId="{09610B71-982C-47F9-9B90-DA8D3FADC04E}" srcOrd="0" destOrd="0" presId="urn:microsoft.com/office/officeart/2005/8/layout/hierarchy1"/>
    <dgm:cxn modelId="{37AB64D9-66E0-42D5-A8BA-E8D4DFAB27D3}" type="presOf" srcId="{F46AE39D-C5B1-414E-AE42-D4D69842CF83}" destId="{0377F113-EBE8-4B21-B18B-9CB9816387C9}" srcOrd="0" destOrd="0" presId="urn:microsoft.com/office/officeart/2005/8/layout/hierarchy1"/>
    <dgm:cxn modelId="{8FED7ACE-91F5-48FF-9601-D70F5373ED15}" type="presParOf" srcId="{191BF698-9DFA-4726-A744-F5A8B87B867D}" destId="{90842B12-C080-4620-A1F9-D962EAACD322}" srcOrd="0" destOrd="0" presId="urn:microsoft.com/office/officeart/2005/8/layout/hierarchy1"/>
    <dgm:cxn modelId="{B11E01B0-2444-4D9E-AC96-1A0EB831700A}" type="presParOf" srcId="{90842B12-C080-4620-A1F9-D962EAACD322}" destId="{36149997-6001-4ABD-8827-62299D50529C}" srcOrd="0" destOrd="0" presId="urn:microsoft.com/office/officeart/2005/8/layout/hierarchy1"/>
    <dgm:cxn modelId="{4A0FF889-5D37-4F4E-854B-32E67FE8BCAD}" type="presParOf" srcId="{36149997-6001-4ABD-8827-62299D50529C}" destId="{09F6E742-B35A-4E96-8D55-6B3801021675}" srcOrd="0" destOrd="0" presId="urn:microsoft.com/office/officeart/2005/8/layout/hierarchy1"/>
    <dgm:cxn modelId="{D8434646-ED94-43B2-85D6-B6A52356A10F}" type="presParOf" srcId="{36149997-6001-4ABD-8827-62299D50529C}" destId="{0377F113-EBE8-4B21-B18B-9CB9816387C9}" srcOrd="1" destOrd="0" presId="urn:microsoft.com/office/officeart/2005/8/layout/hierarchy1"/>
    <dgm:cxn modelId="{A28A107E-D2BD-4582-81E7-BBBBD089D3CC}" type="presParOf" srcId="{90842B12-C080-4620-A1F9-D962EAACD322}" destId="{62A23DEC-FBAF-4F3F-973F-D23F658B9A71}" srcOrd="1" destOrd="0" presId="urn:microsoft.com/office/officeart/2005/8/layout/hierarchy1"/>
    <dgm:cxn modelId="{938AAD84-2E2E-417A-86BC-087DC40CD268}" type="presParOf" srcId="{191BF698-9DFA-4726-A744-F5A8B87B867D}" destId="{AD4B8F7A-CC49-4C51-8F3B-E2744416B385}" srcOrd="1" destOrd="0" presId="urn:microsoft.com/office/officeart/2005/8/layout/hierarchy1"/>
    <dgm:cxn modelId="{D27FC77C-52BC-4B2C-9DB4-7A552367756E}" type="presParOf" srcId="{AD4B8F7A-CC49-4C51-8F3B-E2744416B385}" destId="{5E57CED7-DD88-45BA-9BAB-2079AA1EE824}" srcOrd="0" destOrd="0" presId="urn:microsoft.com/office/officeart/2005/8/layout/hierarchy1"/>
    <dgm:cxn modelId="{C8E3E459-14FE-4F34-89EE-FB6A72606286}" type="presParOf" srcId="{5E57CED7-DD88-45BA-9BAB-2079AA1EE824}" destId="{DC2B6571-5F14-4E38-B4D4-841DF2BB6D65}" srcOrd="0" destOrd="0" presId="urn:microsoft.com/office/officeart/2005/8/layout/hierarchy1"/>
    <dgm:cxn modelId="{AF3647C4-4A93-4244-A847-70F6F48A7825}" type="presParOf" srcId="{5E57CED7-DD88-45BA-9BAB-2079AA1EE824}" destId="{09610B71-982C-47F9-9B90-DA8D3FADC04E}" srcOrd="1" destOrd="0" presId="urn:microsoft.com/office/officeart/2005/8/layout/hierarchy1"/>
    <dgm:cxn modelId="{C569C9D1-4BF4-441B-9F72-3806760CA366}" type="presParOf" srcId="{AD4B8F7A-CC49-4C51-8F3B-E2744416B385}" destId="{ED0563D3-9107-4688-9D84-FE49B9105F9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790C48-EC8B-4360-A873-CC8196E7E6E1}" type="doc">
      <dgm:prSet loTypeId="urn:microsoft.com/office/officeart/2005/8/layout/hierarchy1" loCatId="hierarchy" qsTypeId="urn:microsoft.com/office/officeart/2005/8/quickstyle/simple1" qsCatId="simple" csTypeId="urn:microsoft.com/office/officeart/2005/8/colors/accent5_2" csCatId="accent5"/>
      <dgm:spPr/>
      <dgm:t>
        <a:bodyPr/>
        <a:lstStyle/>
        <a:p>
          <a:endParaRPr lang="en-US"/>
        </a:p>
      </dgm:t>
    </dgm:pt>
    <dgm:pt modelId="{0557E91F-AA72-4F69-86B1-8F407B838A25}">
      <dgm:prSet custT="1"/>
      <dgm:spPr/>
      <dgm:t>
        <a:bodyPr/>
        <a:lstStyle/>
        <a:p>
          <a:pPr algn="just"/>
          <a:r>
            <a:rPr lang="en-US" sz="1800" b="1" dirty="0">
              <a:latin typeface="Times New Roman" panose="02020603050405020304" pitchFamily="18" charset="0"/>
              <a:cs typeface="Times New Roman" panose="02020603050405020304" pitchFamily="18" charset="0"/>
            </a:rPr>
            <a:t>Communism</a:t>
          </a:r>
          <a:r>
            <a:rPr lang="en-US" sz="1800" dirty="0">
              <a:latin typeface="Times New Roman" panose="02020603050405020304" pitchFamily="18" charset="0"/>
              <a:cs typeface="Times New Roman" panose="02020603050405020304" pitchFamily="18" charset="0"/>
            </a:rPr>
            <a:t>: Aims for a classless society where all property is publicly owned and each person works and is paid according to their abilities and needs (Marx &amp; Engels, 1848).</a:t>
          </a:r>
        </a:p>
      </dgm:t>
    </dgm:pt>
    <dgm:pt modelId="{570019A8-D1D2-4A58-8D11-1EE068F21E8C}" type="parTrans" cxnId="{96B56B33-BD0C-4973-B85A-4C71A6606ED9}">
      <dgm:prSet/>
      <dgm:spPr/>
      <dgm:t>
        <a:bodyPr/>
        <a:lstStyle/>
        <a:p>
          <a:endParaRPr lang="en-US"/>
        </a:p>
      </dgm:t>
    </dgm:pt>
    <dgm:pt modelId="{DCB589E1-E6D5-4431-9423-DDDE2FB8C465}" type="sibTrans" cxnId="{96B56B33-BD0C-4973-B85A-4C71A6606ED9}">
      <dgm:prSet/>
      <dgm:spPr/>
      <dgm:t>
        <a:bodyPr/>
        <a:lstStyle/>
        <a:p>
          <a:endParaRPr lang="en-US"/>
        </a:p>
      </dgm:t>
    </dgm:pt>
    <dgm:pt modelId="{AAD7C180-43F3-41BA-B434-7DA175AC2400}">
      <dgm:prSet custT="1"/>
      <dgm:spPr/>
      <dgm:t>
        <a:bodyPr/>
        <a:lstStyle/>
        <a:p>
          <a:pPr algn="just"/>
          <a:r>
            <a:rPr lang="en-US" sz="1800" b="1" dirty="0">
              <a:latin typeface="Times New Roman" panose="02020603050405020304" pitchFamily="18" charset="0"/>
              <a:cs typeface="Times New Roman" panose="02020603050405020304" pitchFamily="18" charset="0"/>
            </a:rPr>
            <a:t>Fascism</a:t>
          </a:r>
          <a:r>
            <a:rPr lang="en-US" sz="1800" dirty="0">
              <a:latin typeface="Times New Roman" panose="02020603050405020304" pitchFamily="18" charset="0"/>
              <a:cs typeface="Times New Roman" panose="02020603050405020304" pitchFamily="18" charset="0"/>
            </a:rPr>
            <a:t>: A far-right ideology characterized by authoritarian nationalism, dictatorial power, and suppression of opposition. It often includes elements of racial superiority and militarism (</a:t>
          </a:r>
          <a:r>
            <a:rPr lang="en-US" sz="1800" dirty="0" err="1">
              <a:latin typeface="Times New Roman" panose="02020603050405020304" pitchFamily="18" charset="0"/>
              <a:cs typeface="Times New Roman" panose="02020603050405020304" pitchFamily="18" charset="0"/>
            </a:rPr>
            <a:t>Mouffe</a:t>
          </a:r>
          <a:r>
            <a:rPr lang="en-US" sz="1800" dirty="0">
              <a:latin typeface="Times New Roman" panose="02020603050405020304" pitchFamily="18" charset="0"/>
              <a:cs typeface="Times New Roman" panose="02020603050405020304" pitchFamily="18" charset="0"/>
            </a:rPr>
            <a:t>, 2005).</a:t>
          </a:r>
        </a:p>
      </dgm:t>
    </dgm:pt>
    <dgm:pt modelId="{1724D949-72A1-442E-8674-DB9CE8DE23D1}" type="parTrans" cxnId="{D8A6F406-E0FF-4692-91A5-1BDBC91F2F5A}">
      <dgm:prSet/>
      <dgm:spPr/>
      <dgm:t>
        <a:bodyPr/>
        <a:lstStyle/>
        <a:p>
          <a:endParaRPr lang="en-US"/>
        </a:p>
      </dgm:t>
    </dgm:pt>
    <dgm:pt modelId="{C6964953-596D-45D1-BB33-803270A7B01F}" type="sibTrans" cxnId="{D8A6F406-E0FF-4692-91A5-1BDBC91F2F5A}">
      <dgm:prSet/>
      <dgm:spPr/>
      <dgm:t>
        <a:bodyPr/>
        <a:lstStyle/>
        <a:p>
          <a:endParaRPr lang="en-US"/>
        </a:p>
      </dgm:t>
    </dgm:pt>
    <dgm:pt modelId="{A7DBCAC6-0DD4-4DBD-85F6-24D9F41E7B11}">
      <dgm:prSet custT="1"/>
      <dgm:spPr/>
      <dgm:t>
        <a:bodyPr/>
        <a:lstStyle/>
        <a:p>
          <a:pPr algn="just"/>
          <a:r>
            <a:rPr lang="en-US" sz="1800" b="1" dirty="0">
              <a:latin typeface="Times New Roman" panose="02020603050405020304" pitchFamily="18" charset="0"/>
              <a:cs typeface="Times New Roman" panose="02020603050405020304" pitchFamily="18" charset="0"/>
            </a:rPr>
            <a:t>Anarchism</a:t>
          </a:r>
          <a:r>
            <a:rPr lang="en-US" sz="1800" dirty="0">
              <a:latin typeface="Times New Roman" panose="02020603050405020304" pitchFamily="18" charset="0"/>
              <a:cs typeface="Times New Roman" panose="02020603050405020304" pitchFamily="18" charset="0"/>
            </a:rPr>
            <a:t>: Advocates for a society without formal government or hierarchical structures, emphasizing voluntary cooperation and mutual aid (Kropotkin, 1902).</a:t>
          </a:r>
        </a:p>
      </dgm:t>
    </dgm:pt>
    <dgm:pt modelId="{E4834F4F-D7A2-4FCB-AA8D-68CEE4352909}" type="parTrans" cxnId="{E707A57E-75EC-45C7-9E17-0C5EFA36ECD8}">
      <dgm:prSet/>
      <dgm:spPr/>
      <dgm:t>
        <a:bodyPr/>
        <a:lstStyle/>
        <a:p>
          <a:endParaRPr lang="en-US"/>
        </a:p>
      </dgm:t>
    </dgm:pt>
    <dgm:pt modelId="{0CBB706E-6073-4908-899F-BEBFE5640048}" type="sibTrans" cxnId="{E707A57E-75EC-45C7-9E17-0C5EFA36ECD8}">
      <dgm:prSet/>
      <dgm:spPr/>
      <dgm:t>
        <a:bodyPr/>
        <a:lstStyle/>
        <a:p>
          <a:endParaRPr lang="en-US"/>
        </a:p>
      </dgm:t>
    </dgm:pt>
    <dgm:pt modelId="{6DD3D137-09C3-4B04-9FAA-60CE7CA88879}" type="pres">
      <dgm:prSet presAssocID="{BA790C48-EC8B-4360-A873-CC8196E7E6E1}" presName="hierChild1" presStyleCnt="0">
        <dgm:presLayoutVars>
          <dgm:chPref val="1"/>
          <dgm:dir/>
          <dgm:animOne val="branch"/>
          <dgm:animLvl val="lvl"/>
          <dgm:resizeHandles/>
        </dgm:presLayoutVars>
      </dgm:prSet>
      <dgm:spPr/>
    </dgm:pt>
    <dgm:pt modelId="{3463B85F-2F58-4969-8F7F-C78226D0EFC3}" type="pres">
      <dgm:prSet presAssocID="{0557E91F-AA72-4F69-86B1-8F407B838A25}" presName="hierRoot1" presStyleCnt="0"/>
      <dgm:spPr/>
    </dgm:pt>
    <dgm:pt modelId="{ADEFEFAA-40E4-48F3-9F22-F99FB53E33B9}" type="pres">
      <dgm:prSet presAssocID="{0557E91F-AA72-4F69-86B1-8F407B838A25}" presName="composite" presStyleCnt="0"/>
      <dgm:spPr/>
    </dgm:pt>
    <dgm:pt modelId="{7C9D8EBF-7B12-4DBA-B95B-18C5A5F1B08C}" type="pres">
      <dgm:prSet presAssocID="{0557E91F-AA72-4F69-86B1-8F407B838A25}" presName="background" presStyleLbl="node0" presStyleIdx="0" presStyleCnt="3"/>
      <dgm:spPr/>
    </dgm:pt>
    <dgm:pt modelId="{87304AF1-E425-4BDE-84B5-774B8D8486E2}" type="pres">
      <dgm:prSet presAssocID="{0557E91F-AA72-4F69-86B1-8F407B838A25}" presName="text" presStyleLbl="fgAcc0" presStyleIdx="0" presStyleCnt="3">
        <dgm:presLayoutVars>
          <dgm:chPref val="3"/>
        </dgm:presLayoutVars>
      </dgm:prSet>
      <dgm:spPr/>
    </dgm:pt>
    <dgm:pt modelId="{C8FA0A90-2817-4FDB-959C-188FB095812C}" type="pres">
      <dgm:prSet presAssocID="{0557E91F-AA72-4F69-86B1-8F407B838A25}" presName="hierChild2" presStyleCnt="0"/>
      <dgm:spPr/>
    </dgm:pt>
    <dgm:pt modelId="{B7967751-CECA-499A-B25F-949AC1251E3F}" type="pres">
      <dgm:prSet presAssocID="{AAD7C180-43F3-41BA-B434-7DA175AC2400}" presName="hierRoot1" presStyleCnt="0"/>
      <dgm:spPr/>
    </dgm:pt>
    <dgm:pt modelId="{CAFD13BB-16EE-4CFE-B18D-52A38A75CB13}" type="pres">
      <dgm:prSet presAssocID="{AAD7C180-43F3-41BA-B434-7DA175AC2400}" presName="composite" presStyleCnt="0"/>
      <dgm:spPr/>
    </dgm:pt>
    <dgm:pt modelId="{FF11687C-6B49-49E7-99AA-F94C38FC24EA}" type="pres">
      <dgm:prSet presAssocID="{AAD7C180-43F3-41BA-B434-7DA175AC2400}" presName="background" presStyleLbl="node0" presStyleIdx="1" presStyleCnt="3"/>
      <dgm:spPr/>
    </dgm:pt>
    <dgm:pt modelId="{00BC457D-20C9-407A-9F54-18442423D05F}" type="pres">
      <dgm:prSet presAssocID="{AAD7C180-43F3-41BA-B434-7DA175AC2400}" presName="text" presStyleLbl="fgAcc0" presStyleIdx="1" presStyleCnt="3">
        <dgm:presLayoutVars>
          <dgm:chPref val="3"/>
        </dgm:presLayoutVars>
      </dgm:prSet>
      <dgm:spPr/>
    </dgm:pt>
    <dgm:pt modelId="{0DF67CD8-97A5-41BC-97AD-3AF086BCF4F9}" type="pres">
      <dgm:prSet presAssocID="{AAD7C180-43F3-41BA-B434-7DA175AC2400}" presName="hierChild2" presStyleCnt="0"/>
      <dgm:spPr/>
    </dgm:pt>
    <dgm:pt modelId="{473581A6-CDFE-44EA-9358-9D87718D1A3E}" type="pres">
      <dgm:prSet presAssocID="{A7DBCAC6-0DD4-4DBD-85F6-24D9F41E7B11}" presName="hierRoot1" presStyleCnt="0"/>
      <dgm:spPr/>
    </dgm:pt>
    <dgm:pt modelId="{A2CBEB6C-7E4B-471E-9D37-05E995A7BBD5}" type="pres">
      <dgm:prSet presAssocID="{A7DBCAC6-0DD4-4DBD-85F6-24D9F41E7B11}" presName="composite" presStyleCnt="0"/>
      <dgm:spPr/>
    </dgm:pt>
    <dgm:pt modelId="{C80C2C6F-F732-473A-BCA9-46022FCA25A6}" type="pres">
      <dgm:prSet presAssocID="{A7DBCAC6-0DD4-4DBD-85F6-24D9F41E7B11}" presName="background" presStyleLbl="node0" presStyleIdx="2" presStyleCnt="3"/>
      <dgm:spPr/>
    </dgm:pt>
    <dgm:pt modelId="{3B64AFEC-29F1-4C63-86DF-0B44241C767D}" type="pres">
      <dgm:prSet presAssocID="{A7DBCAC6-0DD4-4DBD-85F6-24D9F41E7B11}" presName="text" presStyleLbl="fgAcc0" presStyleIdx="2" presStyleCnt="3">
        <dgm:presLayoutVars>
          <dgm:chPref val="3"/>
        </dgm:presLayoutVars>
      </dgm:prSet>
      <dgm:spPr/>
    </dgm:pt>
    <dgm:pt modelId="{81EC0BA6-7FF0-43D4-84E6-E58DD85C9C47}" type="pres">
      <dgm:prSet presAssocID="{A7DBCAC6-0DD4-4DBD-85F6-24D9F41E7B11}" presName="hierChild2" presStyleCnt="0"/>
      <dgm:spPr/>
    </dgm:pt>
  </dgm:ptLst>
  <dgm:cxnLst>
    <dgm:cxn modelId="{D8A6F406-E0FF-4692-91A5-1BDBC91F2F5A}" srcId="{BA790C48-EC8B-4360-A873-CC8196E7E6E1}" destId="{AAD7C180-43F3-41BA-B434-7DA175AC2400}" srcOrd="1" destOrd="0" parTransId="{1724D949-72A1-442E-8674-DB9CE8DE23D1}" sibTransId="{C6964953-596D-45D1-BB33-803270A7B01F}"/>
    <dgm:cxn modelId="{96B56B33-BD0C-4973-B85A-4C71A6606ED9}" srcId="{BA790C48-EC8B-4360-A873-CC8196E7E6E1}" destId="{0557E91F-AA72-4F69-86B1-8F407B838A25}" srcOrd="0" destOrd="0" parTransId="{570019A8-D1D2-4A58-8D11-1EE068F21E8C}" sibTransId="{DCB589E1-E6D5-4431-9423-DDDE2FB8C465}"/>
    <dgm:cxn modelId="{BD82C54B-B6CA-4F8A-A70E-36984F2A1A39}" type="presOf" srcId="{0557E91F-AA72-4F69-86B1-8F407B838A25}" destId="{87304AF1-E425-4BDE-84B5-774B8D8486E2}" srcOrd="0" destOrd="0" presId="urn:microsoft.com/office/officeart/2005/8/layout/hierarchy1"/>
    <dgm:cxn modelId="{E707A57E-75EC-45C7-9E17-0C5EFA36ECD8}" srcId="{BA790C48-EC8B-4360-A873-CC8196E7E6E1}" destId="{A7DBCAC6-0DD4-4DBD-85F6-24D9F41E7B11}" srcOrd="2" destOrd="0" parTransId="{E4834F4F-D7A2-4FCB-AA8D-68CEE4352909}" sibTransId="{0CBB706E-6073-4908-899F-BEBFE5640048}"/>
    <dgm:cxn modelId="{DF3D5284-6998-43F7-986B-57507B9E9B3E}" type="presOf" srcId="{A7DBCAC6-0DD4-4DBD-85F6-24D9F41E7B11}" destId="{3B64AFEC-29F1-4C63-86DF-0B44241C767D}" srcOrd="0" destOrd="0" presId="urn:microsoft.com/office/officeart/2005/8/layout/hierarchy1"/>
    <dgm:cxn modelId="{3839A385-1F3F-43E5-BC43-ABA56ADC6479}" type="presOf" srcId="{AAD7C180-43F3-41BA-B434-7DA175AC2400}" destId="{00BC457D-20C9-407A-9F54-18442423D05F}" srcOrd="0" destOrd="0" presId="urn:microsoft.com/office/officeart/2005/8/layout/hierarchy1"/>
    <dgm:cxn modelId="{76B3DF85-A8D2-42FD-A1B0-E2D4AAD83F17}" type="presOf" srcId="{BA790C48-EC8B-4360-A873-CC8196E7E6E1}" destId="{6DD3D137-09C3-4B04-9FAA-60CE7CA88879}" srcOrd="0" destOrd="0" presId="urn:microsoft.com/office/officeart/2005/8/layout/hierarchy1"/>
    <dgm:cxn modelId="{8DEFE437-7CA9-4F04-AD6B-1BD128F5D578}" type="presParOf" srcId="{6DD3D137-09C3-4B04-9FAA-60CE7CA88879}" destId="{3463B85F-2F58-4969-8F7F-C78226D0EFC3}" srcOrd="0" destOrd="0" presId="urn:microsoft.com/office/officeart/2005/8/layout/hierarchy1"/>
    <dgm:cxn modelId="{F8606E0A-EC43-4392-BE10-ADD7B19F0292}" type="presParOf" srcId="{3463B85F-2F58-4969-8F7F-C78226D0EFC3}" destId="{ADEFEFAA-40E4-48F3-9F22-F99FB53E33B9}" srcOrd="0" destOrd="0" presId="urn:microsoft.com/office/officeart/2005/8/layout/hierarchy1"/>
    <dgm:cxn modelId="{AA5DF051-D43A-4EC7-9541-40B8FE0A85F6}" type="presParOf" srcId="{ADEFEFAA-40E4-48F3-9F22-F99FB53E33B9}" destId="{7C9D8EBF-7B12-4DBA-B95B-18C5A5F1B08C}" srcOrd="0" destOrd="0" presId="urn:microsoft.com/office/officeart/2005/8/layout/hierarchy1"/>
    <dgm:cxn modelId="{580A658F-B98D-4978-9A40-74345DE9F9E3}" type="presParOf" srcId="{ADEFEFAA-40E4-48F3-9F22-F99FB53E33B9}" destId="{87304AF1-E425-4BDE-84B5-774B8D8486E2}" srcOrd="1" destOrd="0" presId="urn:microsoft.com/office/officeart/2005/8/layout/hierarchy1"/>
    <dgm:cxn modelId="{2AF8BFC0-85DD-4E4D-B70C-0C444DB18A4C}" type="presParOf" srcId="{3463B85F-2F58-4969-8F7F-C78226D0EFC3}" destId="{C8FA0A90-2817-4FDB-959C-188FB095812C}" srcOrd="1" destOrd="0" presId="urn:microsoft.com/office/officeart/2005/8/layout/hierarchy1"/>
    <dgm:cxn modelId="{635E18CD-8B5F-42FB-88D6-C3359B7D5DDE}" type="presParOf" srcId="{6DD3D137-09C3-4B04-9FAA-60CE7CA88879}" destId="{B7967751-CECA-499A-B25F-949AC1251E3F}" srcOrd="1" destOrd="0" presId="urn:microsoft.com/office/officeart/2005/8/layout/hierarchy1"/>
    <dgm:cxn modelId="{9FEB6822-C66E-4070-A4E8-641B6C4B6E6D}" type="presParOf" srcId="{B7967751-CECA-499A-B25F-949AC1251E3F}" destId="{CAFD13BB-16EE-4CFE-B18D-52A38A75CB13}" srcOrd="0" destOrd="0" presId="urn:microsoft.com/office/officeart/2005/8/layout/hierarchy1"/>
    <dgm:cxn modelId="{1B6DD077-9A58-4BA7-8125-8CCA6C0EC53B}" type="presParOf" srcId="{CAFD13BB-16EE-4CFE-B18D-52A38A75CB13}" destId="{FF11687C-6B49-49E7-99AA-F94C38FC24EA}" srcOrd="0" destOrd="0" presId="urn:microsoft.com/office/officeart/2005/8/layout/hierarchy1"/>
    <dgm:cxn modelId="{EB1C0A5A-99B3-4D2F-8157-8E7A3869A702}" type="presParOf" srcId="{CAFD13BB-16EE-4CFE-B18D-52A38A75CB13}" destId="{00BC457D-20C9-407A-9F54-18442423D05F}" srcOrd="1" destOrd="0" presId="urn:microsoft.com/office/officeart/2005/8/layout/hierarchy1"/>
    <dgm:cxn modelId="{51215B5A-7699-4DD8-AB9D-63F2759660EB}" type="presParOf" srcId="{B7967751-CECA-499A-B25F-949AC1251E3F}" destId="{0DF67CD8-97A5-41BC-97AD-3AF086BCF4F9}" srcOrd="1" destOrd="0" presId="urn:microsoft.com/office/officeart/2005/8/layout/hierarchy1"/>
    <dgm:cxn modelId="{4421C3BE-C2EA-49E7-8A36-BFA3AAF418D2}" type="presParOf" srcId="{6DD3D137-09C3-4B04-9FAA-60CE7CA88879}" destId="{473581A6-CDFE-44EA-9358-9D87718D1A3E}" srcOrd="2" destOrd="0" presId="urn:microsoft.com/office/officeart/2005/8/layout/hierarchy1"/>
    <dgm:cxn modelId="{D4C27092-7C19-4551-8B3B-66E1F29F709E}" type="presParOf" srcId="{473581A6-CDFE-44EA-9358-9D87718D1A3E}" destId="{A2CBEB6C-7E4B-471E-9D37-05E995A7BBD5}" srcOrd="0" destOrd="0" presId="urn:microsoft.com/office/officeart/2005/8/layout/hierarchy1"/>
    <dgm:cxn modelId="{84D3B66A-B56C-4808-928D-7BB86270692A}" type="presParOf" srcId="{A2CBEB6C-7E4B-471E-9D37-05E995A7BBD5}" destId="{C80C2C6F-F732-473A-BCA9-46022FCA25A6}" srcOrd="0" destOrd="0" presId="urn:microsoft.com/office/officeart/2005/8/layout/hierarchy1"/>
    <dgm:cxn modelId="{73A67FA2-C051-4032-98D4-E0AE259D1F8D}" type="presParOf" srcId="{A2CBEB6C-7E4B-471E-9D37-05E995A7BBD5}" destId="{3B64AFEC-29F1-4C63-86DF-0B44241C767D}" srcOrd="1" destOrd="0" presId="urn:microsoft.com/office/officeart/2005/8/layout/hierarchy1"/>
    <dgm:cxn modelId="{4D3F959C-F6F1-43CA-9CD4-0C3BE01D4FEA}" type="presParOf" srcId="{473581A6-CDFE-44EA-9358-9D87718D1A3E}" destId="{81EC0BA6-7FF0-43D4-84E6-E58DD85C9C4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94B4824-24E0-46D9-9A3A-63359F97D27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F2A15DF-28B1-446C-833A-E1801D0DDA66}">
      <dgm:prSet custT="1"/>
      <dgm:spPr/>
      <dgm:t>
        <a:bodyPr/>
        <a:lstStyle/>
        <a:p>
          <a:pPr algn="just"/>
          <a:r>
            <a:rPr lang="en-US" sz="2800" b="1" dirty="0">
              <a:latin typeface="Times New Roman" panose="02020603050405020304" pitchFamily="18" charset="0"/>
              <a:cs typeface="Times New Roman" panose="02020603050405020304" pitchFamily="18" charset="0"/>
            </a:rPr>
            <a:t>Ethnic Identity</a:t>
          </a:r>
          <a:r>
            <a:rPr lang="en-US" sz="2800" dirty="0">
              <a:latin typeface="Times New Roman" panose="02020603050405020304" pitchFamily="18" charset="0"/>
              <a:cs typeface="Times New Roman" panose="02020603050405020304" pitchFamily="18" charset="0"/>
            </a:rPr>
            <a:t>: Formed through common ancestry, language, and cultural practices (Giddens, 2006).</a:t>
          </a:r>
        </a:p>
      </dgm:t>
    </dgm:pt>
    <dgm:pt modelId="{56C384BB-54A3-4699-881A-C0A27D64C435}" type="parTrans" cxnId="{38A08702-064D-47FB-BF70-CA6C8521E3C4}">
      <dgm:prSet/>
      <dgm:spPr/>
      <dgm:t>
        <a:bodyPr/>
        <a:lstStyle/>
        <a:p>
          <a:endParaRPr lang="en-US"/>
        </a:p>
      </dgm:t>
    </dgm:pt>
    <dgm:pt modelId="{068AA721-3C27-44E4-95F7-92ACC8332DE6}" type="sibTrans" cxnId="{38A08702-064D-47FB-BF70-CA6C8521E3C4}">
      <dgm:prSet/>
      <dgm:spPr/>
      <dgm:t>
        <a:bodyPr/>
        <a:lstStyle/>
        <a:p>
          <a:endParaRPr lang="en-US"/>
        </a:p>
      </dgm:t>
    </dgm:pt>
    <dgm:pt modelId="{7799305B-EB7A-4931-9B6A-456F3EF98CC8}">
      <dgm:prSet custT="1"/>
      <dgm:spPr/>
      <dgm:t>
        <a:bodyPr/>
        <a:lstStyle/>
        <a:p>
          <a:pPr algn="just"/>
          <a:r>
            <a:rPr lang="en-US" sz="2200" b="1" dirty="0">
              <a:latin typeface="Times New Roman" panose="02020603050405020304" pitchFamily="18" charset="0"/>
              <a:cs typeface="Times New Roman" panose="02020603050405020304" pitchFamily="18" charset="0"/>
            </a:rPr>
            <a:t>Ethnic Conflict</a:t>
          </a:r>
          <a:r>
            <a:rPr lang="en-US" sz="2200" dirty="0">
              <a:latin typeface="Times New Roman" panose="02020603050405020304" pitchFamily="18" charset="0"/>
              <a:cs typeface="Times New Roman" panose="02020603050405020304" pitchFamily="18" charset="0"/>
            </a:rPr>
            <a:t>: This occurs when ethnic groups compete for resources, power, or recognition, often exacerbating tensions within multi-ethnic states (Horowitz, 1985).</a:t>
          </a:r>
        </a:p>
      </dgm:t>
    </dgm:pt>
    <dgm:pt modelId="{14590FD9-88AC-496B-BC87-EA432F063CC6}" type="parTrans" cxnId="{3B728428-DEEA-49E2-8E77-2D4F507C0757}">
      <dgm:prSet/>
      <dgm:spPr/>
      <dgm:t>
        <a:bodyPr/>
        <a:lstStyle/>
        <a:p>
          <a:endParaRPr lang="en-US"/>
        </a:p>
      </dgm:t>
    </dgm:pt>
    <dgm:pt modelId="{B7AF11C6-DABF-4BD2-8897-A052E9731196}" type="sibTrans" cxnId="{3B728428-DEEA-49E2-8E77-2D4F507C0757}">
      <dgm:prSet/>
      <dgm:spPr/>
      <dgm:t>
        <a:bodyPr/>
        <a:lstStyle/>
        <a:p>
          <a:endParaRPr lang="en-US"/>
        </a:p>
      </dgm:t>
    </dgm:pt>
    <dgm:pt modelId="{C4E73086-2E45-472B-9BF5-6216B16DD99C}" type="pres">
      <dgm:prSet presAssocID="{D94B4824-24E0-46D9-9A3A-63359F97D27A}" presName="root" presStyleCnt="0">
        <dgm:presLayoutVars>
          <dgm:dir/>
          <dgm:resizeHandles val="exact"/>
        </dgm:presLayoutVars>
      </dgm:prSet>
      <dgm:spPr/>
    </dgm:pt>
    <dgm:pt modelId="{C9443D9F-23B4-47FC-9504-958C52E73F07}" type="pres">
      <dgm:prSet presAssocID="{5F2A15DF-28B1-446C-833A-E1801D0DDA66}" presName="compNode" presStyleCnt="0"/>
      <dgm:spPr/>
    </dgm:pt>
    <dgm:pt modelId="{99F53E0E-92ED-40EC-AD4D-4AFB5D32165C}" type="pres">
      <dgm:prSet presAssocID="{5F2A15DF-28B1-446C-833A-E1801D0DDA6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ustomer Review"/>
        </a:ext>
      </dgm:extLst>
    </dgm:pt>
    <dgm:pt modelId="{F24D1891-A47C-4185-B6D6-B0F5FBCF1904}" type="pres">
      <dgm:prSet presAssocID="{5F2A15DF-28B1-446C-833A-E1801D0DDA66}" presName="spaceRect" presStyleCnt="0"/>
      <dgm:spPr/>
    </dgm:pt>
    <dgm:pt modelId="{76E6959A-983A-4035-B21E-208733E35FB6}" type="pres">
      <dgm:prSet presAssocID="{5F2A15DF-28B1-446C-833A-E1801D0DDA66}" presName="textRect" presStyleLbl="revTx" presStyleIdx="0" presStyleCnt="2">
        <dgm:presLayoutVars>
          <dgm:chMax val="1"/>
          <dgm:chPref val="1"/>
        </dgm:presLayoutVars>
      </dgm:prSet>
      <dgm:spPr/>
    </dgm:pt>
    <dgm:pt modelId="{419C1C0D-4613-4623-93F7-A949EDA7F10E}" type="pres">
      <dgm:prSet presAssocID="{068AA721-3C27-44E4-95F7-92ACC8332DE6}" presName="sibTrans" presStyleCnt="0"/>
      <dgm:spPr/>
    </dgm:pt>
    <dgm:pt modelId="{0DC674E3-398C-4BFA-B766-D921BAABA471}" type="pres">
      <dgm:prSet presAssocID="{7799305B-EB7A-4931-9B6A-456F3EF98CC8}" presName="compNode" presStyleCnt="0"/>
      <dgm:spPr/>
    </dgm:pt>
    <dgm:pt modelId="{A517C6FF-08C2-458B-A416-27B65FE92990}" type="pres">
      <dgm:prSet presAssocID="{7799305B-EB7A-4931-9B6A-456F3EF98CC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of People"/>
        </a:ext>
      </dgm:extLst>
    </dgm:pt>
    <dgm:pt modelId="{32639DDB-898B-4031-B62C-958585F8C5F1}" type="pres">
      <dgm:prSet presAssocID="{7799305B-EB7A-4931-9B6A-456F3EF98CC8}" presName="spaceRect" presStyleCnt="0"/>
      <dgm:spPr/>
    </dgm:pt>
    <dgm:pt modelId="{1B080CCA-2C93-41A1-A0B7-FECED767E3AF}" type="pres">
      <dgm:prSet presAssocID="{7799305B-EB7A-4931-9B6A-456F3EF98CC8}" presName="textRect" presStyleLbl="revTx" presStyleIdx="1" presStyleCnt="2">
        <dgm:presLayoutVars>
          <dgm:chMax val="1"/>
          <dgm:chPref val="1"/>
        </dgm:presLayoutVars>
      </dgm:prSet>
      <dgm:spPr/>
    </dgm:pt>
  </dgm:ptLst>
  <dgm:cxnLst>
    <dgm:cxn modelId="{38A08702-064D-47FB-BF70-CA6C8521E3C4}" srcId="{D94B4824-24E0-46D9-9A3A-63359F97D27A}" destId="{5F2A15DF-28B1-446C-833A-E1801D0DDA66}" srcOrd="0" destOrd="0" parTransId="{56C384BB-54A3-4699-881A-C0A27D64C435}" sibTransId="{068AA721-3C27-44E4-95F7-92ACC8332DE6}"/>
    <dgm:cxn modelId="{3B728428-DEEA-49E2-8E77-2D4F507C0757}" srcId="{D94B4824-24E0-46D9-9A3A-63359F97D27A}" destId="{7799305B-EB7A-4931-9B6A-456F3EF98CC8}" srcOrd="1" destOrd="0" parTransId="{14590FD9-88AC-496B-BC87-EA432F063CC6}" sibTransId="{B7AF11C6-DABF-4BD2-8897-A052E9731196}"/>
    <dgm:cxn modelId="{FB4F2336-0CB2-4851-B23D-7A6215994B56}" type="presOf" srcId="{7799305B-EB7A-4931-9B6A-456F3EF98CC8}" destId="{1B080CCA-2C93-41A1-A0B7-FECED767E3AF}" srcOrd="0" destOrd="0" presId="urn:microsoft.com/office/officeart/2018/2/layout/IconLabelList"/>
    <dgm:cxn modelId="{C3F29E37-1279-4AA5-B64E-60E3F44D1402}" type="presOf" srcId="{D94B4824-24E0-46D9-9A3A-63359F97D27A}" destId="{C4E73086-2E45-472B-9BF5-6216B16DD99C}" srcOrd="0" destOrd="0" presId="urn:microsoft.com/office/officeart/2018/2/layout/IconLabelList"/>
    <dgm:cxn modelId="{683D9FD5-FCA3-4643-9FA0-E7AB8978C9B9}" type="presOf" srcId="{5F2A15DF-28B1-446C-833A-E1801D0DDA66}" destId="{76E6959A-983A-4035-B21E-208733E35FB6}" srcOrd="0" destOrd="0" presId="urn:microsoft.com/office/officeart/2018/2/layout/IconLabelList"/>
    <dgm:cxn modelId="{2FDE1E91-42B9-4A09-9295-BDC13589070B}" type="presParOf" srcId="{C4E73086-2E45-472B-9BF5-6216B16DD99C}" destId="{C9443D9F-23B4-47FC-9504-958C52E73F07}" srcOrd="0" destOrd="0" presId="urn:microsoft.com/office/officeart/2018/2/layout/IconLabelList"/>
    <dgm:cxn modelId="{DF458A40-061A-42AA-A602-354C0857B9DA}" type="presParOf" srcId="{C9443D9F-23B4-47FC-9504-958C52E73F07}" destId="{99F53E0E-92ED-40EC-AD4D-4AFB5D32165C}" srcOrd="0" destOrd="0" presId="urn:microsoft.com/office/officeart/2018/2/layout/IconLabelList"/>
    <dgm:cxn modelId="{72702DDE-020F-4DA5-98B8-F9A51FEDD681}" type="presParOf" srcId="{C9443D9F-23B4-47FC-9504-958C52E73F07}" destId="{F24D1891-A47C-4185-B6D6-B0F5FBCF1904}" srcOrd="1" destOrd="0" presId="urn:microsoft.com/office/officeart/2018/2/layout/IconLabelList"/>
    <dgm:cxn modelId="{ADE1866B-E92D-4C33-A066-DBDF0D480D5D}" type="presParOf" srcId="{C9443D9F-23B4-47FC-9504-958C52E73F07}" destId="{76E6959A-983A-4035-B21E-208733E35FB6}" srcOrd="2" destOrd="0" presId="urn:microsoft.com/office/officeart/2018/2/layout/IconLabelList"/>
    <dgm:cxn modelId="{9A1F97CA-8373-46F6-8289-596732A0A6EE}" type="presParOf" srcId="{C4E73086-2E45-472B-9BF5-6216B16DD99C}" destId="{419C1C0D-4613-4623-93F7-A949EDA7F10E}" srcOrd="1" destOrd="0" presId="urn:microsoft.com/office/officeart/2018/2/layout/IconLabelList"/>
    <dgm:cxn modelId="{26436AB9-DE8F-497B-8A88-22AB1B1680E1}" type="presParOf" srcId="{C4E73086-2E45-472B-9BF5-6216B16DD99C}" destId="{0DC674E3-398C-4BFA-B766-D921BAABA471}" srcOrd="2" destOrd="0" presId="urn:microsoft.com/office/officeart/2018/2/layout/IconLabelList"/>
    <dgm:cxn modelId="{433ADEAF-FF97-4DBD-9662-23919BF7FA3B}" type="presParOf" srcId="{0DC674E3-398C-4BFA-B766-D921BAABA471}" destId="{A517C6FF-08C2-458B-A416-27B65FE92990}" srcOrd="0" destOrd="0" presId="urn:microsoft.com/office/officeart/2018/2/layout/IconLabelList"/>
    <dgm:cxn modelId="{1463110E-F905-46DD-807D-544B11C3ABBC}" type="presParOf" srcId="{0DC674E3-398C-4BFA-B766-D921BAABA471}" destId="{32639DDB-898B-4031-B62C-958585F8C5F1}" srcOrd="1" destOrd="0" presId="urn:microsoft.com/office/officeart/2018/2/layout/IconLabelList"/>
    <dgm:cxn modelId="{5DCC7138-5E99-4E1D-A20B-FB769F1896C8}" type="presParOf" srcId="{0DC674E3-398C-4BFA-B766-D921BAABA471}" destId="{1B080CCA-2C93-41A1-A0B7-FECED767E3A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3583E31-7AB5-4190-BA53-9A81ECCC3D5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29DA333-640D-4E57-8258-A7CBAC57431B}">
      <dgm:prSet/>
      <dgm:spPr/>
      <dgm:t>
        <a:bodyPr/>
        <a:lstStyle/>
        <a:p>
          <a:r>
            <a:rPr lang="en-US" b="1" dirty="0"/>
            <a:t>Operational NGOs</a:t>
          </a:r>
          <a:r>
            <a:rPr lang="en-US" dirty="0"/>
            <a:t>: Focus on delivering services and implementing projects (Rogers, 2003).</a:t>
          </a:r>
        </a:p>
      </dgm:t>
    </dgm:pt>
    <dgm:pt modelId="{D1564177-3283-4E55-9EC7-F6117251C3FD}" type="parTrans" cxnId="{89FD0A64-344F-4161-823B-95AE28B81BED}">
      <dgm:prSet/>
      <dgm:spPr/>
      <dgm:t>
        <a:bodyPr/>
        <a:lstStyle/>
        <a:p>
          <a:endParaRPr lang="en-US"/>
        </a:p>
      </dgm:t>
    </dgm:pt>
    <dgm:pt modelId="{87E078AC-FAED-44AE-B79A-B82C3FEA6F62}" type="sibTrans" cxnId="{89FD0A64-344F-4161-823B-95AE28B81BED}">
      <dgm:prSet/>
      <dgm:spPr/>
      <dgm:t>
        <a:bodyPr/>
        <a:lstStyle/>
        <a:p>
          <a:endParaRPr lang="en-US"/>
        </a:p>
      </dgm:t>
    </dgm:pt>
    <dgm:pt modelId="{4C64CFFC-548B-484A-900E-4746F43C8FA3}">
      <dgm:prSet/>
      <dgm:spPr/>
      <dgm:t>
        <a:bodyPr/>
        <a:lstStyle/>
        <a:p>
          <a:r>
            <a:rPr lang="en-US" b="1"/>
            <a:t>Advocacy NGOs</a:t>
          </a:r>
          <a:r>
            <a:rPr lang="en-US"/>
            <a:t>: Focus on influencing policy and raising awareness about specific issues (Jordan &amp; Hutton, 2003).</a:t>
          </a:r>
        </a:p>
      </dgm:t>
    </dgm:pt>
    <dgm:pt modelId="{E369DF65-8F3E-4C76-AE5E-82226D033BE0}" type="parTrans" cxnId="{086135F9-D6B6-480A-A357-E2C5BB2861B4}">
      <dgm:prSet/>
      <dgm:spPr/>
      <dgm:t>
        <a:bodyPr/>
        <a:lstStyle/>
        <a:p>
          <a:endParaRPr lang="en-US"/>
        </a:p>
      </dgm:t>
    </dgm:pt>
    <dgm:pt modelId="{23B20EC8-7901-424B-9511-7ADE9F0F65D8}" type="sibTrans" cxnId="{086135F9-D6B6-480A-A357-E2C5BB2861B4}">
      <dgm:prSet/>
      <dgm:spPr/>
      <dgm:t>
        <a:bodyPr/>
        <a:lstStyle/>
        <a:p>
          <a:endParaRPr lang="en-US"/>
        </a:p>
      </dgm:t>
    </dgm:pt>
    <dgm:pt modelId="{138BD4F1-9BFD-456A-B9A2-B4FECB806706}" type="pres">
      <dgm:prSet presAssocID="{D3583E31-7AB5-4190-BA53-9A81ECCC3D59}" presName="linear" presStyleCnt="0">
        <dgm:presLayoutVars>
          <dgm:animLvl val="lvl"/>
          <dgm:resizeHandles val="exact"/>
        </dgm:presLayoutVars>
      </dgm:prSet>
      <dgm:spPr/>
    </dgm:pt>
    <dgm:pt modelId="{02F79BD2-F71F-42BE-83F9-8982ED2B0C9F}" type="pres">
      <dgm:prSet presAssocID="{329DA333-640D-4E57-8258-A7CBAC57431B}" presName="parentText" presStyleLbl="node1" presStyleIdx="0" presStyleCnt="2">
        <dgm:presLayoutVars>
          <dgm:chMax val="0"/>
          <dgm:bulletEnabled val="1"/>
        </dgm:presLayoutVars>
      </dgm:prSet>
      <dgm:spPr/>
    </dgm:pt>
    <dgm:pt modelId="{4486B603-D1B6-43FE-896D-FC5CC03A825B}" type="pres">
      <dgm:prSet presAssocID="{87E078AC-FAED-44AE-B79A-B82C3FEA6F62}" presName="spacer" presStyleCnt="0"/>
      <dgm:spPr/>
    </dgm:pt>
    <dgm:pt modelId="{48CFEC5B-34A9-456A-B1B9-3811C17EB568}" type="pres">
      <dgm:prSet presAssocID="{4C64CFFC-548B-484A-900E-4746F43C8FA3}" presName="parentText" presStyleLbl="node1" presStyleIdx="1" presStyleCnt="2">
        <dgm:presLayoutVars>
          <dgm:chMax val="0"/>
          <dgm:bulletEnabled val="1"/>
        </dgm:presLayoutVars>
      </dgm:prSet>
      <dgm:spPr/>
    </dgm:pt>
  </dgm:ptLst>
  <dgm:cxnLst>
    <dgm:cxn modelId="{89FD0A64-344F-4161-823B-95AE28B81BED}" srcId="{D3583E31-7AB5-4190-BA53-9A81ECCC3D59}" destId="{329DA333-640D-4E57-8258-A7CBAC57431B}" srcOrd="0" destOrd="0" parTransId="{D1564177-3283-4E55-9EC7-F6117251C3FD}" sibTransId="{87E078AC-FAED-44AE-B79A-B82C3FEA6F62}"/>
    <dgm:cxn modelId="{8F422958-09D4-4061-A3E4-204348A6C213}" type="presOf" srcId="{4C64CFFC-548B-484A-900E-4746F43C8FA3}" destId="{48CFEC5B-34A9-456A-B1B9-3811C17EB568}" srcOrd="0" destOrd="0" presId="urn:microsoft.com/office/officeart/2005/8/layout/vList2"/>
    <dgm:cxn modelId="{967A78C3-C6B1-46E8-8551-FA805C8423D0}" type="presOf" srcId="{329DA333-640D-4E57-8258-A7CBAC57431B}" destId="{02F79BD2-F71F-42BE-83F9-8982ED2B0C9F}" srcOrd="0" destOrd="0" presId="urn:microsoft.com/office/officeart/2005/8/layout/vList2"/>
    <dgm:cxn modelId="{3D50D0F8-258D-479B-B0F8-635487031820}" type="presOf" srcId="{D3583E31-7AB5-4190-BA53-9A81ECCC3D59}" destId="{138BD4F1-9BFD-456A-B9A2-B4FECB806706}" srcOrd="0" destOrd="0" presId="urn:microsoft.com/office/officeart/2005/8/layout/vList2"/>
    <dgm:cxn modelId="{086135F9-D6B6-480A-A357-E2C5BB2861B4}" srcId="{D3583E31-7AB5-4190-BA53-9A81ECCC3D59}" destId="{4C64CFFC-548B-484A-900E-4746F43C8FA3}" srcOrd="1" destOrd="0" parTransId="{E369DF65-8F3E-4C76-AE5E-82226D033BE0}" sibTransId="{23B20EC8-7901-424B-9511-7ADE9F0F65D8}"/>
    <dgm:cxn modelId="{D54E0CC0-676C-45E8-BF3D-DBD7AAF62012}" type="presParOf" srcId="{138BD4F1-9BFD-456A-B9A2-B4FECB806706}" destId="{02F79BD2-F71F-42BE-83F9-8982ED2B0C9F}" srcOrd="0" destOrd="0" presId="urn:microsoft.com/office/officeart/2005/8/layout/vList2"/>
    <dgm:cxn modelId="{25FACDD2-FE9E-473C-AE20-30B899A34306}" type="presParOf" srcId="{138BD4F1-9BFD-456A-B9A2-B4FECB806706}" destId="{4486B603-D1B6-43FE-896D-FC5CC03A825B}" srcOrd="1" destOrd="0" presId="urn:microsoft.com/office/officeart/2005/8/layout/vList2"/>
    <dgm:cxn modelId="{9DAD7787-EA15-4C87-AECB-08C47AF5D384}" type="presParOf" srcId="{138BD4F1-9BFD-456A-B9A2-B4FECB806706}" destId="{48CFEC5B-34A9-456A-B1B9-3811C17EB56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A9454F2-FCF0-4A2C-9BFF-79393FB06429}"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C533860A-3C46-4995-AC4F-2FA0653817D3}">
      <dgm:prSet custT="1"/>
      <dgm:spPr/>
      <dgm:t>
        <a:bodyPr/>
        <a:lstStyle/>
        <a:p>
          <a:pPr algn="just"/>
          <a:r>
            <a:rPr lang="en-US" sz="3000" b="1" dirty="0">
              <a:latin typeface="Times New Roman" panose="02020603050405020304" pitchFamily="18" charset="0"/>
              <a:cs typeface="Times New Roman" panose="02020603050405020304" pitchFamily="18" charset="0"/>
            </a:rPr>
            <a:t>Case Study: Kenya</a:t>
          </a:r>
          <a:r>
            <a:rPr lang="en-US" sz="3000" dirty="0">
              <a:latin typeface="Times New Roman" panose="02020603050405020304" pitchFamily="18" charset="0"/>
              <a:cs typeface="Times New Roman" panose="02020603050405020304" pitchFamily="18" charset="0"/>
            </a:rPr>
            <a:t>: Examines the role of civil society and NGOs in promoting democratic governance and development (</a:t>
          </a:r>
          <a:r>
            <a:rPr lang="en-US" sz="3000" dirty="0" err="1">
              <a:latin typeface="Times New Roman" panose="02020603050405020304" pitchFamily="18" charset="0"/>
              <a:cs typeface="Times New Roman" panose="02020603050405020304" pitchFamily="18" charset="0"/>
            </a:rPr>
            <a:t>Gulilat</a:t>
          </a:r>
          <a:r>
            <a:rPr lang="en-US" sz="3000" dirty="0">
              <a:latin typeface="Times New Roman" panose="02020603050405020304" pitchFamily="18" charset="0"/>
              <a:cs typeface="Times New Roman" panose="02020603050405020304" pitchFamily="18" charset="0"/>
            </a:rPr>
            <a:t>, 2013).</a:t>
          </a:r>
        </a:p>
      </dgm:t>
    </dgm:pt>
    <dgm:pt modelId="{795AA43C-67EE-42CB-8CDD-BEE2C60481AF}" type="parTrans" cxnId="{6D680125-D2E5-468A-AF9A-7CA554A4C098}">
      <dgm:prSet/>
      <dgm:spPr/>
      <dgm:t>
        <a:bodyPr/>
        <a:lstStyle/>
        <a:p>
          <a:endParaRPr lang="en-US"/>
        </a:p>
      </dgm:t>
    </dgm:pt>
    <dgm:pt modelId="{066A6C7B-AC74-4CC4-82C6-49974998936C}" type="sibTrans" cxnId="{6D680125-D2E5-468A-AF9A-7CA554A4C098}">
      <dgm:prSet/>
      <dgm:spPr/>
      <dgm:t>
        <a:bodyPr/>
        <a:lstStyle/>
        <a:p>
          <a:endParaRPr lang="en-US"/>
        </a:p>
      </dgm:t>
    </dgm:pt>
    <dgm:pt modelId="{5FDA750A-EBD1-480B-82FC-0A1DAF7D34A9}">
      <dgm:prSet custT="1"/>
      <dgm:spPr/>
      <dgm:t>
        <a:bodyPr/>
        <a:lstStyle/>
        <a:p>
          <a:pPr algn="just"/>
          <a:r>
            <a:rPr lang="en-US" sz="3000" b="1" dirty="0">
              <a:latin typeface="Times New Roman" panose="02020603050405020304" pitchFamily="18" charset="0"/>
              <a:cs typeface="Times New Roman" panose="02020603050405020304" pitchFamily="18" charset="0"/>
            </a:rPr>
            <a:t>Case Study: India</a:t>
          </a:r>
          <a:r>
            <a:rPr lang="en-US" sz="3000" dirty="0">
              <a:latin typeface="Times New Roman" panose="02020603050405020304" pitchFamily="18" charset="0"/>
              <a:cs typeface="Times New Roman" panose="02020603050405020304" pitchFamily="18" charset="0"/>
            </a:rPr>
            <a:t>: Analyzes how NGOs have influenced policy and governance in the context of rural development (Reddy, 2004).</a:t>
          </a:r>
        </a:p>
      </dgm:t>
    </dgm:pt>
    <dgm:pt modelId="{DA89C544-1D7B-4F28-8EEF-0B63EB4B880B}" type="parTrans" cxnId="{D815CF67-DB62-48BA-ADBD-EF5947EC6F59}">
      <dgm:prSet/>
      <dgm:spPr/>
      <dgm:t>
        <a:bodyPr/>
        <a:lstStyle/>
        <a:p>
          <a:endParaRPr lang="en-US"/>
        </a:p>
      </dgm:t>
    </dgm:pt>
    <dgm:pt modelId="{14FA9081-E918-4CDD-9E3B-40BA7E9346A7}" type="sibTrans" cxnId="{D815CF67-DB62-48BA-ADBD-EF5947EC6F59}">
      <dgm:prSet/>
      <dgm:spPr/>
      <dgm:t>
        <a:bodyPr/>
        <a:lstStyle/>
        <a:p>
          <a:endParaRPr lang="en-US"/>
        </a:p>
      </dgm:t>
    </dgm:pt>
    <dgm:pt modelId="{1093F40A-9EE5-41CC-B8D8-98FE4825ECAB}" type="pres">
      <dgm:prSet presAssocID="{9A9454F2-FCF0-4A2C-9BFF-79393FB06429}" presName="hierChild1" presStyleCnt="0">
        <dgm:presLayoutVars>
          <dgm:chPref val="1"/>
          <dgm:dir/>
          <dgm:animOne val="branch"/>
          <dgm:animLvl val="lvl"/>
          <dgm:resizeHandles/>
        </dgm:presLayoutVars>
      </dgm:prSet>
      <dgm:spPr/>
    </dgm:pt>
    <dgm:pt modelId="{C4AC97AE-54CD-49A4-9796-F4C67CDE647F}" type="pres">
      <dgm:prSet presAssocID="{C533860A-3C46-4995-AC4F-2FA0653817D3}" presName="hierRoot1" presStyleCnt="0"/>
      <dgm:spPr/>
    </dgm:pt>
    <dgm:pt modelId="{99310DC8-ACCB-4E46-9389-4394ED02E1A0}" type="pres">
      <dgm:prSet presAssocID="{C533860A-3C46-4995-AC4F-2FA0653817D3}" presName="composite" presStyleCnt="0"/>
      <dgm:spPr/>
    </dgm:pt>
    <dgm:pt modelId="{3A0D315E-F92B-4D21-B76F-3DBFCC231855}" type="pres">
      <dgm:prSet presAssocID="{C533860A-3C46-4995-AC4F-2FA0653817D3}" presName="background" presStyleLbl="node0" presStyleIdx="0" presStyleCnt="2"/>
      <dgm:spPr/>
    </dgm:pt>
    <dgm:pt modelId="{995DE3C0-F54E-4D9B-8922-7D310A119EBE}" type="pres">
      <dgm:prSet presAssocID="{C533860A-3C46-4995-AC4F-2FA0653817D3}" presName="text" presStyleLbl="fgAcc0" presStyleIdx="0" presStyleCnt="2">
        <dgm:presLayoutVars>
          <dgm:chPref val="3"/>
        </dgm:presLayoutVars>
      </dgm:prSet>
      <dgm:spPr/>
    </dgm:pt>
    <dgm:pt modelId="{98FBFC86-4084-4DCE-833C-32E9D5D0BAE0}" type="pres">
      <dgm:prSet presAssocID="{C533860A-3C46-4995-AC4F-2FA0653817D3}" presName="hierChild2" presStyleCnt="0"/>
      <dgm:spPr/>
    </dgm:pt>
    <dgm:pt modelId="{42672905-2D0F-4663-942C-7CF42D6E66D1}" type="pres">
      <dgm:prSet presAssocID="{5FDA750A-EBD1-480B-82FC-0A1DAF7D34A9}" presName="hierRoot1" presStyleCnt="0"/>
      <dgm:spPr/>
    </dgm:pt>
    <dgm:pt modelId="{979A0AD2-75C2-4B4E-B7B3-FF4AC14B5CF8}" type="pres">
      <dgm:prSet presAssocID="{5FDA750A-EBD1-480B-82FC-0A1DAF7D34A9}" presName="composite" presStyleCnt="0"/>
      <dgm:spPr/>
    </dgm:pt>
    <dgm:pt modelId="{19F804BD-48D1-484A-85F6-287A940B0D9D}" type="pres">
      <dgm:prSet presAssocID="{5FDA750A-EBD1-480B-82FC-0A1DAF7D34A9}" presName="background" presStyleLbl="node0" presStyleIdx="1" presStyleCnt="2"/>
      <dgm:spPr/>
    </dgm:pt>
    <dgm:pt modelId="{0FDAC5CD-CEAA-4CA0-8452-B3EA783B9FF0}" type="pres">
      <dgm:prSet presAssocID="{5FDA750A-EBD1-480B-82FC-0A1DAF7D34A9}" presName="text" presStyleLbl="fgAcc0" presStyleIdx="1" presStyleCnt="2">
        <dgm:presLayoutVars>
          <dgm:chPref val="3"/>
        </dgm:presLayoutVars>
      </dgm:prSet>
      <dgm:spPr/>
    </dgm:pt>
    <dgm:pt modelId="{7FD702A8-0FAD-4060-8675-E7DF83D18385}" type="pres">
      <dgm:prSet presAssocID="{5FDA750A-EBD1-480B-82FC-0A1DAF7D34A9}" presName="hierChild2" presStyleCnt="0"/>
      <dgm:spPr/>
    </dgm:pt>
  </dgm:ptLst>
  <dgm:cxnLst>
    <dgm:cxn modelId="{6D680125-D2E5-468A-AF9A-7CA554A4C098}" srcId="{9A9454F2-FCF0-4A2C-9BFF-79393FB06429}" destId="{C533860A-3C46-4995-AC4F-2FA0653817D3}" srcOrd="0" destOrd="0" parTransId="{795AA43C-67EE-42CB-8CDD-BEE2C60481AF}" sibTransId="{066A6C7B-AC74-4CC4-82C6-49974998936C}"/>
    <dgm:cxn modelId="{F2577F44-D32A-4EF2-B2F1-59D793C0925F}" type="presOf" srcId="{C533860A-3C46-4995-AC4F-2FA0653817D3}" destId="{995DE3C0-F54E-4D9B-8922-7D310A119EBE}" srcOrd="0" destOrd="0" presId="urn:microsoft.com/office/officeart/2005/8/layout/hierarchy1"/>
    <dgm:cxn modelId="{D815CF67-DB62-48BA-ADBD-EF5947EC6F59}" srcId="{9A9454F2-FCF0-4A2C-9BFF-79393FB06429}" destId="{5FDA750A-EBD1-480B-82FC-0A1DAF7D34A9}" srcOrd="1" destOrd="0" parTransId="{DA89C544-1D7B-4F28-8EEF-0B63EB4B880B}" sibTransId="{14FA9081-E918-4CDD-9E3B-40BA7E9346A7}"/>
    <dgm:cxn modelId="{F1D34FCD-ADC5-44BD-AC09-65086818FAF2}" type="presOf" srcId="{5FDA750A-EBD1-480B-82FC-0A1DAF7D34A9}" destId="{0FDAC5CD-CEAA-4CA0-8452-B3EA783B9FF0}" srcOrd="0" destOrd="0" presId="urn:microsoft.com/office/officeart/2005/8/layout/hierarchy1"/>
    <dgm:cxn modelId="{8CF814DE-C62D-4647-8636-A2AF20F79937}" type="presOf" srcId="{9A9454F2-FCF0-4A2C-9BFF-79393FB06429}" destId="{1093F40A-9EE5-41CC-B8D8-98FE4825ECAB}" srcOrd="0" destOrd="0" presId="urn:microsoft.com/office/officeart/2005/8/layout/hierarchy1"/>
    <dgm:cxn modelId="{67AC8412-9823-4F67-9FE0-E8567CDBC306}" type="presParOf" srcId="{1093F40A-9EE5-41CC-B8D8-98FE4825ECAB}" destId="{C4AC97AE-54CD-49A4-9796-F4C67CDE647F}" srcOrd="0" destOrd="0" presId="urn:microsoft.com/office/officeart/2005/8/layout/hierarchy1"/>
    <dgm:cxn modelId="{57B6FDFD-EEAA-45F1-AE0B-F65DBA2994B6}" type="presParOf" srcId="{C4AC97AE-54CD-49A4-9796-F4C67CDE647F}" destId="{99310DC8-ACCB-4E46-9389-4394ED02E1A0}" srcOrd="0" destOrd="0" presId="urn:microsoft.com/office/officeart/2005/8/layout/hierarchy1"/>
    <dgm:cxn modelId="{97102E50-8C91-4AD2-B42C-45EE2E309151}" type="presParOf" srcId="{99310DC8-ACCB-4E46-9389-4394ED02E1A0}" destId="{3A0D315E-F92B-4D21-B76F-3DBFCC231855}" srcOrd="0" destOrd="0" presId="urn:microsoft.com/office/officeart/2005/8/layout/hierarchy1"/>
    <dgm:cxn modelId="{7B715055-C9AB-43BB-9AEB-61AD32E74BA5}" type="presParOf" srcId="{99310DC8-ACCB-4E46-9389-4394ED02E1A0}" destId="{995DE3C0-F54E-4D9B-8922-7D310A119EBE}" srcOrd="1" destOrd="0" presId="urn:microsoft.com/office/officeart/2005/8/layout/hierarchy1"/>
    <dgm:cxn modelId="{70D84834-BD75-4A87-BF4E-66379B78ED34}" type="presParOf" srcId="{C4AC97AE-54CD-49A4-9796-F4C67CDE647F}" destId="{98FBFC86-4084-4DCE-833C-32E9D5D0BAE0}" srcOrd="1" destOrd="0" presId="urn:microsoft.com/office/officeart/2005/8/layout/hierarchy1"/>
    <dgm:cxn modelId="{9D1A43CA-2C08-4BE9-A489-AE87B61E0E3D}" type="presParOf" srcId="{1093F40A-9EE5-41CC-B8D8-98FE4825ECAB}" destId="{42672905-2D0F-4663-942C-7CF42D6E66D1}" srcOrd="1" destOrd="0" presId="urn:microsoft.com/office/officeart/2005/8/layout/hierarchy1"/>
    <dgm:cxn modelId="{F1A75368-0CB4-4C8C-B9F0-98034828D27E}" type="presParOf" srcId="{42672905-2D0F-4663-942C-7CF42D6E66D1}" destId="{979A0AD2-75C2-4B4E-B7B3-FF4AC14B5CF8}" srcOrd="0" destOrd="0" presId="urn:microsoft.com/office/officeart/2005/8/layout/hierarchy1"/>
    <dgm:cxn modelId="{DCE8D079-E934-4F66-B34C-7669406D4A22}" type="presParOf" srcId="{979A0AD2-75C2-4B4E-B7B3-FF4AC14B5CF8}" destId="{19F804BD-48D1-484A-85F6-287A940B0D9D}" srcOrd="0" destOrd="0" presId="urn:microsoft.com/office/officeart/2005/8/layout/hierarchy1"/>
    <dgm:cxn modelId="{137A1826-900F-4C5F-A1FF-768EE3163295}" type="presParOf" srcId="{979A0AD2-75C2-4B4E-B7B3-FF4AC14B5CF8}" destId="{0FDAC5CD-CEAA-4CA0-8452-B3EA783B9FF0}" srcOrd="1" destOrd="0" presId="urn:microsoft.com/office/officeart/2005/8/layout/hierarchy1"/>
    <dgm:cxn modelId="{88C8C5E5-2205-40BC-A9BC-DD0D7EB49D04}" type="presParOf" srcId="{42672905-2D0F-4663-942C-7CF42D6E66D1}" destId="{7FD702A8-0FAD-4060-8675-E7DF83D183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4DB1E33-DA72-47C8-B6BE-160D86FDB20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896A5C2-FBB2-4173-895D-7F269D9D98C0}">
      <dgm:prSet custT="1"/>
      <dgm:spPr/>
      <dgm:t>
        <a:bodyPr/>
        <a:lstStyle/>
        <a:p>
          <a:pPr algn="just"/>
          <a:r>
            <a:rPr lang="en-US" sz="2800" b="1" dirty="0">
              <a:latin typeface="Times New Roman" panose="02020603050405020304" pitchFamily="18" charset="0"/>
              <a:cs typeface="Times New Roman" panose="02020603050405020304" pitchFamily="18" charset="0"/>
            </a:rPr>
            <a:t>Equality and Non-Discrimination</a:t>
          </a:r>
          <a:r>
            <a:rPr lang="en-US" sz="2800" dirty="0">
              <a:latin typeface="Times New Roman" panose="02020603050405020304" pitchFamily="18" charset="0"/>
              <a:cs typeface="Times New Roman" panose="02020603050405020304" pitchFamily="18" charset="0"/>
            </a:rPr>
            <a:t>: Ensures that development benefits are equitably distributed among all segments of society (Kabeer, 2005).</a:t>
          </a:r>
        </a:p>
      </dgm:t>
    </dgm:pt>
    <dgm:pt modelId="{CF0410ED-A143-4EA8-85FC-A741059D2332}" type="parTrans" cxnId="{78C2351B-AF6E-4868-ACFA-E1801C6E2820}">
      <dgm:prSet/>
      <dgm:spPr/>
      <dgm:t>
        <a:bodyPr/>
        <a:lstStyle/>
        <a:p>
          <a:endParaRPr lang="en-US"/>
        </a:p>
      </dgm:t>
    </dgm:pt>
    <dgm:pt modelId="{582DC3AE-7B7B-4B33-AE6E-3027B73B05F3}" type="sibTrans" cxnId="{78C2351B-AF6E-4868-ACFA-E1801C6E2820}">
      <dgm:prSet/>
      <dgm:spPr/>
      <dgm:t>
        <a:bodyPr/>
        <a:lstStyle/>
        <a:p>
          <a:endParaRPr lang="en-US"/>
        </a:p>
      </dgm:t>
    </dgm:pt>
    <dgm:pt modelId="{B603A8CD-EBFC-4A65-87C1-80ABBDD743A6}">
      <dgm:prSet custT="1"/>
      <dgm:spPr/>
      <dgm:t>
        <a:bodyPr/>
        <a:lstStyle/>
        <a:p>
          <a:pPr algn="just"/>
          <a:r>
            <a:rPr lang="en-US" sz="3200" b="1" dirty="0">
              <a:latin typeface="Times New Roman" panose="02020603050405020304" pitchFamily="18" charset="0"/>
              <a:cs typeface="Times New Roman" panose="02020603050405020304" pitchFamily="18" charset="0"/>
            </a:rPr>
            <a:t>Participation</a:t>
          </a:r>
          <a:r>
            <a:rPr lang="en-US" sz="3200" dirty="0">
              <a:latin typeface="Times New Roman" panose="02020603050405020304" pitchFamily="18" charset="0"/>
              <a:cs typeface="Times New Roman" panose="02020603050405020304" pitchFamily="18" charset="0"/>
            </a:rPr>
            <a:t>: Encourages the active involvement of individuals and communities in decision-making processes that affect their lives (Cornwall &amp; </a:t>
          </a:r>
          <a:r>
            <a:rPr lang="en-US" sz="3200" dirty="0" err="1">
              <a:latin typeface="Times New Roman" panose="02020603050405020304" pitchFamily="18" charset="0"/>
              <a:cs typeface="Times New Roman" panose="02020603050405020304" pitchFamily="18" charset="0"/>
            </a:rPr>
            <a:t>Gaventa</a:t>
          </a:r>
          <a:r>
            <a:rPr lang="en-US" sz="3200" dirty="0">
              <a:latin typeface="Times New Roman" panose="02020603050405020304" pitchFamily="18" charset="0"/>
              <a:cs typeface="Times New Roman" panose="02020603050405020304" pitchFamily="18" charset="0"/>
            </a:rPr>
            <a:t>, 2001).</a:t>
          </a:r>
        </a:p>
      </dgm:t>
    </dgm:pt>
    <dgm:pt modelId="{15CC361D-F6B0-4575-AD57-DD1720C4C7A0}" type="parTrans" cxnId="{7A7354B3-B5F0-49B2-86D8-9F616F5EBA0D}">
      <dgm:prSet/>
      <dgm:spPr/>
      <dgm:t>
        <a:bodyPr/>
        <a:lstStyle/>
        <a:p>
          <a:endParaRPr lang="en-US"/>
        </a:p>
      </dgm:t>
    </dgm:pt>
    <dgm:pt modelId="{FC5CD64E-6918-40EF-A16D-4D897EC7EF52}" type="sibTrans" cxnId="{7A7354B3-B5F0-49B2-86D8-9F616F5EBA0D}">
      <dgm:prSet/>
      <dgm:spPr/>
      <dgm:t>
        <a:bodyPr/>
        <a:lstStyle/>
        <a:p>
          <a:endParaRPr lang="en-US"/>
        </a:p>
      </dgm:t>
    </dgm:pt>
    <dgm:pt modelId="{8E69F5A9-0AA8-4004-8445-E481521E9227}">
      <dgm:prSet custT="1"/>
      <dgm:spPr/>
      <dgm:t>
        <a:bodyPr/>
        <a:lstStyle/>
        <a:p>
          <a:pPr algn="just"/>
          <a:r>
            <a:rPr lang="en-US" sz="3600" b="1" dirty="0">
              <a:latin typeface="Times New Roman" panose="02020603050405020304" pitchFamily="18" charset="0"/>
              <a:cs typeface="Times New Roman" panose="02020603050405020304" pitchFamily="18" charset="0"/>
            </a:rPr>
            <a:t>Accountability</a:t>
          </a:r>
          <a:r>
            <a:rPr lang="en-US" sz="3600" dirty="0">
              <a:latin typeface="Times New Roman" panose="02020603050405020304" pitchFamily="18" charset="0"/>
              <a:cs typeface="Times New Roman" panose="02020603050405020304" pitchFamily="18" charset="0"/>
            </a:rPr>
            <a:t>: Demands that duty-bearers (e.g., governments) are held accountable for fulfilling human rights obligations (Robinson, 2003).</a:t>
          </a:r>
        </a:p>
      </dgm:t>
    </dgm:pt>
    <dgm:pt modelId="{AB2FF1D6-7DB8-49DE-A5DA-4876EC73FD86}" type="parTrans" cxnId="{4EE39ED2-E33D-4B06-95E0-081017E05A04}">
      <dgm:prSet/>
      <dgm:spPr/>
      <dgm:t>
        <a:bodyPr/>
        <a:lstStyle/>
        <a:p>
          <a:endParaRPr lang="en-US"/>
        </a:p>
      </dgm:t>
    </dgm:pt>
    <dgm:pt modelId="{AD22D145-8D40-4938-9AA3-4BF7C1BA512A}" type="sibTrans" cxnId="{4EE39ED2-E33D-4B06-95E0-081017E05A04}">
      <dgm:prSet/>
      <dgm:spPr/>
      <dgm:t>
        <a:bodyPr/>
        <a:lstStyle/>
        <a:p>
          <a:endParaRPr lang="en-US"/>
        </a:p>
      </dgm:t>
    </dgm:pt>
    <dgm:pt modelId="{7AC6285F-F062-4D42-901E-183C050506FE}" type="pres">
      <dgm:prSet presAssocID="{F4DB1E33-DA72-47C8-B6BE-160D86FDB20F}" presName="linear" presStyleCnt="0">
        <dgm:presLayoutVars>
          <dgm:animLvl val="lvl"/>
          <dgm:resizeHandles val="exact"/>
        </dgm:presLayoutVars>
      </dgm:prSet>
      <dgm:spPr/>
    </dgm:pt>
    <dgm:pt modelId="{2A6ED4A3-4CC2-42B6-B866-4CE0C656078F}" type="pres">
      <dgm:prSet presAssocID="{1896A5C2-FBB2-4173-895D-7F269D9D98C0}" presName="parentText" presStyleLbl="node1" presStyleIdx="0" presStyleCnt="3">
        <dgm:presLayoutVars>
          <dgm:chMax val="0"/>
          <dgm:bulletEnabled val="1"/>
        </dgm:presLayoutVars>
      </dgm:prSet>
      <dgm:spPr/>
    </dgm:pt>
    <dgm:pt modelId="{C0506242-21EB-4C3D-84F4-F03A5D736FCC}" type="pres">
      <dgm:prSet presAssocID="{582DC3AE-7B7B-4B33-AE6E-3027B73B05F3}" presName="spacer" presStyleCnt="0"/>
      <dgm:spPr/>
    </dgm:pt>
    <dgm:pt modelId="{89B4F915-D410-4432-B3D6-696E91889560}" type="pres">
      <dgm:prSet presAssocID="{B603A8CD-EBFC-4A65-87C1-80ABBDD743A6}" presName="parentText" presStyleLbl="node1" presStyleIdx="1" presStyleCnt="3">
        <dgm:presLayoutVars>
          <dgm:chMax val="0"/>
          <dgm:bulletEnabled val="1"/>
        </dgm:presLayoutVars>
      </dgm:prSet>
      <dgm:spPr/>
    </dgm:pt>
    <dgm:pt modelId="{FFDDAF8E-0E67-4283-88E4-2A0D8B9DBD1B}" type="pres">
      <dgm:prSet presAssocID="{FC5CD64E-6918-40EF-A16D-4D897EC7EF52}" presName="spacer" presStyleCnt="0"/>
      <dgm:spPr/>
    </dgm:pt>
    <dgm:pt modelId="{53B3E1C9-3FBC-4E22-8314-FE995AF21966}" type="pres">
      <dgm:prSet presAssocID="{8E69F5A9-0AA8-4004-8445-E481521E9227}" presName="parentText" presStyleLbl="node1" presStyleIdx="2" presStyleCnt="3">
        <dgm:presLayoutVars>
          <dgm:chMax val="0"/>
          <dgm:bulletEnabled val="1"/>
        </dgm:presLayoutVars>
      </dgm:prSet>
      <dgm:spPr/>
    </dgm:pt>
  </dgm:ptLst>
  <dgm:cxnLst>
    <dgm:cxn modelId="{78C2351B-AF6E-4868-ACFA-E1801C6E2820}" srcId="{F4DB1E33-DA72-47C8-B6BE-160D86FDB20F}" destId="{1896A5C2-FBB2-4173-895D-7F269D9D98C0}" srcOrd="0" destOrd="0" parTransId="{CF0410ED-A143-4EA8-85FC-A741059D2332}" sibTransId="{582DC3AE-7B7B-4B33-AE6E-3027B73B05F3}"/>
    <dgm:cxn modelId="{0C9D395F-C1F3-402F-9813-5AB4B011E609}" type="presOf" srcId="{1896A5C2-FBB2-4173-895D-7F269D9D98C0}" destId="{2A6ED4A3-4CC2-42B6-B866-4CE0C656078F}" srcOrd="0" destOrd="0" presId="urn:microsoft.com/office/officeart/2005/8/layout/vList2"/>
    <dgm:cxn modelId="{F7F06B93-0359-4DF0-9FD0-3DB2BB16A596}" type="presOf" srcId="{B603A8CD-EBFC-4A65-87C1-80ABBDD743A6}" destId="{89B4F915-D410-4432-B3D6-696E91889560}" srcOrd="0" destOrd="0" presId="urn:microsoft.com/office/officeart/2005/8/layout/vList2"/>
    <dgm:cxn modelId="{18F6F69A-FED5-408E-9F45-0D13B3E21F6D}" type="presOf" srcId="{8E69F5A9-0AA8-4004-8445-E481521E9227}" destId="{53B3E1C9-3FBC-4E22-8314-FE995AF21966}" srcOrd="0" destOrd="0" presId="urn:microsoft.com/office/officeart/2005/8/layout/vList2"/>
    <dgm:cxn modelId="{7A7354B3-B5F0-49B2-86D8-9F616F5EBA0D}" srcId="{F4DB1E33-DA72-47C8-B6BE-160D86FDB20F}" destId="{B603A8CD-EBFC-4A65-87C1-80ABBDD743A6}" srcOrd="1" destOrd="0" parTransId="{15CC361D-F6B0-4575-AD57-DD1720C4C7A0}" sibTransId="{FC5CD64E-6918-40EF-A16D-4D897EC7EF52}"/>
    <dgm:cxn modelId="{4EE39ED2-E33D-4B06-95E0-081017E05A04}" srcId="{F4DB1E33-DA72-47C8-B6BE-160D86FDB20F}" destId="{8E69F5A9-0AA8-4004-8445-E481521E9227}" srcOrd="2" destOrd="0" parTransId="{AB2FF1D6-7DB8-49DE-A5DA-4876EC73FD86}" sibTransId="{AD22D145-8D40-4938-9AA3-4BF7C1BA512A}"/>
    <dgm:cxn modelId="{2BB769FF-AD1F-45E2-9F23-E488AB62BA41}" type="presOf" srcId="{F4DB1E33-DA72-47C8-B6BE-160D86FDB20F}" destId="{7AC6285F-F062-4D42-901E-183C050506FE}" srcOrd="0" destOrd="0" presId="urn:microsoft.com/office/officeart/2005/8/layout/vList2"/>
    <dgm:cxn modelId="{51DE769F-5861-4F8F-9813-02D1257289F8}" type="presParOf" srcId="{7AC6285F-F062-4D42-901E-183C050506FE}" destId="{2A6ED4A3-4CC2-42B6-B866-4CE0C656078F}" srcOrd="0" destOrd="0" presId="urn:microsoft.com/office/officeart/2005/8/layout/vList2"/>
    <dgm:cxn modelId="{4CCF0D75-33E7-464D-AA88-A5C6B98EC687}" type="presParOf" srcId="{7AC6285F-F062-4D42-901E-183C050506FE}" destId="{C0506242-21EB-4C3D-84F4-F03A5D736FCC}" srcOrd="1" destOrd="0" presId="urn:microsoft.com/office/officeart/2005/8/layout/vList2"/>
    <dgm:cxn modelId="{2080C749-EC72-4B87-AE24-BB685904E105}" type="presParOf" srcId="{7AC6285F-F062-4D42-901E-183C050506FE}" destId="{89B4F915-D410-4432-B3D6-696E91889560}" srcOrd="2" destOrd="0" presId="urn:microsoft.com/office/officeart/2005/8/layout/vList2"/>
    <dgm:cxn modelId="{B1741AA7-7620-470E-B0D5-89A71506BB1D}" type="presParOf" srcId="{7AC6285F-F062-4D42-901E-183C050506FE}" destId="{FFDDAF8E-0E67-4283-88E4-2A0D8B9DBD1B}" srcOrd="3" destOrd="0" presId="urn:microsoft.com/office/officeart/2005/8/layout/vList2"/>
    <dgm:cxn modelId="{251E4A5E-C1CF-43DA-BD1A-E475A47E1D9D}" type="presParOf" srcId="{7AC6285F-F062-4D42-901E-183C050506FE}" destId="{53B3E1C9-3FBC-4E22-8314-FE995AF2196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13D4BBB-485E-49FA-AB59-7CF458A536F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FAD8431-A21A-4470-9B68-91789072454D}">
      <dgm:prSet custT="1"/>
      <dgm:spPr/>
      <dgm:t>
        <a:bodyPr/>
        <a:lstStyle/>
        <a:p>
          <a:pPr algn="just"/>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Overview</a:t>
          </a:r>
          <a:r>
            <a:rPr lang="en-US" sz="3200" dirty="0">
              <a:latin typeface="Times New Roman" panose="02020603050405020304" pitchFamily="18" charset="0"/>
              <a:cs typeface="Times New Roman" panose="02020603050405020304" pitchFamily="18" charset="0"/>
            </a:rPr>
            <a:t>: Focuses on the exploitation of developing countries by developed nations and the structural inequalities in the global economy (Frank, 1966).</a:t>
          </a:r>
        </a:p>
      </dgm:t>
    </dgm:pt>
    <dgm:pt modelId="{3689ED6F-5919-4597-BCF3-9E449AD9D18E}" type="parTrans" cxnId="{65350CC3-F915-4F31-BB49-A42FF445EA58}">
      <dgm:prSet/>
      <dgm:spPr/>
      <dgm:t>
        <a:bodyPr/>
        <a:lstStyle/>
        <a:p>
          <a:endParaRPr lang="en-US"/>
        </a:p>
      </dgm:t>
    </dgm:pt>
    <dgm:pt modelId="{B583DDC3-CCE5-41A8-8CCB-2D5495E4A541}" type="sibTrans" cxnId="{65350CC3-F915-4F31-BB49-A42FF445EA58}">
      <dgm:prSet/>
      <dgm:spPr/>
      <dgm:t>
        <a:bodyPr/>
        <a:lstStyle/>
        <a:p>
          <a:endParaRPr lang="en-US"/>
        </a:p>
      </dgm:t>
    </dgm:pt>
    <dgm:pt modelId="{19665D1C-31A5-484A-8ABC-21EA95316A97}">
      <dgm:prSet custT="1"/>
      <dgm:spPr/>
      <dgm:t>
        <a:bodyPr/>
        <a:lstStyle/>
        <a:p>
          <a:pPr algn="just"/>
          <a:r>
            <a:rPr lang="en-US" sz="3600"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Key Concepts: </a:t>
          </a:r>
          <a:r>
            <a:rPr lang="en-US" sz="3600" dirty="0">
              <a:latin typeface="Times New Roman" panose="02020603050405020304" pitchFamily="18" charset="0"/>
              <a:cs typeface="Times New Roman" panose="02020603050405020304" pitchFamily="18" charset="0"/>
            </a:rPr>
            <a:t>Core-periphery relations, economic dependency, and underdevelopment (Wallerstein, 1974).</a:t>
          </a:r>
        </a:p>
      </dgm:t>
    </dgm:pt>
    <dgm:pt modelId="{87AAEB54-B804-490E-80D6-02B9ECF7C9C6}" type="parTrans" cxnId="{2BC572B1-C92D-4B2F-85B7-EF922DBAE0B1}">
      <dgm:prSet/>
      <dgm:spPr/>
      <dgm:t>
        <a:bodyPr/>
        <a:lstStyle/>
        <a:p>
          <a:endParaRPr lang="en-US"/>
        </a:p>
      </dgm:t>
    </dgm:pt>
    <dgm:pt modelId="{1DC71F88-3E24-4768-B8F1-05BC7E7A58E8}" type="sibTrans" cxnId="{2BC572B1-C92D-4B2F-85B7-EF922DBAE0B1}">
      <dgm:prSet/>
      <dgm:spPr/>
      <dgm:t>
        <a:bodyPr/>
        <a:lstStyle/>
        <a:p>
          <a:endParaRPr lang="en-US"/>
        </a:p>
      </dgm:t>
    </dgm:pt>
    <dgm:pt modelId="{98C1A6AE-8064-441E-BA52-C9666E0D079B}" type="pres">
      <dgm:prSet presAssocID="{613D4BBB-485E-49FA-AB59-7CF458A536F7}" presName="linear" presStyleCnt="0">
        <dgm:presLayoutVars>
          <dgm:animLvl val="lvl"/>
          <dgm:resizeHandles val="exact"/>
        </dgm:presLayoutVars>
      </dgm:prSet>
      <dgm:spPr/>
    </dgm:pt>
    <dgm:pt modelId="{484DB887-5830-40AE-8789-F5917EB9D860}" type="pres">
      <dgm:prSet presAssocID="{8FAD8431-A21A-4470-9B68-91789072454D}" presName="parentText" presStyleLbl="node1" presStyleIdx="0" presStyleCnt="2">
        <dgm:presLayoutVars>
          <dgm:chMax val="0"/>
          <dgm:bulletEnabled val="1"/>
        </dgm:presLayoutVars>
      </dgm:prSet>
      <dgm:spPr/>
    </dgm:pt>
    <dgm:pt modelId="{9C59E793-E6F4-4685-B945-5620CC83C435}" type="pres">
      <dgm:prSet presAssocID="{B583DDC3-CCE5-41A8-8CCB-2D5495E4A541}" presName="spacer" presStyleCnt="0"/>
      <dgm:spPr/>
    </dgm:pt>
    <dgm:pt modelId="{99A63CD9-E83D-4FD9-817B-F6B5042A8F9C}" type="pres">
      <dgm:prSet presAssocID="{19665D1C-31A5-484A-8ABC-21EA95316A97}" presName="parentText" presStyleLbl="node1" presStyleIdx="1" presStyleCnt="2">
        <dgm:presLayoutVars>
          <dgm:chMax val="0"/>
          <dgm:bulletEnabled val="1"/>
        </dgm:presLayoutVars>
      </dgm:prSet>
      <dgm:spPr/>
    </dgm:pt>
  </dgm:ptLst>
  <dgm:cxnLst>
    <dgm:cxn modelId="{22B1C506-FDAC-4430-B258-E76AAF2AEFE8}" type="presOf" srcId="{613D4BBB-485E-49FA-AB59-7CF458A536F7}" destId="{98C1A6AE-8064-441E-BA52-C9666E0D079B}" srcOrd="0" destOrd="0" presId="urn:microsoft.com/office/officeart/2005/8/layout/vList2"/>
    <dgm:cxn modelId="{9296C8A5-BE23-4FA0-9D62-EBEB18D3C86F}" type="presOf" srcId="{8FAD8431-A21A-4470-9B68-91789072454D}" destId="{484DB887-5830-40AE-8789-F5917EB9D860}" srcOrd="0" destOrd="0" presId="urn:microsoft.com/office/officeart/2005/8/layout/vList2"/>
    <dgm:cxn modelId="{2BC572B1-C92D-4B2F-85B7-EF922DBAE0B1}" srcId="{613D4BBB-485E-49FA-AB59-7CF458A536F7}" destId="{19665D1C-31A5-484A-8ABC-21EA95316A97}" srcOrd="1" destOrd="0" parTransId="{87AAEB54-B804-490E-80D6-02B9ECF7C9C6}" sibTransId="{1DC71F88-3E24-4768-B8F1-05BC7E7A58E8}"/>
    <dgm:cxn modelId="{65350CC3-F915-4F31-BB49-A42FF445EA58}" srcId="{613D4BBB-485E-49FA-AB59-7CF458A536F7}" destId="{8FAD8431-A21A-4470-9B68-91789072454D}" srcOrd="0" destOrd="0" parTransId="{3689ED6F-5919-4597-BCF3-9E449AD9D18E}" sibTransId="{B583DDC3-CCE5-41A8-8CCB-2D5495E4A541}"/>
    <dgm:cxn modelId="{09A206C8-0788-462A-A831-7DCA3FB171AB}" type="presOf" srcId="{19665D1C-31A5-484A-8ABC-21EA95316A97}" destId="{99A63CD9-E83D-4FD9-817B-F6B5042A8F9C}" srcOrd="0" destOrd="0" presId="urn:microsoft.com/office/officeart/2005/8/layout/vList2"/>
    <dgm:cxn modelId="{0EB38B67-60EF-44EA-ABD9-F071A3A05B53}" type="presParOf" srcId="{98C1A6AE-8064-441E-BA52-C9666E0D079B}" destId="{484DB887-5830-40AE-8789-F5917EB9D860}" srcOrd="0" destOrd="0" presId="urn:microsoft.com/office/officeart/2005/8/layout/vList2"/>
    <dgm:cxn modelId="{23B86271-3713-41EB-8F06-3C6A605F2A87}" type="presParOf" srcId="{98C1A6AE-8064-441E-BA52-C9666E0D079B}" destId="{9C59E793-E6F4-4685-B945-5620CC83C435}" srcOrd="1" destOrd="0" presId="urn:microsoft.com/office/officeart/2005/8/layout/vList2"/>
    <dgm:cxn modelId="{B890B866-73BE-4F0E-90EA-F71440F282B4}" type="presParOf" srcId="{98C1A6AE-8064-441E-BA52-C9666E0D079B}" destId="{99A63CD9-E83D-4FD9-817B-F6B5042A8F9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40461DA-6974-4608-AF96-C5015B6F0091}" type="doc">
      <dgm:prSet loTypeId="urn:microsoft.com/office/officeart/2016/7/layout/RepeatingBendingProcessNew" loCatId="process" qsTypeId="urn:microsoft.com/office/officeart/2005/8/quickstyle/simple5" qsCatId="simple" csTypeId="urn:microsoft.com/office/officeart/2005/8/colors/colorful1" csCatId="colorful" phldr="1"/>
      <dgm:spPr/>
      <dgm:t>
        <a:bodyPr/>
        <a:lstStyle/>
        <a:p>
          <a:endParaRPr lang="en-US"/>
        </a:p>
      </dgm:t>
    </dgm:pt>
    <dgm:pt modelId="{5C6A9858-2156-4434-8CAE-7E4DA7F67DB4}">
      <dgm:prSet custT="1"/>
      <dgm:spPr/>
      <dgm:t>
        <a:bodyPr/>
        <a:lstStyle/>
        <a:p>
          <a:r>
            <a:rPr lang="en-US" sz="3600" b="1" dirty="0">
              <a:latin typeface="Times New Roman" panose="02020603050405020304" pitchFamily="18" charset="0"/>
              <a:cs typeface="Times New Roman" panose="02020603050405020304" pitchFamily="18" charset="0"/>
            </a:rPr>
            <a:t>Development Strategies</a:t>
          </a:r>
        </a:p>
      </dgm:t>
    </dgm:pt>
    <dgm:pt modelId="{0A18D336-BFAF-4EEE-B51E-7162551CBC12}" type="parTrans" cxnId="{B830EBE1-5D38-4016-93E3-5A8059BF8AB7}">
      <dgm:prSet/>
      <dgm:spPr/>
      <dgm:t>
        <a:bodyPr/>
        <a:lstStyle/>
        <a:p>
          <a:endParaRPr lang="en-US"/>
        </a:p>
      </dgm:t>
    </dgm:pt>
    <dgm:pt modelId="{2149E617-C8DD-4AD0-A115-BDB9E4EA744D}" type="sibTrans" cxnId="{B830EBE1-5D38-4016-93E3-5A8059BF8AB7}">
      <dgm:prSet/>
      <dgm:spPr/>
      <dgm:t>
        <a:bodyPr/>
        <a:lstStyle/>
        <a:p>
          <a:endParaRPr lang="en-US"/>
        </a:p>
      </dgm:t>
    </dgm:pt>
    <dgm:pt modelId="{B1A1EEF7-A405-4455-B002-0CA31FB9E0A7}">
      <dgm:prSet custT="1"/>
      <dgm:spPr/>
      <dgm:t>
        <a:bodyPr/>
        <a:lstStyle/>
        <a:p>
          <a:pPr algn="just"/>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Inclusive Development: </a:t>
          </a:r>
          <a:r>
            <a:rPr lang="en-US" sz="2000" dirty="0">
              <a:latin typeface="Times New Roman" panose="02020603050405020304" pitchFamily="18" charset="0"/>
              <a:cs typeface="Times New Roman" panose="02020603050405020304" pitchFamily="18" charset="0"/>
            </a:rPr>
            <a:t>Policies aimed at reducing inequalities and ensuring that economic growth benefits all segments of society (UNDP, 2010).</a:t>
          </a:r>
        </a:p>
      </dgm:t>
    </dgm:pt>
    <dgm:pt modelId="{CAD994AC-AE5E-4FE6-A25F-48CE6C3F84C4}" type="parTrans" cxnId="{94B8944C-B7AC-4D89-BAD2-09989FF71E95}">
      <dgm:prSet/>
      <dgm:spPr/>
      <dgm:t>
        <a:bodyPr/>
        <a:lstStyle/>
        <a:p>
          <a:endParaRPr lang="en-US"/>
        </a:p>
      </dgm:t>
    </dgm:pt>
    <dgm:pt modelId="{30C9B344-341E-4F1F-9559-B9AC17C634FD}" type="sibTrans" cxnId="{94B8944C-B7AC-4D89-BAD2-09989FF71E95}">
      <dgm:prSet/>
      <dgm:spPr/>
      <dgm:t>
        <a:bodyPr/>
        <a:lstStyle/>
        <a:p>
          <a:endParaRPr lang="en-US"/>
        </a:p>
      </dgm:t>
    </dgm:pt>
    <dgm:pt modelId="{B7B98877-C62A-49F9-AC64-3C3A8041F776}">
      <dgm:prSet custT="1"/>
      <dgm:spPr/>
      <dgm:t>
        <a:bodyPr/>
        <a:lstStyle/>
        <a:p>
          <a:pPr algn="just"/>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Sustainable Development: </a:t>
          </a:r>
          <a:r>
            <a:rPr lang="en-US" sz="2000" dirty="0">
              <a:latin typeface="Times New Roman" panose="02020603050405020304" pitchFamily="18" charset="0"/>
              <a:cs typeface="Times New Roman" panose="02020603050405020304" pitchFamily="18" charset="0"/>
            </a:rPr>
            <a:t>Balancing economic growth with environmental protection and social equity (WCED, 1987).</a:t>
          </a:r>
        </a:p>
      </dgm:t>
    </dgm:pt>
    <dgm:pt modelId="{8DB81B42-E4BB-442D-8BA5-38902C38ABBC}" type="parTrans" cxnId="{D2F874FE-950E-49D4-A90C-F95CD70821CB}">
      <dgm:prSet/>
      <dgm:spPr/>
      <dgm:t>
        <a:bodyPr/>
        <a:lstStyle/>
        <a:p>
          <a:endParaRPr lang="en-US"/>
        </a:p>
      </dgm:t>
    </dgm:pt>
    <dgm:pt modelId="{1E93D430-FD0F-4066-8404-51396836A45A}" type="sibTrans" cxnId="{D2F874FE-950E-49D4-A90C-F95CD70821CB}">
      <dgm:prSet/>
      <dgm:spPr/>
      <dgm:t>
        <a:bodyPr/>
        <a:lstStyle/>
        <a:p>
          <a:endParaRPr lang="en-US"/>
        </a:p>
      </dgm:t>
    </dgm:pt>
    <dgm:pt modelId="{FA19B37A-5D0D-4CEE-8805-C48E45A571B9}">
      <dgm:prSet custT="1"/>
      <dgm:spPr/>
      <dgm:t>
        <a:bodyPr/>
        <a:lstStyle/>
        <a:p>
          <a:r>
            <a:rPr lang="en-US" sz="3300" b="1" dirty="0">
              <a:latin typeface="Times New Roman" panose="02020603050405020304" pitchFamily="18" charset="0"/>
              <a:cs typeface="Times New Roman" panose="02020603050405020304" pitchFamily="18" charset="0"/>
            </a:rPr>
            <a:t>Role of International Organizations</a:t>
          </a:r>
        </a:p>
      </dgm:t>
    </dgm:pt>
    <dgm:pt modelId="{11234ABC-2D57-4B38-A4A7-D453674F13DD}" type="parTrans" cxnId="{4645C528-8A58-4CC3-B5EF-115DBAC070C7}">
      <dgm:prSet/>
      <dgm:spPr/>
      <dgm:t>
        <a:bodyPr/>
        <a:lstStyle/>
        <a:p>
          <a:endParaRPr lang="en-US"/>
        </a:p>
      </dgm:t>
    </dgm:pt>
    <dgm:pt modelId="{925E7E37-2557-4AE3-8F04-F8F73A93E239}" type="sibTrans" cxnId="{4645C528-8A58-4CC3-B5EF-115DBAC070C7}">
      <dgm:prSet/>
      <dgm:spPr/>
      <dgm:t>
        <a:bodyPr/>
        <a:lstStyle/>
        <a:p>
          <a:endParaRPr lang="en-US"/>
        </a:p>
      </dgm:t>
    </dgm:pt>
    <dgm:pt modelId="{664546B6-F92F-4A05-834C-6FCBBAA2AB4B}">
      <dgm:prSet custT="1"/>
      <dgm:spPr/>
      <dgm:t>
        <a:bodyPr/>
        <a:lstStyle/>
        <a:p>
          <a:pPr algn="just"/>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International Monetary Fund (IMF): </a:t>
          </a:r>
          <a:r>
            <a:rPr lang="en-US" sz="2000" dirty="0">
              <a:latin typeface="Times New Roman" panose="02020603050405020304" pitchFamily="18" charset="0"/>
              <a:cs typeface="Times New Roman" panose="02020603050405020304" pitchFamily="18" charset="0"/>
            </a:rPr>
            <a:t>Provides financial assistance and policy advice to member countries (IMF, 2020).</a:t>
          </a:r>
        </a:p>
      </dgm:t>
    </dgm:pt>
    <dgm:pt modelId="{C4D62E82-3B8B-40C9-BB81-79C1535FCE8D}" type="parTrans" cxnId="{D08ACA17-7FBF-4500-BA4D-AF6BFB3F6FB3}">
      <dgm:prSet/>
      <dgm:spPr/>
      <dgm:t>
        <a:bodyPr/>
        <a:lstStyle/>
        <a:p>
          <a:endParaRPr lang="en-US"/>
        </a:p>
      </dgm:t>
    </dgm:pt>
    <dgm:pt modelId="{22B7348E-A9BD-4D21-BFD8-1DA627613F9E}" type="sibTrans" cxnId="{D08ACA17-7FBF-4500-BA4D-AF6BFB3F6FB3}">
      <dgm:prSet/>
      <dgm:spPr/>
      <dgm:t>
        <a:bodyPr/>
        <a:lstStyle/>
        <a:p>
          <a:endParaRPr lang="en-US"/>
        </a:p>
      </dgm:t>
    </dgm:pt>
    <dgm:pt modelId="{ED1B5C98-5276-4D2C-AB34-4A067CC1E036}">
      <dgm:prSet custT="1"/>
      <dgm:spPr/>
      <dgm:t>
        <a:bodyPr/>
        <a:lstStyle/>
        <a:p>
          <a:pPr algn="just"/>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World Bank: </a:t>
          </a:r>
          <a:r>
            <a:rPr lang="en-US" sz="2000" dirty="0">
              <a:latin typeface="Times New Roman" panose="02020603050405020304" pitchFamily="18" charset="0"/>
              <a:cs typeface="Times New Roman" panose="02020603050405020304" pitchFamily="18" charset="0"/>
            </a:rPr>
            <a:t>Focuses on reducing poverty and supporting development projects (World Bank, 2020).</a:t>
          </a:r>
        </a:p>
      </dgm:t>
    </dgm:pt>
    <dgm:pt modelId="{05CE43A1-B3C8-4703-BA9E-4E7A3892E06E}" type="parTrans" cxnId="{EC06B60C-1F11-44D9-8652-E396ACD61C3A}">
      <dgm:prSet/>
      <dgm:spPr/>
      <dgm:t>
        <a:bodyPr/>
        <a:lstStyle/>
        <a:p>
          <a:endParaRPr lang="en-US"/>
        </a:p>
      </dgm:t>
    </dgm:pt>
    <dgm:pt modelId="{B570317B-51EF-47EC-9F09-2A3E7D43D272}" type="sibTrans" cxnId="{EC06B60C-1F11-44D9-8652-E396ACD61C3A}">
      <dgm:prSet/>
      <dgm:spPr/>
      <dgm:t>
        <a:bodyPr/>
        <a:lstStyle/>
        <a:p>
          <a:endParaRPr lang="en-US"/>
        </a:p>
      </dgm:t>
    </dgm:pt>
    <dgm:pt modelId="{49D36968-553C-4653-A363-8F7BCC02DB41}" type="pres">
      <dgm:prSet presAssocID="{A40461DA-6974-4608-AF96-C5015B6F0091}" presName="Name0" presStyleCnt="0">
        <dgm:presLayoutVars>
          <dgm:dir/>
          <dgm:resizeHandles val="exact"/>
        </dgm:presLayoutVars>
      </dgm:prSet>
      <dgm:spPr/>
    </dgm:pt>
    <dgm:pt modelId="{C0D46285-03A6-486F-BFAB-DE33A0A4A938}" type="pres">
      <dgm:prSet presAssocID="{5C6A9858-2156-4434-8CAE-7E4DA7F67DB4}" presName="node" presStyleLbl="node1" presStyleIdx="0" presStyleCnt="6">
        <dgm:presLayoutVars>
          <dgm:bulletEnabled val="1"/>
        </dgm:presLayoutVars>
      </dgm:prSet>
      <dgm:spPr/>
    </dgm:pt>
    <dgm:pt modelId="{BA720AC1-FF4B-4C3D-A57E-DFA3559B1F5C}" type="pres">
      <dgm:prSet presAssocID="{2149E617-C8DD-4AD0-A115-BDB9E4EA744D}" presName="sibTrans" presStyleLbl="sibTrans1D1" presStyleIdx="0" presStyleCnt="5"/>
      <dgm:spPr/>
    </dgm:pt>
    <dgm:pt modelId="{5CFCD2DB-4EBF-4E11-B99B-267DC7F8B9BA}" type="pres">
      <dgm:prSet presAssocID="{2149E617-C8DD-4AD0-A115-BDB9E4EA744D}" presName="connectorText" presStyleLbl="sibTrans1D1" presStyleIdx="0" presStyleCnt="5"/>
      <dgm:spPr/>
    </dgm:pt>
    <dgm:pt modelId="{09733095-7432-4181-A96C-95073B992D06}" type="pres">
      <dgm:prSet presAssocID="{B1A1EEF7-A405-4455-B002-0CA31FB9E0A7}" presName="node" presStyleLbl="node1" presStyleIdx="1" presStyleCnt="6">
        <dgm:presLayoutVars>
          <dgm:bulletEnabled val="1"/>
        </dgm:presLayoutVars>
      </dgm:prSet>
      <dgm:spPr/>
    </dgm:pt>
    <dgm:pt modelId="{0DF4B693-5B8D-4765-90A7-1A5CDF0D7F67}" type="pres">
      <dgm:prSet presAssocID="{30C9B344-341E-4F1F-9559-B9AC17C634FD}" presName="sibTrans" presStyleLbl="sibTrans1D1" presStyleIdx="1" presStyleCnt="5"/>
      <dgm:spPr/>
    </dgm:pt>
    <dgm:pt modelId="{C5CA68E7-6467-4057-B954-D1E089278776}" type="pres">
      <dgm:prSet presAssocID="{30C9B344-341E-4F1F-9559-B9AC17C634FD}" presName="connectorText" presStyleLbl="sibTrans1D1" presStyleIdx="1" presStyleCnt="5"/>
      <dgm:spPr/>
    </dgm:pt>
    <dgm:pt modelId="{6866A2E6-21FC-47DF-8FF4-7C6FA3AD614D}" type="pres">
      <dgm:prSet presAssocID="{B7B98877-C62A-49F9-AC64-3C3A8041F776}" presName="node" presStyleLbl="node1" presStyleIdx="2" presStyleCnt="6">
        <dgm:presLayoutVars>
          <dgm:bulletEnabled val="1"/>
        </dgm:presLayoutVars>
      </dgm:prSet>
      <dgm:spPr/>
    </dgm:pt>
    <dgm:pt modelId="{5E482FC7-1F9E-4269-B95C-971D430BF8E5}" type="pres">
      <dgm:prSet presAssocID="{1E93D430-FD0F-4066-8404-51396836A45A}" presName="sibTrans" presStyleLbl="sibTrans1D1" presStyleIdx="2" presStyleCnt="5"/>
      <dgm:spPr/>
    </dgm:pt>
    <dgm:pt modelId="{4D1F8C12-27B7-45B2-BF1B-0263900744D7}" type="pres">
      <dgm:prSet presAssocID="{1E93D430-FD0F-4066-8404-51396836A45A}" presName="connectorText" presStyleLbl="sibTrans1D1" presStyleIdx="2" presStyleCnt="5"/>
      <dgm:spPr/>
    </dgm:pt>
    <dgm:pt modelId="{6481CA46-FD60-4B5F-B861-12BE08BE3621}" type="pres">
      <dgm:prSet presAssocID="{FA19B37A-5D0D-4CEE-8805-C48E45A571B9}" presName="node" presStyleLbl="node1" presStyleIdx="3" presStyleCnt="6">
        <dgm:presLayoutVars>
          <dgm:bulletEnabled val="1"/>
        </dgm:presLayoutVars>
      </dgm:prSet>
      <dgm:spPr/>
    </dgm:pt>
    <dgm:pt modelId="{02EA6646-B212-4A3F-9548-BCF937EA31F4}" type="pres">
      <dgm:prSet presAssocID="{925E7E37-2557-4AE3-8F04-F8F73A93E239}" presName="sibTrans" presStyleLbl="sibTrans1D1" presStyleIdx="3" presStyleCnt="5"/>
      <dgm:spPr/>
    </dgm:pt>
    <dgm:pt modelId="{B3D1E9F7-3A92-4A0B-ABD1-78257F2080AA}" type="pres">
      <dgm:prSet presAssocID="{925E7E37-2557-4AE3-8F04-F8F73A93E239}" presName="connectorText" presStyleLbl="sibTrans1D1" presStyleIdx="3" presStyleCnt="5"/>
      <dgm:spPr/>
    </dgm:pt>
    <dgm:pt modelId="{4AD0AC45-7232-412B-A91E-6820F7C9F300}" type="pres">
      <dgm:prSet presAssocID="{664546B6-F92F-4A05-834C-6FCBBAA2AB4B}" presName="node" presStyleLbl="node1" presStyleIdx="4" presStyleCnt="6">
        <dgm:presLayoutVars>
          <dgm:bulletEnabled val="1"/>
        </dgm:presLayoutVars>
      </dgm:prSet>
      <dgm:spPr/>
    </dgm:pt>
    <dgm:pt modelId="{DC2F739D-B8B8-43C9-BFE4-BC1EB7359D40}" type="pres">
      <dgm:prSet presAssocID="{22B7348E-A9BD-4D21-BFD8-1DA627613F9E}" presName="sibTrans" presStyleLbl="sibTrans1D1" presStyleIdx="4" presStyleCnt="5"/>
      <dgm:spPr/>
    </dgm:pt>
    <dgm:pt modelId="{62BB4153-30D7-411A-A298-690DD5941C87}" type="pres">
      <dgm:prSet presAssocID="{22B7348E-A9BD-4D21-BFD8-1DA627613F9E}" presName="connectorText" presStyleLbl="sibTrans1D1" presStyleIdx="4" presStyleCnt="5"/>
      <dgm:spPr/>
    </dgm:pt>
    <dgm:pt modelId="{34886E5A-68C0-457C-B9F2-510883DABD6E}" type="pres">
      <dgm:prSet presAssocID="{ED1B5C98-5276-4D2C-AB34-4A067CC1E036}" presName="node" presStyleLbl="node1" presStyleIdx="5" presStyleCnt="6">
        <dgm:presLayoutVars>
          <dgm:bulletEnabled val="1"/>
        </dgm:presLayoutVars>
      </dgm:prSet>
      <dgm:spPr/>
    </dgm:pt>
  </dgm:ptLst>
  <dgm:cxnLst>
    <dgm:cxn modelId="{5C446A02-E3D4-4ED3-97DD-EC01568CEFA5}" type="presOf" srcId="{22B7348E-A9BD-4D21-BFD8-1DA627613F9E}" destId="{DC2F739D-B8B8-43C9-BFE4-BC1EB7359D40}" srcOrd="0" destOrd="0" presId="urn:microsoft.com/office/officeart/2016/7/layout/RepeatingBendingProcessNew"/>
    <dgm:cxn modelId="{EC06B60C-1F11-44D9-8652-E396ACD61C3A}" srcId="{A40461DA-6974-4608-AF96-C5015B6F0091}" destId="{ED1B5C98-5276-4D2C-AB34-4A067CC1E036}" srcOrd="5" destOrd="0" parTransId="{05CE43A1-B3C8-4703-BA9E-4E7A3892E06E}" sibTransId="{B570317B-51EF-47EC-9F09-2A3E7D43D272}"/>
    <dgm:cxn modelId="{7AE81911-F9C3-4C4F-A7D6-5507E7E3C9FE}" type="presOf" srcId="{B1A1EEF7-A405-4455-B002-0CA31FB9E0A7}" destId="{09733095-7432-4181-A96C-95073B992D06}" srcOrd="0" destOrd="0" presId="urn:microsoft.com/office/officeart/2016/7/layout/RepeatingBendingProcessNew"/>
    <dgm:cxn modelId="{D08ACA17-7FBF-4500-BA4D-AF6BFB3F6FB3}" srcId="{A40461DA-6974-4608-AF96-C5015B6F0091}" destId="{664546B6-F92F-4A05-834C-6FCBBAA2AB4B}" srcOrd="4" destOrd="0" parTransId="{C4D62E82-3B8B-40C9-BB81-79C1535FCE8D}" sibTransId="{22B7348E-A9BD-4D21-BFD8-1DA627613F9E}"/>
    <dgm:cxn modelId="{61AD8627-5E0C-40E8-9B1F-4B1368032047}" type="presOf" srcId="{30C9B344-341E-4F1F-9559-B9AC17C634FD}" destId="{C5CA68E7-6467-4057-B954-D1E089278776}" srcOrd="1" destOrd="0" presId="urn:microsoft.com/office/officeart/2016/7/layout/RepeatingBendingProcessNew"/>
    <dgm:cxn modelId="{4645C528-8A58-4CC3-B5EF-115DBAC070C7}" srcId="{A40461DA-6974-4608-AF96-C5015B6F0091}" destId="{FA19B37A-5D0D-4CEE-8805-C48E45A571B9}" srcOrd="3" destOrd="0" parTransId="{11234ABC-2D57-4B38-A4A7-D453674F13DD}" sibTransId="{925E7E37-2557-4AE3-8F04-F8F73A93E239}"/>
    <dgm:cxn modelId="{8D79FD33-EF73-48C4-85BE-8DC60A52E9FE}" type="presOf" srcId="{2149E617-C8DD-4AD0-A115-BDB9E4EA744D}" destId="{5CFCD2DB-4EBF-4E11-B99B-267DC7F8B9BA}" srcOrd="1" destOrd="0" presId="urn:microsoft.com/office/officeart/2016/7/layout/RepeatingBendingProcessNew"/>
    <dgm:cxn modelId="{C44D573E-340C-4A15-9A85-2F049E4C2BBB}" type="presOf" srcId="{664546B6-F92F-4A05-834C-6FCBBAA2AB4B}" destId="{4AD0AC45-7232-412B-A91E-6820F7C9F300}" srcOrd="0" destOrd="0" presId="urn:microsoft.com/office/officeart/2016/7/layout/RepeatingBendingProcessNew"/>
    <dgm:cxn modelId="{CA652860-9140-4364-A4AE-1EEFF5DCE15F}" type="presOf" srcId="{30C9B344-341E-4F1F-9559-B9AC17C634FD}" destId="{0DF4B693-5B8D-4765-90A7-1A5CDF0D7F67}" srcOrd="0" destOrd="0" presId="urn:microsoft.com/office/officeart/2016/7/layout/RepeatingBendingProcessNew"/>
    <dgm:cxn modelId="{A395D368-2EC7-421A-BB39-5DFDFE55A308}" type="presOf" srcId="{22B7348E-A9BD-4D21-BFD8-1DA627613F9E}" destId="{62BB4153-30D7-411A-A298-690DD5941C87}" srcOrd="1" destOrd="0" presId="urn:microsoft.com/office/officeart/2016/7/layout/RepeatingBendingProcessNew"/>
    <dgm:cxn modelId="{7EE1E869-34D8-4EC8-AB8F-E23712FCFA90}" type="presOf" srcId="{2149E617-C8DD-4AD0-A115-BDB9E4EA744D}" destId="{BA720AC1-FF4B-4C3D-A57E-DFA3559B1F5C}" srcOrd="0" destOrd="0" presId="urn:microsoft.com/office/officeart/2016/7/layout/RepeatingBendingProcessNew"/>
    <dgm:cxn modelId="{94B8944C-B7AC-4D89-BAD2-09989FF71E95}" srcId="{A40461DA-6974-4608-AF96-C5015B6F0091}" destId="{B1A1EEF7-A405-4455-B002-0CA31FB9E0A7}" srcOrd="1" destOrd="0" parTransId="{CAD994AC-AE5E-4FE6-A25F-48CE6C3F84C4}" sibTransId="{30C9B344-341E-4F1F-9559-B9AC17C634FD}"/>
    <dgm:cxn modelId="{5A27A78C-43F8-4F3C-97C6-B6FB29063DA4}" type="presOf" srcId="{B7B98877-C62A-49F9-AC64-3C3A8041F776}" destId="{6866A2E6-21FC-47DF-8FF4-7C6FA3AD614D}" srcOrd="0" destOrd="0" presId="urn:microsoft.com/office/officeart/2016/7/layout/RepeatingBendingProcessNew"/>
    <dgm:cxn modelId="{4689C99A-E0B8-4940-98AE-7EC5680BDE4E}" type="presOf" srcId="{925E7E37-2557-4AE3-8F04-F8F73A93E239}" destId="{B3D1E9F7-3A92-4A0B-ABD1-78257F2080AA}" srcOrd="1" destOrd="0" presId="urn:microsoft.com/office/officeart/2016/7/layout/RepeatingBendingProcessNew"/>
    <dgm:cxn modelId="{160F159C-1B47-443A-B6A5-D1A9B3B4AC77}" type="presOf" srcId="{925E7E37-2557-4AE3-8F04-F8F73A93E239}" destId="{02EA6646-B212-4A3F-9548-BCF937EA31F4}" srcOrd="0" destOrd="0" presId="urn:microsoft.com/office/officeart/2016/7/layout/RepeatingBendingProcessNew"/>
    <dgm:cxn modelId="{4315F1AD-45C4-4BA0-8CC1-EA20DB221CF3}" type="presOf" srcId="{5C6A9858-2156-4434-8CAE-7E4DA7F67DB4}" destId="{C0D46285-03A6-486F-BFAB-DE33A0A4A938}" srcOrd="0" destOrd="0" presId="urn:microsoft.com/office/officeart/2016/7/layout/RepeatingBendingProcessNew"/>
    <dgm:cxn modelId="{972D10B8-E223-4BC6-B158-7F025240F9D4}" type="presOf" srcId="{1E93D430-FD0F-4066-8404-51396836A45A}" destId="{4D1F8C12-27B7-45B2-BF1B-0263900744D7}" srcOrd="1" destOrd="0" presId="urn:microsoft.com/office/officeart/2016/7/layout/RepeatingBendingProcessNew"/>
    <dgm:cxn modelId="{5E72A7BA-0257-4E63-ADD7-B517B31B4E12}" type="presOf" srcId="{ED1B5C98-5276-4D2C-AB34-4A067CC1E036}" destId="{34886E5A-68C0-457C-B9F2-510883DABD6E}" srcOrd="0" destOrd="0" presId="urn:microsoft.com/office/officeart/2016/7/layout/RepeatingBendingProcessNew"/>
    <dgm:cxn modelId="{CE0BCCDB-0775-4834-B5DE-FB1B574F689D}" type="presOf" srcId="{A40461DA-6974-4608-AF96-C5015B6F0091}" destId="{49D36968-553C-4653-A363-8F7BCC02DB41}" srcOrd="0" destOrd="0" presId="urn:microsoft.com/office/officeart/2016/7/layout/RepeatingBendingProcessNew"/>
    <dgm:cxn modelId="{5459E5DB-E903-4288-8716-A58241B8C3EE}" type="presOf" srcId="{1E93D430-FD0F-4066-8404-51396836A45A}" destId="{5E482FC7-1F9E-4269-B95C-971D430BF8E5}" srcOrd="0" destOrd="0" presId="urn:microsoft.com/office/officeart/2016/7/layout/RepeatingBendingProcessNew"/>
    <dgm:cxn modelId="{DA01A4E1-A467-4AF9-AEEC-BB5D4E9C7FC3}" type="presOf" srcId="{FA19B37A-5D0D-4CEE-8805-C48E45A571B9}" destId="{6481CA46-FD60-4B5F-B861-12BE08BE3621}" srcOrd="0" destOrd="0" presId="urn:microsoft.com/office/officeart/2016/7/layout/RepeatingBendingProcessNew"/>
    <dgm:cxn modelId="{B830EBE1-5D38-4016-93E3-5A8059BF8AB7}" srcId="{A40461DA-6974-4608-AF96-C5015B6F0091}" destId="{5C6A9858-2156-4434-8CAE-7E4DA7F67DB4}" srcOrd="0" destOrd="0" parTransId="{0A18D336-BFAF-4EEE-B51E-7162551CBC12}" sibTransId="{2149E617-C8DD-4AD0-A115-BDB9E4EA744D}"/>
    <dgm:cxn modelId="{D2F874FE-950E-49D4-A90C-F95CD70821CB}" srcId="{A40461DA-6974-4608-AF96-C5015B6F0091}" destId="{B7B98877-C62A-49F9-AC64-3C3A8041F776}" srcOrd="2" destOrd="0" parTransId="{8DB81B42-E4BB-442D-8BA5-38902C38ABBC}" sibTransId="{1E93D430-FD0F-4066-8404-51396836A45A}"/>
    <dgm:cxn modelId="{E8DE596F-FD75-4B9C-AEEC-373C949C7F50}" type="presParOf" srcId="{49D36968-553C-4653-A363-8F7BCC02DB41}" destId="{C0D46285-03A6-486F-BFAB-DE33A0A4A938}" srcOrd="0" destOrd="0" presId="urn:microsoft.com/office/officeart/2016/7/layout/RepeatingBendingProcessNew"/>
    <dgm:cxn modelId="{A979BEFC-2346-4CFD-A4C4-C908C232BE42}" type="presParOf" srcId="{49D36968-553C-4653-A363-8F7BCC02DB41}" destId="{BA720AC1-FF4B-4C3D-A57E-DFA3559B1F5C}" srcOrd="1" destOrd="0" presId="urn:microsoft.com/office/officeart/2016/7/layout/RepeatingBendingProcessNew"/>
    <dgm:cxn modelId="{9BBFD188-1749-46C0-A4EF-CCA3BC447376}" type="presParOf" srcId="{BA720AC1-FF4B-4C3D-A57E-DFA3559B1F5C}" destId="{5CFCD2DB-4EBF-4E11-B99B-267DC7F8B9BA}" srcOrd="0" destOrd="0" presId="urn:microsoft.com/office/officeart/2016/7/layout/RepeatingBendingProcessNew"/>
    <dgm:cxn modelId="{8DB18A3D-D537-4989-9005-DA7F04D652E2}" type="presParOf" srcId="{49D36968-553C-4653-A363-8F7BCC02DB41}" destId="{09733095-7432-4181-A96C-95073B992D06}" srcOrd="2" destOrd="0" presId="urn:microsoft.com/office/officeart/2016/7/layout/RepeatingBendingProcessNew"/>
    <dgm:cxn modelId="{9F3C0A5B-CD79-47FF-9CEF-A0D9FC561C86}" type="presParOf" srcId="{49D36968-553C-4653-A363-8F7BCC02DB41}" destId="{0DF4B693-5B8D-4765-90A7-1A5CDF0D7F67}" srcOrd="3" destOrd="0" presId="urn:microsoft.com/office/officeart/2016/7/layout/RepeatingBendingProcessNew"/>
    <dgm:cxn modelId="{F0771D77-A6F0-4DB4-8942-E6CC393926CC}" type="presParOf" srcId="{0DF4B693-5B8D-4765-90A7-1A5CDF0D7F67}" destId="{C5CA68E7-6467-4057-B954-D1E089278776}" srcOrd="0" destOrd="0" presId="urn:microsoft.com/office/officeart/2016/7/layout/RepeatingBendingProcessNew"/>
    <dgm:cxn modelId="{4A01BAB6-6786-458C-981B-DD6646A4404E}" type="presParOf" srcId="{49D36968-553C-4653-A363-8F7BCC02DB41}" destId="{6866A2E6-21FC-47DF-8FF4-7C6FA3AD614D}" srcOrd="4" destOrd="0" presId="urn:microsoft.com/office/officeart/2016/7/layout/RepeatingBendingProcessNew"/>
    <dgm:cxn modelId="{7BE4BD45-3CE6-4154-BC2D-60F4AD842530}" type="presParOf" srcId="{49D36968-553C-4653-A363-8F7BCC02DB41}" destId="{5E482FC7-1F9E-4269-B95C-971D430BF8E5}" srcOrd="5" destOrd="0" presId="urn:microsoft.com/office/officeart/2016/7/layout/RepeatingBendingProcessNew"/>
    <dgm:cxn modelId="{7A7EF5F8-591D-4E37-A46A-6A4CB493B56B}" type="presParOf" srcId="{5E482FC7-1F9E-4269-B95C-971D430BF8E5}" destId="{4D1F8C12-27B7-45B2-BF1B-0263900744D7}" srcOrd="0" destOrd="0" presId="urn:microsoft.com/office/officeart/2016/7/layout/RepeatingBendingProcessNew"/>
    <dgm:cxn modelId="{A97B668C-A0B4-4F26-9FF4-A05BBD1FFB2B}" type="presParOf" srcId="{49D36968-553C-4653-A363-8F7BCC02DB41}" destId="{6481CA46-FD60-4B5F-B861-12BE08BE3621}" srcOrd="6" destOrd="0" presId="urn:microsoft.com/office/officeart/2016/7/layout/RepeatingBendingProcessNew"/>
    <dgm:cxn modelId="{E83E1C8C-D8BB-47A1-A3CD-691BF4C30E29}" type="presParOf" srcId="{49D36968-553C-4653-A363-8F7BCC02DB41}" destId="{02EA6646-B212-4A3F-9548-BCF937EA31F4}" srcOrd="7" destOrd="0" presId="urn:microsoft.com/office/officeart/2016/7/layout/RepeatingBendingProcessNew"/>
    <dgm:cxn modelId="{244E27F9-FA10-4350-8527-E5A2214AC1B8}" type="presParOf" srcId="{02EA6646-B212-4A3F-9548-BCF937EA31F4}" destId="{B3D1E9F7-3A92-4A0B-ABD1-78257F2080AA}" srcOrd="0" destOrd="0" presId="urn:microsoft.com/office/officeart/2016/7/layout/RepeatingBendingProcessNew"/>
    <dgm:cxn modelId="{A7E6C22D-126D-4C73-B029-6E502A7B2A90}" type="presParOf" srcId="{49D36968-553C-4653-A363-8F7BCC02DB41}" destId="{4AD0AC45-7232-412B-A91E-6820F7C9F300}" srcOrd="8" destOrd="0" presId="urn:microsoft.com/office/officeart/2016/7/layout/RepeatingBendingProcessNew"/>
    <dgm:cxn modelId="{A8CEAA67-33DE-4273-AEAB-04DFBECCACAB}" type="presParOf" srcId="{49D36968-553C-4653-A363-8F7BCC02DB41}" destId="{DC2F739D-B8B8-43C9-BFE4-BC1EB7359D40}" srcOrd="9" destOrd="0" presId="urn:microsoft.com/office/officeart/2016/7/layout/RepeatingBendingProcessNew"/>
    <dgm:cxn modelId="{B2080131-E343-4222-A36E-A5EEECA30680}" type="presParOf" srcId="{DC2F739D-B8B8-43C9-BFE4-BC1EB7359D40}" destId="{62BB4153-30D7-411A-A298-690DD5941C87}" srcOrd="0" destOrd="0" presId="urn:microsoft.com/office/officeart/2016/7/layout/RepeatingBendingProcessNew"/>
    <dgm:cxn modelId="{DDA651E6-8FF0-4B83-82D2-9FC40C2B1E09}" type="presParOf" srcId="{49D36968-553C-4653-A363-8F7BCC02DB41}" destId="{34886E5A-68C0-457C-B9F2-510883DABD6E}"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DE33A0-EC8D-4EEF-A154-72A4AFB0715A}"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9DF38D38-77B5-4393-AD6C-D1730ED6C412}">
      <dgm:prSet custT="1"/>
      <dgm:spPr/>
      <dgm:t>
        <a:bodyPr/>
        <a:lstStyle/>
        <a:p>
          <a:pPr algn="just"/>
          <a:r>
            <a:rPr lang="en-US" sz="2000" b="1" dirty="0">
              <a:latin typeface="Times New Roman" panose="02020603050405020304" pitchFamily="18" charset="0"/>
              <a:cs typeface="Times New Roman" panose="02020603050405020304" pitchFamily="18" charset="0"/>
            </a:rPr>
            <a:t>Policy Formulation and Implementation</a:t>
          </a:r>
          <a:r>
            <a:rPr lang="en-US" sz="2000" dirty="0">
              <a:latin typeface="Times New Roman" panose="02020603050405020304" pitchFamily="18" charset="0"/>
              <a:cs typeface="Times New Roman" panose="02020603050405020304" pitchFamily="18" charset="0"/>
            </a:rPr>
            <a:t>: Governance shapes the policy environment, influencing decisions on resource allocation, public spending, and social services.</a:t>
          </a:r>
        </a:p>
      </dgm:t>
    </dgm:pt>
    <dgm:pt modelId="{CD35E1A1-B430-4ED6-BF69-F5BAF453F838}" type="parTrans" cxnId="{F4F6B050-EEB4-4292-8906-0F80414E6EE6}">
      <dgm:prSet/>
      <dgm:spPr/>
      <dgm:t>
        <a:bodyPr/>
        <a:lstStyle/>
        <a:p>
          <a:endParaRPr lang="en-US"/>
        </a:p>
      </dgm:t>
    </dgm:pt>
    <dgm:pt modelId="{E6865520-BBFB-407D-9E16-250BEC4978D7}" type="sibTrans" cxnId="{F4F6B050-EEB4-4292-8906-0F80414E6EE6}">
      <dgm:prSet/>
      <dgm:spPr/>
      <dgm:t>
        <a:bodyPr/>
        <a:lstStyle/>
        <a:p>
          <a:endParaRPr lang="en-US"/>
        </a:p>
      </dgm:t>
    </dgm:pt>
    <dgm:pt modelId="{DAE2E262-66C0-41C5-969F-FAE2FAB9ED41}">
      <dgm:prSet custT="1"/>
      <dgm:spPr/>
      <dgm:t>
        <a:bodyPr/>
        <a:lstStyle/>
        <a:p>
          <a:pPr algn="just"/>
          <a:r>
            <a:rPr lang="en-US" sz="2000" b="1" dirty="0">
              <a:latin typeface="Times New Roman" panose="02020603050405020304" pitchFamily="18" charset="0"/>
              <a:cs typeface="Times New Roman" panose="02020603050405020304" pitchFamily="18" charset="0"/>
            </a:rPr>
            <a:t>Institutional Quality</a:t>
          </a:r>
          <a:r>
            <a:rPr lang="en-US" sz="2000" dirty="0">
              <a:latin typeface="Times New Roman" panose="02020603050405020304" pitchFamily="18" charset="0"/>
              <a:cs typeface="Times New Roman" panose="02020603050405020304" pitchFamily="18" charset="0"/>
            </a:rPr>
            <a:t>: Strong institutions enforce property rights, uphold contracts, and create an enabling environment for economic activities.</a:t>
          </a:r>
        </a:p>
      </dgm:t>
    </dgm:pt>
    <dgm:pt modelId="{F2F054D8-6C8D-4B7A-B57E-D36593F40635}" type="parTrans" cxnId="{C465C828-06BF-4B6B-91AA-CBFF22F79D5D}">
      <dgm:prSet/>
      <dgm:spPr/>
      <dgm:t>
        <a:bodyPr/>
        <a:lstStyle/>
        <a:p>
          <a:endParaRPr lang="en-US"/>
        </a:p>
      </dgm:t>
    </dgm:pt>
    <dgm:pt modelId="{7B704FEA-D2C2-48A1-B288-73655F5CB2A3}" type="sibTrans" cxnId="{C465C828-06BF-4B6B-91AA-CBFF22F79D5D}">
      <dgm:prSet/>
      <dgm:spPr/>
      <dgm:t>
        <a:bodyPr/>
        <a:lstStyle/>
        <a:p>
          <a:endParaRPr lang="en-US"/>
        </a:p>
      </dgm:t>
    </dgm:pt>
    <dgm:pt modelId="{6A485C65-FE6A-458F-843F-E6E9E37462C0}">
      <dgm:prSet custT="1"/>
      <dgm:spPr/>
      <dgm:t>
        <a:bodyPr/>
        <a:lstStyle/>
        <a:p>
          <a:pPr algn="just"/>
          <a:r>
            <a:rPr lang="en-US" sz="2000" b="1" dirty="0">
              <a:latin typeface="Times New Roman" panose="02020603050405020304" pitchFamily="18" charset="0"/>
              <a:cs typeface="Times New Roman" panose="02020603050405020304" pitchFamily="18" charset="0"/>
            </a:rPr>
            <a:t>Social Cohesion</a:t>
          </a:r>
          <a:r>
            <a:rPr lang="en-US" sz="2000" dirty="0">
              <a:latin typeface="Times New Roman" panose="02020603050405020304" pitchFamily="18" charset="0"/>
              <a:cs typeface="Times New Roman" panose="02020603050405020304" pitchFamily="18" charset="0"/>
            </a:rPr>
            <a:t>: Governance fosters social cohesion by ensuring fair representation and addressing inequalities within societies.</a:t>
          </a:r>
        </a:p>
      </dgm:t>
    </dgm:pt>
    <dgm:pt modelId="{0EB1D916-96AE-4728-90CE-D073F3DD5A31}" type="parTrans" cxnId="{AB04F20B-FF34-4576-A51C-7DFA50D997C4}">
      <dgm:prSet/>
      <dgm:spPr/>
      <dgm:t>
        <a:bodyPr/>
        <a:lstStyle/>
        <a:p>
          <a:endParaRPr lang="en-US"/>
        </a:p>
      </dgm:t>
    </dgm:pt>
    <dgm:pt modelId="{4205D97E-5DF1-4246-8BDA-49CC4BC6805A}" type="sibTrans" cxnId="{AB04F20B-FF34-4576-A51C-7DFA50D997C4}">
      <dgm:prSet/>
      <dgm:spPr/>
      <dgm:t>
        <a:bodyPr/>
        <a:lstStyle/>
        <a:p>
          <a:endParaRPr lang="en-US"/>
        </a:p>
      </dgm:t>
    </dgm:pt>
    <dgm:pt modelId="{41C4ACE4-774C-4174-99F2-C5E0DA0E2C33}" type="pres">
      <dgm:prSet presAssocID="{BEDE33A0-EC8D-4EEF-A154-72A4AFB0715A}" presName="hierChild1" presStyleCnt="0">
        <dgm:presLayoutVars>
          <dgm:chPref val="1"/>
          <dgm:dir/>
          <dgm:animOne val="branch"/>
          <dgm:animLvl val="lvl"/>
          <dgm:resizeHandles/>
        </dgm:presLayoutVars>
      </dgm:prSet>
      <dgm:spPr/>
    </dgm:pt>
    <dgm:pt modelId="{8AE333A5-D29F-47A3-B4AF-A8ACE330AA8D}" type="pres">
      <dgm:prSet presAssocID="{9DF38D38-77B5-4393-AD6C-D1730ED6C412}" presName="hierRoot1" presStyleCnt="0"/>
      <dgm:spPr/>
    </dgm:pt>
    <dgm:pt modelId="{B8593B5E-5D69-455E-8765-BA098D43C099}" type="pres">
      <dgm:prSet presAssocID="{9DF38D38-77B5-4393-AD6C-D1730ED6C412}" presName="composite" presStyleCnt="0"/>
      <dgm:spPr/>
    </dgm:pt>
    <dgm:pt modelId="{3BE6D382-D065-45A9-AFE5-8EF7BF561ED4}" type="pres">
      <dgm:prSet presAssocID="{9DF38D38-77B5-4393-AD6C-D1730ED6C412}" presName="background" presStyleLbl="node0" presStyleIdx="0" presStyleCnt="3"/>
      <dgm:spPr/>
    </dgm:pt>
    <dgm:pt modelId="{7D5FD118-2E47-4997-80AB-20B46FB153FB}" type="pres">
      <dgm:prSet presAssocID="{9DF38D38-77B5-4393-AD6C-D1730ED6C412}" presName="text" presStyleLbl="fgAcc0" presStyleIdx="0" presStyleCnt="3">
        <dgm:presLayoutVars>
          <dgm:chPref val="3"/>
        </dgm:presLayoutVars>
      </dgm:prSet>
      <dgm:spPr/>
    </dgm:pt>
    <dgm:pt modelId="{0F1EBF9E-73FA-456D-8DD6-CD0EE553C65B}" type="pres">
      <dgm:prSet presAssocID="{9DF38D38-77B5-4393-AD6C-D1730ED6C412}" presName="hierChild2" presStyleCnt="0"/>
      <dgm:spPr/>
    </dgm:pt>
    <dgm:pt modelId="{99D4EFCB-C0BC-4B04-84DF-C5A706ED1608}" type="pres">
      <dgm:prSet presAssocID="{DAE2E262-66C0-41C5-969F-FAE2FAB9ED41}" presName="hierRoot1" presStyleCnt="0"/>
      <dgm:spPr/>
    </dgm:pt>
    <dgm:pt modelId="{14E92FA7-87CD-426C-8FCD-263C5E61D06F}" type="pres">
      <dgm:prSet presAssocID="{DAE2E262-66C0-41C5-969F-FAE2FAB9ED41}" presName="composite" presStyleCnt="0"/>
      <dgm:spPr/>
    </dgm:pt>
    <dgm:pt modelId="{69939ABB-C7C1-435A-9A15-C86B816A625E}" type="pres">
      <dgm:prSet presAssocID="{DAE2E262-66C0-41C5-969F-FAE2FAB9ED41}" presName="background" presStyleLbl="node0" presStyleIdx="1" presStyleCnt="3"/>
      <dgm:spPr/>
    </dgm:pt>
    <dgm:pt modelId="{3D97EA83-9E3E-4EEC-908F-41073912BD5D}" type="pres">
      <dgm:prSet presAssocID="{DAE2E262-66C0-41C5-969F-FAE2FAB9ED41}" presName="text" presStyleLbl="fgAcc0" presStyleIdx="1" presStyleCnt="3">
        <dgm:presLayoutVars>
          <dgm:chPref val="3"/>
        </dgm:presLayoutVars>
      </dgm:prSet>
      <dgm:spPr/>
    </dgm:pt>
    <dgm:pt modelId="{A6875125-8527-4C58-9B71-CDC05A5EC14B}" type="pres">
      <dgm:prSet presAssocID="{DAE2E262-66C0-41C5-969F-FAE2FAB9ED41}" presName="hierChild2" presStyleCnt="0"/>
      <dgm:spPr/>
    </dgm:pt>
    <dgm:pt modelId="{A15422E3-C589-4B81-956F-568F5C227C1E}" type="pres">
      <dgm:prSet presAssocID="{6A485C65-FE6A-458F-843F-E6E9E37462C0}" presName="hierRoot1" presStyleCnt="0"/>
      <dgm:spPr/>
    </dgm:pt>
    <dgm:pt modelId="{044DC5BC-7857-4D51-BBBF-6134C1ADDE49}" type="pres">
      <dgm:prSet presAssocID="{6A485C65-FE6A-458F-843F-E6E9E37462C0}" presName="composite" presStyleCnt="0"/>
      <dgm:spPr/>
    </dgm:pt>
    <dgm:pt modelId="{2F4945FD-2BE1-4263-9640-FDBD8271AE36}" type="pres">
      <dgm:prSet presAssocID="{6A485C65-FE6A-458F-843F-E6E9E37462C0}" presName="background" presStyleLbl="node0" presStyleIdx="2" presStyleCnt="3"/>
      <dgm:spPr/>
    </dgm:pt>
    <dgm:pt modelId="{A7DB349A-D097-49E5-97EA-8895CD6BAA51}" type="pres">
      <dgm:prSet presAssocID="{6A485C65-FE6A-458F-843F-E6E9E37462C0}" presName="text" presStyleLbl="fgAcc0" presStyleIdx="2" presStyleCnt="3">
        <dgm:presLayoutVars>
          <dgm:chPref val="3"/>
        </dgm:presLayoutVars>
      </dgm:prSet>
      <dgm:spPr/>
    </dgm:pt>
    <dgm:pt modelId="{F2ABA702-23D5-4552-9215-2F6007A1B7F8}" type="pres">
      <dgm:prSet presAssocID="{6A485C65-FE6A-458F-843F-E6E9E37462C0}" presName="hierChild2" presStyleCnt="0"/>
      <dgm:spPr/>
    </dgm:pt>
  </dgm:ptLst>
  <dgm:cxnLst>
    <dgm:cxn modelId="{AB04F20B-FF34-4576-A51C-7DFA50D997C4}" srcId="{BEDE33A0-EC8D-4EEF-A154-72A4AFB0715A}" destId="{6A485C65-FE6A-458F-843F-E6E9E37462C0}" srcOrd="2" destOrd="0" parTransId="{0EB1D916-96AE-4728-90CE-D073F3DD5A31}" sibTransId="{4205D97E-5DF1-4246-8BDA-49CC4BC6805A}"/>
    <dgm:cxn modelId="{C465C828-06BF-4B6B-91AA-CBFF22F79D5D}" srcId="{BEDE33A0-EC8D-4EEF-A154-72A4AFB0715A}" destId="{DAE2E262-66C0-41C5-969F-FAE2FAB9ED41}" srcOrd="1" destOrd="0" parTransId="{F2F054D8-6C8D-4B7A-B57E-D36593F40635}" sibTransId="{7B704FEA-D2C2-48A1-B288-73655F5CB2A3}"/>
    <dgm:cxn modelId="{380E4235-8292-4F6C-85AD-7A3C61722CD7}" type="presOf" srcId="{BEDE33A0-EC8D-4EEF-A154-72A4AFB0715A}" destId="{41C4ACE4-774C-4174-99F2-C5E0DA0E2C33}" srcOrd="0" destOrd="0" presId="urn:microsoft.com/office/officeart/2005/8/layout/hierarchy1"/>
    <dgm:cxn modelId="{F4F6B050-EEB4-4292-8906-0F80414E6EE6}" srcId="{BEDE33A0-EC8D-4EEF-A154-72A4AFB0715A}" destId="{9DF38D38-77B5-4393-AD6C-D1730ED6C412}" srcOrd="0" destOrd="0" parTransId="{CD35E1A1-B430-4ED6-BF69-F5BAF453F838}" sibTransId="{E6865520-BBFB-407D-9E16-250BEC4978D7}"/>
    <dgm:cxn modelId="{41E53C77-FF92-4047-86F1-200F410EE32D}" type="presOf" srcId="{9DF38D38-77B5-4393-AD6C-D1730ED6C412}" destId="{7D5FD118-2E47-4997-80AB-20B46FB153FB}" srcOrd="0" destOrd="0" presId="urn:microsoft.com/office/officeart/2005/8/layout/hierarchy1"/>
    <dgm:cxn modelId="{B1D8E483-F5BA-4642-B66D-3EA7DC1896AE}" type="presOf" srcId="{DAE2E262-66C0-41C5-969F-FAE2FAB9ED41}" destId="{3D97EA83-9E3E-4EEC-908F-41073912BD5D}" srcOrd="0" destOrd="0" presId="urn:microsoft.com/office/officeart/2005/8/layout/hierarchy1"/>
    <dgm:cxn modelId="{5ED35AB1-0DC4-44BD-BD37-65E0F599CC2E}" type="presOf" srcId="{6A485C65-FE6A-458F-843F-E6E9E37462C0}" destId="{A7DB349A-D097-49E5-97EA-8895CD6BAA51}" srcOrd="0" destOrd="0" presId="urn:microsoft.com/office/officeart/2005/8/layout/hierarchy1"/>
    <dgm:cxn modelId="{780F5239-0F8A-4365-96B9-6D6D67EDB1A3}" type="presParOf" srcId="{41C4ACE4-774C-4174-99F2-C5E0DA0E2C33}" destId="{8AE333A5-D29F-47A3-B4AF-A8ACE330AA8D}" srcOrd="0" destOrd="0" presId="urn:microsoft.com/office/officeart/2005/8/layout/hierarchy1"/>
    <dgm:cxn modelId="{7C354C22-BD36-42A0-9CF4-206B31421207}" type="presParOf" srcId="{8AE333A5-D29F-47A3-B4AF-A8ACE330AA8D}" destId="{B8593B5E-5D69-455E-8765-BA098D43C099}" srcOrd="0" destOrd="0" presId="urn:microsoft.com/office/officeart/2005/8/layout/hierarchy1"/>
    <dgm:cxn modelId="{9562D5BA-9A75-4CC3-BC6E-0DA95D1FA1A5}" type="presParOf" srcId="{B8593B5E-5D69-455E-8765-BA098D43C099}" destId="{3BE6D382-D065-45A9-AFE5-8EF7BF561ED4}" srcOrd="0" destOrd="0" presId="urn:microsoft.com/office/officeart/2005/8/layout/hierarchy1"/>
    <dgm:cxn modelId="{6A1E28DA-9EC5-45DC-99FF-C950F9C440C8}" type="presParOf" srcId="{B8593B5E-5D69-455E-8765-BA098D43C099}" destId="{7D5FD118-2E47-4997-80AB-20B46FB153FB}" srcOrd="1" destOrd="0" presId="urn:microsoft.com/office/officeart/2005/8/layout/hierarchy1"/>
    <dgm:cxn modelId="{651CBB51-1687-4CF0-B095-3896AA72EC46}" type="presParOf" srcId="{8AE333A5-D29F-47A3-B4AF-A8ACE330AA8D}" destId="{0F1EBF9E-73FA-456D-8DD6-CD0EE553C65B}" srcOrd="1" destOrd="0" presId="urn:microsoft.com/office/officeart/2005/8/layout/hierarchy1"/>
    <dgm:cxn modelId="{513CF1EC-B097-480C-BD71-42BAC0849E41}" type="presParOf" srcId="{41C4ACE4-774C-4174-99F2-C5E0DA0E2C33}" destId="{99D4EFCB-C0BC-4B04-84DF-C5A706ED1608}" srcOrd="1" destOrd="0" presId="urn:microsoft.com/office/officeart/2005/8/layout/hierarchy1"/>
    <dgm:cxn modelId="{43592F5A-8416-4E8E-B780-DBE9AD0FC561}" type="presParOf" srcId="{99D4EFCB-C0BC-4B04-84DF-C5A706ED1608}" destId="{14E92FA7-87CD-426C-8FCD-263C5E61D06F}" srcOrd="0" destOrd="0" presId="urn:microsoft.com/office/officeart/2005/8/layout/hierarchy1"/>
    <dgm:cxn modelId="{FFD0CFA6-B670-4E71-8BEA-04A379C1C1A2}" type="presParOf" srcId="{14E92FA7-87CD-426C-8FCD-263C5E61D06F}" destId="{69939ABB-C7C1-435A-9A15-C86B816A625E}" srcOrd="0" destOrd="0" presId="urn:microsoft.com/office/officeart/2005/8/layout/hierarchy1"/>
    <dgm:cxn modelId="{AB2FED83-3D01-4D05-B6A8-56F66068D1DC}" type="presParOf" srcId="{14E92FA7-87CD-426C-8FCD-263C5E61D06F}" destId="{3D97EA83-9E3E-4EEC-908F-41073912BD5D}" srcOrd="1" destOrd="0" presId="urn:microsoft.com/office/officeart/2005/8/layout/hierarchy1"/>
    <dgm:cxn modelId="{D047D043-0C58-4459-B730-D8A5D096C292}" type="presParOf" srcId="{99D4EFCB-C0BC-4B04-84DF-C5A706ED1608}" destId="{A6875125-8527-4C58-9B71-CDC05A5EC14B}" srcOrd="1" destOrd="0" presId="urn:microsoft.com/office/officeart/2005/8/layout/hierarchy1"/>
    <dgm:cxn modelId="{4704C5BB-C163-4233-8E2F-B6134F943740}" type="presParOf" srcId="{41C4ACE4-774C-4174-99F2-C5E0DA0E2C33}" destId="{A15422E3-C589-4B81-956F-568F5C227C1E}" srcOrd="2" destOrd="0" presId="urn:microsoft.com/office/officeart/2005/8/layout/hierarchy1"/>
    <dgm:cxn modelId="{A3CB9671-EC49-4464-9E50-D6F47DE5B7B0}" type="presParOf" srcId="{A15422E3-C589-4B81-956F-568F5C227C1E}" destId="{044DC5BC-7857-4D51-BBBF-6134C1ADDE49}" srcOrd="0" destOrd="0" presId="urn:microsoft.com/office/officeart/2005/8/layout/hierarchy1"/>
    <dgm:cxn modelId="{20586EFA-FC64-430D-ADF2-2D01CBC6D60D}" type="presParOf" srcId="{044DC5BC-7857-4D51-BBBF-6134C1ADDE49}" destId="{2F4945FD-2BE1-4263-9640-FDBD8271AE36}" srcOrd="0" destOrd="0" presId="urn:microsoft.com/office/officeart/2005/8/layout/hierarchy1"/>
    <dgm:cxn modelId="{ECEE1016-45B5-4F63-A589-7FC2154AD1B8}" type="presParOf" srcId="{044DC5BC-7857-4D51-BBBF-6134C1ADDE49}" destId="{A7DB349A-D097-49E5-97EA-8895CD6BAA51}" srcOrd="1" destOrd="0" presId="urn:microsoft.com/office/officeart/2005/8/layout/hierarchy1"/>
    <dgm:cxn modelId="{2E1EA1CA-5AF0-4428-956D-96F0DCBCDFEE}" type="presParOf" srcId="{A15422E3-C589-4B81-956F-568F5C227C1E}" destId="{F2ABA702-23D5-4552-9215-2F6007A1B7F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6514B8-4E0F-4AE0-9008-6C64E8EBA0F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F5CDA84-E5C3-4432-B90D-89047A0D75CA}">
      <dgm:prSet custT="1"/>
      <dgm:spPr/>
      <dgm:t>
        <a:bodyPr/>
        <a:lstStyle/>
        <a:p>
          <a:pPr algn="just"/>
          <a:r>
            <a:rPr lang="en-US" sz="2000" dirty="0">
              <a:latin typeface="Times New Roman" panose="02020603050405020304" pitchFamily="18" charset="0"/>
              <a:cs typeface="Times New Roman" panose="02020603050405020304" pitchFamily="18" charset="0"/>
            </a:rPr>
            <a:t>Politics shapes governance structures and their effectiveness. Political ideologies, leadership styles, and power dynamics significantly influence governance outcomes and development strategies. For example, authoritarian regimes may prioritize economic growth while neglecting human rights, whereas democratic regimes may focus on inclusive development and social justice (Chambers, 1983).</a:t>
          </a:r>
        </a:p>
      </dgm:t>
    </dgm:pt>
    <dgm:pt modelId="{F5304F2C-3146-4E74-B61F-914F6103404E}" type="parTrans" cxnId="{330F8075-4944-44F0-9509-41D1F2CEBA61}">
      <dgm:prSet/>
      <dgm:spPr/>
      <dgm:t>
        <a:bodyPr/>
        <a:lstStyle/>
        <a:p>
          <a:endParaRPr lang="en-US"/>
        </a:p>
      </dgm:t>
    </dgm:pt>
    <dgm:pt modelId="{54B2D733-04AD-406C-B182-6CBD0B2E6597}" type="sibTrans" cxnId="{330F8075-4944-44F0-9509-41D1F2CEBA61}">
      <dgm:prSet/>
      <dgm:spPr/>
      <dgm:t>
        <a:bodyPr/>
        <a:lstStyle/>
        <a:p>
          <a:endParaRPr lang="en-US"/>
        </a:p>
      </dgm:t>
    </dgm:pt>
    <dgm:pt modelId="{A4040E41-2739-4FD3-A998-E35A503A94FA}">
      <dgm:prSet custT="1"/>
      <dgm:spPr/>
      <dgm:t>
        <a:bodyPr/>
        <a:lstStyle/>
        <a:p>
          <a:pPr algn="just"/>
          <a:r>
            <a:rPr lang="en-US" sz="2000" dirty="0">
              <a:latin typeface="Times New Roman" panose="02020603050405020304" pitchFamily="18" charset="0"/>
              <a:cs typeface="Times New Roman" panose="02020603050405020304" pitchFamily="18" charset="0"/>
            </a:rPr>
            <a:t>Political stability is essential for sustained development, as it reduces uncertainty and creates an environment conducive to investment and innovation. Conversely, political instability, corruption, and conflict can severely hamper development by disrupting economic activities, displacing populations, and destroying infrastructure (Todaro, 2000).</a:t>
          </a:r>
        </a:p>
      </dgm:t>
    </dgm:pt>
    <dgm:pt modelId="{13B2B60C-72CE-4264-98E1-FED77B2E5CB3}" type="parTrans" cxnId="{8D53C1F0-6A04-45E1-9B78-F531F2C8E750}">
      <dgm:prSet/>
      <dgm:spPr/>
      <dgm:t>
        <a:bodyPr/>
        <a:lstStyle/>
        <a:p>
          <a:endParaRPr lang="en-US"/>
        </a:p>
      </dgm:t>
    </dgm:pt>
    <dgm:pt modelId="{4B0120ED-822B-4B41-AF1D-85E863FDF859}" type="sibTrans" cxnId="{8D53C1F0-6A04-45E1-9B78-F531F2C8E750}">
      <dgm:prSet/>
      <dgm:spPr/>
      <dgm:t>
        <a:bodyPr/>
        <a:lstStyle/>
        <a:p>
          <a:endParaRPr lang="en-US"/>
        </a:p>
      </dgm:t>
    </dgm:pt>
    <dgm:pt modelId="{78121A74-D4EA-4D7C-BEDE-E628DF37780C}" type="pres">
      <dgm:prSet presAssocID="{976514B8-4E0F-4AE0-9008-6C64E8EBA0F7}" presName="root" presStyleCnt="0">
        <dgm:presLayoutVars>
          <dgm:dir/>
          <dgm:resizeHandles val="exact"/>
        </dgm:presLayoutVars>
      </dgm:prSet>
      <dgm:spPr/>
    </dgm:pt>
    <dgm:pt modelId="{C1688EE7-6855-40BB-ABB0-CB6B0EC53115}" type="pres">
      <dgm:prSet presAssocID="{9F5CDA84-E5C3-4432-B90D-89047A0D75CA}" presName="compNode" presStyleCnt="0"/>
      <dgm:spPr/>
    </dgm:pt>
    <dgm:pt modelId="{F2464B35-2214-4C7A-8A94-98BB6F429D30}" type="pres">
      <dgm:prSet presAssocID="{9F5CDA84-E5C3-4432-B90D-89047A0D75CA}" presName="bgRect" presStyleLbl="bgShp" presStyleIdx="0" presStyleCnt="2" custScaleY="108743"/>
      <dgm:spPr/>
    </dgm:pt>
    <dgm:pt modelId="{FB814AF8-9CEC-4D50-9766-FA4373018988}" type="pres">
      <dgm:prSet presAssocID="{9F5CDA84-E5C3-4432-B90D-89047A0D75C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cturer"/>
        </a:ext>
      </dgm:extLst>
    </dgm:pt>
    <dgm:pt modelId="{95401D51-BB90-4E2A-91D2-DB2D0AF20282}" type="pres">
      <dgm:prSet presAssocID="{9F5CDA84-E5C3-4432-B90D-89047A0D75CA}" presName="spaceRect" presStyleCnt="0"/>
      <dgm:spPr/>
    </dgm:pt>
    <dgm:pt modelId="{64505FE2-7D90-4390-9ABC-D3F45EB7903C}" type="pres">
      <dgm:prSet presAssocID="{9F5CDA84-E5C3-4432-B90D-89047A0D75CA}" presName="parTx" presStyleLbl="revTx" presStyleIdx="0" presStyleCnt="2">
        <dgm:presLayoutVars>
          <dgm:chMax val="0"/>
          <dgm:chPref val="0"/>
        </dgm:presLayoutVars>
      </dgm:prSet>
      <dgm:spPr/>
    </dgm:pt>
    <dgm:pt modelId="{A6842132-E576-45CC-AA41-1450F479905A}" type="pres">
      <dgm:prSet presAssocID="{54B2D733-04AD-406C-B182-6CBD0B2E6597}" presName="sibTrans" presStyleCnt="0"/>
      <dgm:spPr/>
    </dgm:pt>
    <dgm:pt modelId="{A5C0411D-0EBB-4BA0-A959-884D4EDF7606}" type="pres">
      <dgm:prSet presAssocID="{A4040E41-2739-4FD3-A998-E35A503A94FA}" presName="compNode" presStyleCnt="0"/>
      <dgm:spPr/>
    </dgm:pt>
    <dgm:pt modelId="{EE3D0DDF-9118-448B-B640-AE8326C69E3C}" type="pres">
      <dgm:prSet presAssocID="{A4040E41-2739-4FD3-A998-E35A503A94FA}" presName="bgRect" presStyleLbl="bgShp" presStyleIdx="1" presStyleCnt="2"/>
      <dgm:spPr/>
    </dgm:pt>
    <dgm:pt modelId="{3824AEDC-691B-421D-9397-CA5C3B181B57}" type="pres">
      <dgm:prSet presAssocID="{A4040E41-2739-4FD3-A998-E35A503A94F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3BCB9499-8976-450C-A623-930FBE3D9758}" type="pres">
      <dgm:prSet presAssocID="{A4040E41-2739-4FD3-A998-E35A503A94FA}" presName="spaceRect" presStyleCnt="0"/>
      <dgm:spPr/>
    </dgm:pt>
    <dgm:pt modelId="{45FC7D78-E113-4C44-B92A-3E6566938B28}" type="pres">
      <dgm:prSet presAssocID="{A4040E41-2739-4FD3-A998-E35A503A94FA}" presName="parTx" presStyleLbl="revTx" presStyleIdx="1" presStyleCnt="2">
        <dgm:presLayoutVars>
          <dgm:chMax val="0"/>
          <dgm:chPref val="0"/>
        </dgm:presLayoutVars>
      </dgm:prSet>
      <dgm:spPr/>
    </dgm:pt>
  </dgm:ptLst>
  <dgm:cxnLst>
    <dgm:cxn modelId="{09E58E44-B133-4990-AE21-96B717AF28C4}" type="presOf" srcId="{A4040E41-2739-4FD3-A998-E35A503A94FA}" destId="{45FC7D78-E113-4C44-B92A-3E6566938B28}" srcOrd="0" destOrd="0" presId="urn:microsoft.com/office/officeart/2018/2/layout/IconVerticalSolidList"/>
    <dgm:cxn modelId="{8670E953-B729-4B7D-89D6-A29D0FD886FB}" type="presOf" srcId="{9F5CDA84-E5C3-4432-B90D-89047A0D75CA}" destId="{64505FE2-7D90-4390-9ABC-D3F45EB7903C}" srcOrd="0" destOrd="0" presId="urn:microsoft.com/office/officeart/2018/2/layout/IconVerticalSolidList"/>
    <dgm:cxn modelId="{330F8075-4944-44F0-9509-41D1F2CEBA61}" srcId="{976514B8-4E0F-4AE0-9008-6C64E8EBA0F7}" destId="{9F5CDA84-E5C3-4432-B90D-89047A0D75CA}" srcOrd="0" destOrd="0" parTransId="{F5304F2C-3146-4E74-B61F-914F6103404E}" sibTransId="{54B2D733-04AD-406C-B182-6CBD0B2E6597}"/>
    <dgm:cxn modelId="{D57C89A0-ABE6-4355-A1E4-A2EFBC9C5B1E}" type="presOf" srcId="{976514B8-4E0F-4AE0-9008-6C64E8EBA0F7}" destId="{78121A74-D4EA-4D7C-BEDE-E628DF37780C}" srcOrd="0" destOrd="0" presId="urn:microsoft.com/office/officeart/2018/2/layout/IconVerticalSolidList"/>
    <dgm:cxn modelId="{8D53C1F0-6A04-45E1-9B78-F531F2C8E750}" srcId="{976514B8-4E0F-4AE0-9008-6C64E8EBA0F7}" destId="{A4040E41-2739-4FD3-A998-E35A503A94FA}" srcOrd="1" destOrd="0" parTransId="{13B2B60C-72CE-4264-98E1-FED77B2E5CB3}" sibTransId="{4B0120ED-822B-4B41-AF1D-85E863FDF859}"/>
    <dgm:cxn modelId="{75D384FC-00E2-42B9-9B67-4C0340B7441F}" type="presParOf" srcId="{78121A74-D4EA-4D7C-BEDE-E628DF37780C}" destId="{C1688EE7-6855-40BB-ABB0-CB6B0EC53115}" srcOrd="0" destOrd="0" presId="urn:microsoft.com/office/officeart/2018/2/layout/IconVerticalSolidList"/>
    <dgm:cxn modelId="{4F70281B-1DBC-4A79-87C1-9BC3B21F6A44}" type="presParOf" srcId="{C1688EE7-6855-40BB-ABB0-CB6B0EC53115}" destId="{F2464B35-2214-4C7A-8A94-98BB6F429D30}" srcOrd="0" destOrd="0" presId="urn:microsoft.com/office/officeart/2018/2/layout/IconVerticalSolidList"/>
    <dgm:cxn modelId="{FD0B8FE0-5F8A-45ED-93C8-3BF19AA33FA2}" type="presParOf" srcId="{C1688EE7-6855-40BB-ABB0-CB6B0EC53115}" destId="{FB814AF8-9CEC-4D50-9766-FA4373018988}" srcOrd="1" destOrd="0" presId="urn:microsoft.com/office/officeart/2018/2/layout/IconVerticalSolidList"/>
    <dgm:cxn modelId="{760FB439-B11F-43E0-9E0E-438687E0C317}" type="presParOf" srcId="{C1688EE7-6855-40BB-ABB0-CB6B0EC53115}" destId="{95401D51-BB90-4E2A-91D2-DB2D0AF20282}" srcOrd="2" destOrd="0" presId="urn:microsoft.com/office/officeart/2018/2/layout/IconVerticalSolidList"/>
    <dgm:cxn modelId="{4F289C31-4ED9-4718-BBB0-4B58B26A732B}" type="presParOf" srcId="{C1688EE7-6855-40BB-ABB0-CB6B0EC53115}" destId="{64505FE2-7D90-4390-9ABC-D3F45EB7903C}" srcOrd="3" destOrd="0" presId="urn:microsoft.com/office/officeart/2018/2/layout/IconVerticalSolidList"/>
    <dgm:cxn modelId="{2D9BA143-BCC7-4560-9B5E-9D3FFF628794}" type="presParOf" srcId="{78121A74-D4EA-4D7C-BEDE-E628DF37780C}" destId="{A6842132-E576-45CC-AA41-1450F479905A}" srcOrd="1" destOrd="0" presId="urn:microsoft.com/office/officeart/2018/2/layout/IconVerticalSolidList"/>
    <dgm:cxn modelId="{4156936C-F511-4D57-AAD3-97B95094C567}" type="presParOf" srcId="{78121A74-D4EA-4D7C-BEDE-E628DF37780C}" destId="{A5C0411D-0EBB-4BA0-A959-884D4EDF7606}" srcOrd="2" destOrd="0" presId="urn:microsoft.com/office/officeart/2018/2/layout/IconVerticalSolidList"/>
    <dgm:cxn modelId="{F668157B-93CE-498C-965E-F70FDD8BED99}" type="presParOf" srcId="{A5C0411D-0EBB-4BA0-A959-884D4EDF7606}" destId="{EE3D0DDF-9118-448B-B640-AE8326C69E3C}" srcOrd="0" destOrd="0" presId="urn:microsoft.com/office/officeart/2018/2/layout/IconVerticalSolidList"/>
    <dgm:cxn modelId="{989B4010-B51B-418F-90E4-0A7A474A2B7A}" type="presParOf" srcId="{A5C0411D-0EBB-4BA0-A959-884D4EDF7606}" destId="{3824AEDC-691B-421D-9397-CA5C3B181B57}" srcOrd="1" destOrd="0" presId="urn:microsoft.com/office/officeart/2018/2/layout/IconVerticalSolidList"/>
    <dgm:cxn modelId="{EC923F91-AF34-4D07-A1B4-1A45412F8A95}" type="presParOf" srcId="{A5C0411D-0EBB-4BA0-A959-884D4EDF7606}" destId="{3BCB9499-8976-450C-A623-930FBE3D9758}" srcOrd="2" destOrd="0" presId="urn:microsoft.com/office/officeart/2018/2/layout/IconVerticalSolidList"/>
    <dgm:cxn modelId="{755DBDA9-BA70-414A-8340-713C279327BE}" type="presParOf" srcId="{A5C0411D-0EBB-4BA0-A959-884D4EDF7606}" destId="{45FC7D78-E113-4C44-B92A-3E6566938B2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D5C2A5-F9B6-45B3-A038-82D1066D2CA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A50E43C-45DD-4DFE-929E-9E0A5F43B504}">
      <dgm:prSet custT="1"/>
      <dgm:spPr/>
      <dgm:t>
        <a:bodyPr/>
        <a:lstStyle/>
        <a:p>
          <a:pPr algn="just"/>
          <a:r>
            <a:rPr lang="en-US" sz="2000" dirty="0">
              <a:latin typeface="Times New Roman" panose="02020603050405020304" pitchFamily="18" charset="0"/>
              <a:cs typeface="Times New Roman" panose="02020603050405020304" pitchFamily="18" charset="0"/>
            </a:rPr>
            <a:t>Development outcomes can also shape governance and political structures. Rapid economic growth or social progress can lead to demands for more inclusive governance and political reforms. Conversely, underdevelopment and inequality often lead to political instability, social unrest, and conflict, which further undermine governance and development efforts (Miller, 1998).</a:t>
          </a:r>
        </a:p>
      </dgm:t>
    </dgm:pt>
    <dgm:pt modelId="{2147D35A-69E5-4C16-B5A5-99F0F4F7D8AC}" type="parTrans" cxnId="{4EBA7685-458E-426D-B3A7-50C717D8C9FC}">
      <dgm:prSet/>
      <dgm:spPr/>
      <dgm:t>
        <a:bodyPr/>
        <a:lstStyle/>
        <a:p>
          <a:endParaRPr lang="en-US"/>
        </a:p>
      </dgm:t>
    </dgm:pt>
    <dgm:pt modelId="{06435867-CB4C-4D39-8667-C33890933174}" type="sibTrans" cxnId="{4EBA7685-458E-426D-B3A7-50C717D8C9FC}">
      <dgm:prSet/>
      <dgm:spPr/>
      <dgm:t>
        <a:bodyPr/>
        <a:lstStyle/>
        <a:p>
          <a:endParaRPr lang="en-US"/>
        </a:p>
      </dgm:t>
    </dgm:pt>
    <dgm:pt modelId="{625486C2-BC49-4DB3-92D3-94A545F586AB}">
      <dgm:prSet custT="1"/>
      <dgm:spPr/>
      <dgm:t>
        <a:bodyPr/>
        <a:lstStyle/>
        <a:p>
          <a:pPr algn="just"/>
          <a:r>
            <a:rPr lang="en-US" sz="2000" dirty="0">
              <a:latin typeface="Times New Roman" panose="02020603050405020304" pitchFamily="18" charset="0"/>
              <a:cs typeface="Times New Roman" panose="02020603050405020304" pitchFamily="18" charset="0"/>
            </a:rPr>
            <a:t>Development initiatives, such as poverty reduction programs, education, and healthcare improvement, have the potential to empower citizens, reduce inequality, and strengthen democratic governance. Conversely, lack of development or uneven development ca		n exacerbate tensions, breed corruption, and lead to social and political upheavals (</a:t>
          </a:r>
          <a:r>
            <a:rPr lang="en-US" sz="2000" dirty="0" err="1">
              <a:latin typeface="Times New Roman" panose="02020603050405020304" pitchFamily="18" charset="0"/>
              <a:cs typeface="Times New Roman" panose="02020603050405020304" pitchFamily="18" charset="0"/>
            </a:rPr>
            <a:t>Rajaee</a:t>
          </a:r>
          <a:r>
            <a:rPr lang="en-US" sz="2000" dirty="0">
              <a:latin typeface="Times New Roman" panose="02020603050405020304" pitchFamily="18" charset="0"/>
              <a:cs typeface="Times New Roman" panose="02020603050405020304" pitchFamily="18" charset="0"/>
            </a:rPr>
            <a:t>, 2000).</a:t>
          </a:r>
        </a:p>
      </dgm:t>
    </dgm:pt>
    <dgm:pt modelId="{0CFDD55A-1554-4BA4-98D2-25BD0534EFBE}" type="parTrans" cxnId="{F3A21441-8532-4232-99B5-04975318D93D}">
      <dgm:prSet/>
      <dgm:spPr/>
      <dgm:t>
        <a:bodyPr/>
        <a:lstStyle/>
        <a:p>
          <a:endParaRPr lang="en-US"/>
        </a:p>
      </dgm:t>
    </dgm:pt>
    <dgm:pt modelId="{DD5465E4-038F-474F-BA15-5346F0682CB3}" type="sibTrans" cxnId="{F3A21441-8532-4232-99B5-04975318D93D}">
      <dgm:prSet/>
      <dgm:spPr/>
      <dgm:t>
        <a:bodyPr/>
        <a:lstStyle/>
        <a:p>
          <a:endParaRPr lang="en-US"/>
        </a:p>
      </dgm:t>
    </dgm:pt>
    <dgm:pt modelId="{7CB4834D-F862-4CEF-B43E-8178B4FC73ED}" type="pres">
      <dgm:prSet presAssocID="{35D5C2A5-F9B6-45B3-A038-82D1066D2CA1}" presName="root" presStyleCnt="0">
        <dgm:presLayoutVars>
          <dgm:dir/>
          <dgm:resizeHandles val="exact"/>
        </dgm:presLayoutVars>
      </dgm:prSet>
      <dgm:spPr/>
    </dgm:pt>
    <dgm:pt modelId="{36EBDE4C-1039-49D1-A230-18261ABF1FF3}" type="pres">
      <dgm:prSet presAssocID="{9A50E43C-45DD-4DFE-929E-9E0A5F43B504}" presName="compNode" presStyleCnt="0"/>
      <dgm:spPr/>
    </dgm:pt>
    <dgm:pt modelId="{E2C2F5E9-D985-4A4E-AAF6-60A8573525E6}" type="pres">
      <dgm:prSet presAssocID="{9A50E43C-45DD-4DFE-929E-9E0A5F43B504}" presName="bgRect" presStyleLbl="bgShp" presStyleIdx="0" presStyleCnt="2"/>
      <dgm:spPr/>
    </dgm:pt>
    <dgm:pt modelId="{B5416A0B-8015-4D24-A6DC-2E4D5F2B31DC}" type="pres">
      <dgm:prSet presAssocID="{9A50E43C-45DD-4DFE-929E-9E0A5F43B50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38C3A301-CB24-4DF0-AD4B-983AF7B01A06}" type="pres">
      <dgm:prSet presAssocID="{9A50E43C-45DD-4DFE-929E-9E0A5F43B504}" presName="spaceRect" presStyleCnt="0"/>
      <dgm:spPr/>
    </dgm:pt>
    <dgm:pt modelId="{0F0F0172-7BD4-4EE3-A747-C84EE50EB7ED}" type="pres">
      <dgm:prSet presAssocID="{9A50E43C-45DD-4DFE-929E-9E0A5F43B504}" presName="parTx" presStyleLbl="revTx" presStyleIdx="0" presStyleCnt="2">
        <dgm:presLayoutVars>
          <dgm:chMax val="0"/>
          <dgm:chPref val="0"/>
        </dgm:presLayoutVars>
      </dgm:prSet>
      <dgm:spPr/>
    </dgm:pt>
    <dgm:pt modelId="{C2349619-7B41-41EF-A24A-5ABA1CB0D848}" type="pres">
      <dgm:prSet presAssocID="{06435867-CB4C-4D39-8667-C33890933174}" presName="sibTrans" presStyleCnt="0"/>
      <dgm:spPr/>
    </dgm:pt>
    <dgm:pt modelId="{760D8362-BE3A-454C-B5EA-5ED741427D44}" type="pres">
      <dgm:prSet presAssocID="{625486C2-BC49-4DB3-92D3-94A545F586AB}" presName="compNode" presStyleCnt="0"/>
      <dgm:spPr/>
    </dgm:pt>
    <dgm:pt modelId="{3A40965D-A48B-473E-BF69-F87D74C4EDB4}" type="pres">
      <dgm:prSet presAssocID="{625486C2-BC49-4DB3-92D3-94A545F586AB}" presName="bgRect" presStyleLbl="bgShp" presStyleIdx="1" presStyleCnt="2"/>
      <dgm:spPr/>
    </dgm:pt>
    <dgm:pt modelId="{69247D5A-89D1-4E67-A81B-4EA4B6FF65DC}" type="pres">
      <dgm:prSet presAssocID="{625486C2-BC49-4DB3-92D3-94A545F586A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399A54A8-354D-4614-9376-BB0785DFFF88}" type="pres">
      <dgm:prSet presAssocID="{625486C2-BC49-4DB3-92D3-94A545F586AB}" presName="spaceRect" presStyleCnt="0"/>
      <dgm:spPr/>
    </dgm:pt>
    <dgm:pt modelId="{5E083503-04EE-4DAF-B116-277A1020D03E}" type="pres">
      <dgm:prSet presAssocID="{625486C2-BC49-4DB3-92D3-94A545F586AB}" presName="parTx" presStyleLbl="revTx" presStyleIdx="1" presStyleCnt="2">
        <dgm:presLayoutVars>
          <dgm:chMax val="0"/>
          <dgm:chPref val="0"/>
        </dgm:presLayoutVars>
      </dgm:prSet>
      <dgm:spPr/>
    </dgm:pt>
  </dgm:ptLst>
  <dgm:cxnLst>
    <dgm:cxn modelId="{7227FC0A-B597-4C2D-B59C-C3F6AB23A99D}" type="presOf" srcId="{9A50E43C-45DD-4DFE-929E-9E0A5F43B504}" destId="{0F0F0172-7BD4-4EE3-A747-C84EE50EB7ED}" srcOrd="0" destOrd="0" presId="urn:microsoft.com/office/officeart/2018/2/layout/IconVerticalSolidList"/>
    <dgm:cxn modelId="{F3A21441-8532-4232-99B5-04975318D93D}" srcId="{35D5C2A5-F9B6-45B3-A038-82D1066D2CA1}" destId="{625486C2-BC49-4DB3-92D3-94A545F586AB}" srcOrd="1" destOrd="0" parTransId="{0CFDD55A-1554-4BA4-98D2-25BD0534EFBE}" sibTransId="{DD5465E4-038F-474F-BA15-5346F0682CB3}"/>
    <dgm:cxn modelId="{4EBA7685-458E-426D-B3A7-50C717D8C9FC}" srcId="{35D5C2A5-F9B6-45B3-A038-82D1066D2CA1}" destId="{9A50E43C-45DD-4DFE-929E-9E0A5F43B504}" srcOrd="0" destOrd="0" parTransId="{2147D35A-69E5-4C16-B5A5-99F0F4F7D8AC}" sibTransId="{06435867-CB4C-4D39-8667-C33890933174}"/>
    <dgm:cxn modelId="{700F9FA0-DC2E-4AF4-9F96-E593C4EE083F}" type="presOf" srcId="{625486C2-BC49-4DB3-92D3-94A545F586AB}" destId="{5E083503-04EE-4DAF-B116-277A1020D03E}" srcOrd="0" destOrd="0" presId="urn:microsoft.com/office/officeart/2018/2/layout/IconVerticalSolidList"/>
    <dgm:cxn modelId="{3ADA0EE2-1A96-445F-9664-06084F6C55FF}" type="presOf" srcId="{35D5C2A5-F9B6-45B3-A038-82D1066D2CA1}" destId="{7CB4834D-F862-4CEF-B43E-8178B4FC73ED}" srcOrd="0" destOrd="0" presId="urn:microsoft.com/office/officeart/2018/2/layout/IconVerticalSolidList"/>
    <dgm:cxn modelId="{00A047A6-4F73-40C5-AD17-3F4A6BEBA8AD}" type="presParOf" srcId="{7CB4834D-F862-4CEF-B43E-8178B4FC73ED}" destId="{36EBDE4C-1039-49D1-A230-18261ABF1FF3}" srcOrd="0" destOrd="0" presId="urn:microsoft.com/office/officeart/2018/2/layout/IconVerticalSolidList"/>
    <dgm:cxn modelId="{10BBC908-1ADE-4C90-B4D1-D465F5F538C5}" type="presParOf" srcId="{36EBDE4C-1039-49D1-A230-18261ABF1FF3}" destId="{E2C2F5E9-D985-4A4E-AAF6-60A8573525E6}" srcOrd="0" destOrd="0" presId="urn:microsoft.com/office/officeart/2018/2/layout/IconVerticalSolidList"/>
    <dgm:cxn modelId="{95AE51CE-D63B-44E3-A3DD-8A128632D012}" type="presParOf" srcId="{36EBDE4C-1039-49D1-A230-18261ABF1FF3}" destId="{B5416A0B-8015-4D24-A6DC-2E4D5F2B31DC}" srcOrd="1" destOrd="0" presId="urn:microsoft.com/office/officeart/2018/2/layout/IconVerticalSolidList"/>
    <dgm:cxn modelId="{97A64753-BEF3-466C-B91B-F78539A02483}" type="presParOf" srcId="{36EBDE4C-1039-49D1-A230-18261ABF1FF3}" destId="{38C3A301-CB24-4DF0-AD4B-983AF7B01A06}" srcOrd="2" destOrd="0" presId="urn:microsoft.com/office/officeart/2018/2/layout/IconVerticalSolidList"/>
    <dgm:cxn modelId="{21BC3ABC-AB70-4F78-B2FB-C13B40C84876}" type="presParOf" srcId="{36EBDE4C-1039-49D1-A230-18261ABF1FF3}" destId="{0F0F0172-7BD4-4EE3-A747-C84EE50EB7ED}" srcOrd="3" destOrd="0" presId="urn:microsoft.com/office/officeart/2018/2/layout/IconVerticalSolidList"/>
    <dgm:cxn modelId="{15038AF9-BCFF-4EB0-9FB4-EA75B1E12447}" type="presParOf" srcId="{7CB4834D-F862-4CEF-B43E-8178B4FC73ED}" destId="{C2349619-7B41-41EF-A24A-5ABA1CB0D848}" srcOrd="1" destOrd="0" presId="urn:microsoft.com/office/officeart/2018/2/layout/IconVerticalSolidList"/>
    <dgm:cxn modelId="{EA28EF89-DB64-4A36-B2BB-57DA01135152}" type="presParOf" srcId="{7CB4834D-F862-4CEF-B43E-8178B4FC73ED}" destId="{760D8362-BE3A-454C-B5EA-5ED741427D44}" srcOrd="2" destOrd="0" presId="urn:microsoft.com/office/officeart/2018/2/layout/IconVerticalSolidList"/>
    <dgm:cxn modelId="{DC72CD73-9D19-4B7D-B212-E696919BADB4}" type="presParOf" srcId="{760D8362-BE3A-454C-B5EA-5ED741427D44}" destId="{3A40965D-A48B-473E-BF69-F87D74C4EDB4}" srcOrd="0" destOrd="0" presId="urn:microsoft.com/office/officeart/2018/2/layout/IconVerticalSolidList"/>
    <dgm:cxn modelId="{93B9AE56-4DB4-4579-B311-2225F553B66B}" type="presParOf" srcId="{760D8362-BE3A-454C-B5EA-5ED741427D44}" destId="{69247D5A-89D1-4E67-A81B-4EA4B6FF65DC}" srcOrd="1" destOrd="0" presId="urn:microsoft.com/office/officeart/2018/2/layout/IconVerticalSolidList"/>
    <dgm:cxn modelId="{361539FD-92FC-4A44-8BC9-AF835A81CFF0}" type="presParOf" srcId="{760D8362-BE3A-454C-B5EA-5ED741427D44}" destId="{399A54A8-354D-4614-9376-BB0785DFFF88}" srcOrd="2" destOrd="0" presId="urn:microsoft.com/office/officeart/2018/2/layout/IconVerticalSolidList"/>
    <dgm:cxn modelId="{FDD6C16D-6652-49AB-BB60-BD32017048C4}" type="presParOf" srcId="{760D8362-BE3A-454C-B5EA-5ED741427D44}" destId="{5E083503-04EE-4DAF-B116-277A1020D03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4731C5-688F-441A-B770-A46B31C826A3}" type="doc">
      <dgm:prSet loTypeId="urn:microsoft.com/office/officeart/2005/8/layout/process1" loCatId="process" qsTypeId="urn:microsoft.com/office/officeart/2005/8/quickstyle/simple1" qsCatId="simple" csTypeId="urn:microsoft.com/office/officeart/2005/8/colors/colorful5" csCatId="colorful"/>
      <dgm:spPr/>
      <dgm:t>
        <a:bodyPr/>
        <a:lstStyle/>
        <a:p>
          <a:endParaRPr lang="en-US"/>
        </a:p>
      </dgm:t>
    </dgm:pt>
    <dgm:pt modelId="{9C935CC9-4973-4021-8DAE-43B348919DE0}">
      <dgm:prSet custT="1"/>
      <dgm:spPr/>
      <dgm:t>
        <a:bodyPr/>
        <a:lstStyle/>
        <a:p>
          <a:pPr algn="just"/>
          <a:r>
            <a:rPr lang="en-US" sz="2200" dirty="0">
              <a:latin typeface="Times New Roman" panose="02020603050405020304" pitchFamily="18" charset="0"/>
              <a:cs typeface="Times New Roman" panose="02020603050405020304" pitchFamily="18" charset="0"/>
            </a:rPr>
            <a:t>Globalization has further intertwined governance, politics, and development, creating complex interdependencies among states, international organizations, and non-state actors. Global governance structures, such as the United Nations, the World Bank, and the International Monetary Fund, play a significant role in shaping national development policies and political processes (World Bank, 2002).</a:t>
          </a:r>
        </a:p>
      </dgm:t>
    </dgm:pt>
    <dgm:pt modelId="{B778341A-DE69-4370-9178-01D4AD1C29D0}" type="parTrans" cxnId="{B2804C51-C6BD-4F76-BD8E-F592214302F7}">
      <dgm:prSet/>
      <dgm:spPr/>
      <dgm:t>
        <a:bodyPr/>
        <a:lstStyle/>
        <a:p>
          <a:endParaRPr lang="en-US"/>
        </a:p>
      </dgm:t>
    </dgm:pt>
    <dgm:pt modelId="{EB7CFB1D-D8FD-4ED2-BD23-6B057132D3DF}" type="sibTrans" cxnId="{B2804C51-C6BD-4F76-BD8E-F592214302F7}">
      <dgm:prSet/>
      <dgm:spPr/>
      <dgm:t>
        <a:bodyPr/>
        <a:lstStyle/>
        <a:p>
          <a:endParaRPr lang="en-US"/>
        </a:p>
      </dgm:t>
    </dgm:pt>
    <dgm:pt modelId="{5DE51EED-91D7-4ACC-848F-AE597AF454E7}">
      <dgm:prSet/>
      <dgm:spPr/>
      <dgm:t>
        <a:bodyPr/>
        <a:lstStyle/>
        <a:p>
          <a:pPr algn="just"/>
          <a:r>
            <a:rPr lang="en-US" dirty="0">
              <a:latin typeface="Times New Roman" panose="02020603050405020304" pitchFamily="18" charset="0"/>
              <a:cs typeface="Times New Roman" panose="02020603050405020304" pitchFamily="18" charset="0"/>
            </a:rPr>
            <a:t>Moreover, global challenges like climate change, migration, human trafficking, and pandemics require coordinated governance efforts across national boundaries. Effective global governance and multilateral cooperation are critical for addressing these challenges and achieving sustainable development (</a:t>
          </a:r>
          <a:r>
            <a:rPr lang="en-US" dirty="0" err="1">
              <a:latin typeface="Times New Roman" panose="02020603050405020304" pitchFamily="18" charset="0"/>
              <a:cs typeface="Times New Roman" panose="02020603050405020304" pitchFamily="18" charset="0"/>
            </a:rPr>
            <a:t>Bergdall</a:t>
          </a:r>
          <a:r>
            <a:rPr lang="en-US" dirty="0">
              <a:latin typeface="Times New Roman" panose="02020603050405020304" pitchFamily="18" charset="0"/>
              <a:cs typeface="Times New Roman" panose="02020603050405020304" pitchFamily="18" charset="0"/>
            </a:rPr>
            <a:t>, 1993).</a:t>
          </a:r>
        </a:p>
      </dgm:t>
    </dgm:pt>
    <dgm:pt modelId="{FF546E4E-FFD7-4658-9C09-4E78F89D7C57}" type="parTrans" cxnId="{949E25F1-8DDD-4C00-BEBD-2DD024E87ADB}">
      <dgm:prSet/>
      <dgm:spPr/>
      <dgm:t>
        <a:bodyPr/>
        <a:lstStyle/>
        <a:p>
          <a:endParaRPr lang="en-US"/>
        </a:p>
      </dgm:t>
    </dgm:pt>
    <dgm:pt modelId="{8C22822A-E754-43C9-B60B-919B462240F7}" type="sibTrans" cxnId="{949E25F1-8DDD-4C00-BEBD-2DD024E87ADB}">
      <dgm:prSet/>
      <dgm:spPr/>
      <dgm:t>
        <a:bodyPr/>
        <a:lstStyle/>
        <a:p>
          <a:endParaRPr lang="en-US"/>
        </a:p>
      </dgm:t>
    </dgm:pt>
    <dgm:pt modelId="{CD7BBB75-1494-4D65-8A46-4F757A4928AE}" type="pres">
      <dgm:prSet presAssocID="{134731C5-688F-441A-B770-A46B31C826A3}" presName="Name0" presStyleCnt="0">
        <dgm:presLayoutVars>
          <dgm:dir/>
          <dgm:resizeHandles val="exact"/>
        </dgm:presLayoutVars>
      </dgm:prSet>
      <dgm:spPr/>
    </dgm:pt>
    <dgm:pt modelId="{794DDF53-C4BF-429B-ACE4-A8DC81A23216}" type="pres">
      <dgm:prSet presAssocID="{9C935CC9-4973-4021-8DAE-43B348919DE0}" presName="node" presStyleLbl="node1" presStyleIdx="0" presStyleCnt="2">
        <dgm:presLayoutVars>
          <dgm:bulletEnabled val="1"/>
        </dgm:presLayoutVars>
      </dgm:prSet>
      <dgm:spPr/>
    </dgm:pt>
    <dgm:pt modelId="{25DFF378-C801-44CF-8799-D01D724FC1AA}" type="pres">
      <dgm:prSet presAssocID="{EB7CFB1D-D8FD-4ED2-BD23-6B057132D3DF}" presName="sibTrans" presStyleLbl="sibTrans2D1" presStyleIdx="0" presStyleCnt="1"/>
      <dgm:spPr/>
    </dgm:pt>
    <dgm:pt modelId="{D162338B-D4BA-42EF-AF04-39D7C22E65BA}" type="pres">
      <dgm:prSet presAssocID="{EB7CFB1D-D8FD-4ED2-BD23-6B057132D3DF}" presName="connectorText" presStyleLbl="sibTrans2D1" presStyleIdx="0" presStyleCnt="1"/>
      <dgm:spPr/>
    </dgm:pt>
    <dgm:pt modelId="{0FFD024D-37FA-4628-9EAA-D964DF621A5D}" type="pres">
      <dgm:prSet presAssocID="{5DE51EED-91D7-4ACC-848F-AE597AF454E7}" presName="node" presStyleLbl="node1" presStyleIdx="1" presStyleCnt="2">
        <dgm:presLayoutVars>
          <dgm:bulletEnabled val="1"/>
        </dgm:presLayoutVars>
      </dgm:prSet>
      <dgm:spPr/>
    </dgm:pt>
  </dgm:ptLst>
  <dgm:cxnLst>
    <dgm:cxn modelId="{BDE2C727-3E78-4628-A9CC-F22E77ECAF4B}" type="presOf" srcId="{EB7CFB1D-D8FD-4ED2-BD23-6B057132D3DF}" destId="{25DFF378-C801-44CF-8799-D01D724FC1AA}" srcOrd="0" destOrd="0" presId="urn:microsoft.com/office/officeart/2005/8/layout/process1"/>
    <dgm:cxn modelId="{C2653148-C88B-474B-B2E0-CCD948AE8333}" type="presOf" srcId="{9C935CC9-4973-4021-8DAE-43B348919DE0}" destId="{794DDF53-C4BF-429B-ACE4-A8DC81A23216}" srcOrd="0" destOrd="0" presId="urn:microsoft.com/office/officeart/2005/8/layout/process1"/>
    <dgm:cxn modelId="{B2804C51-C6BD-4F76-BD8E-F592214302F7}" srcId="{134731C5-688F-441A-B770-A46B31C826A3}" destId="{9C935CC9-4973-4021-8DAE-43B348919DE0}" srcOrd="0" destOrd="0" parTransId="{B778341A-DE69-4370-9178-01D4AD1C29D0}" sibTransId="{EB7CFB1D-D8FD-4ED2-BD23-6B057132D3DF}"/>
    <dgm:cxn modelId="{BDFFFF7E-09B4-40A8-AB8D-5880392490BC}" type="presOf" srcId="{5DE51EED-91D7-4ACC-848F-AE597AF454E7}" destId="{0FFD024D-37FA-4628-9EAA-D964DF621A5D}" srcOrd="0" destOrd="0" presId="urn:microsoft.com/office/officeart/2005/8/layout/process1"/>
    <dgm:cxn modelId="{9FE10FAC-8BC8-4862-88B3-4BC61D419378}" type="presOf" srcId="{134731C5-688F-441A-B770-A46B31C826A3}" destId="{CD7BBB75-1494-4D65-8A46-4F757A4928AE}" srcOrd="0" destOrd="0" presId="urn:microsoft.com/office/officeart/2005/8/layout/process1"/>
    <dgm:cxn modelId="{F69B4CE4-E624-41A4-B4A1-783BFBFC39B0}" type="presOf" srcId="{EB7CFB1D-D8FD-4ED2-BD23-6B057132D3DF}" destId="{D162338B-D4BA-42EF-AF04-39D7C22E65BA}" srcOrd="1" destOrd="0" presId="urn:microsoft.com/office/officeart/2005/8/layout/process1"/>
    <dgm:cxn modelId="{949E25F1-8DDD-4C00-BEBD-2DD024E87ADB}" srcId="{134731C5-688F-441A-B770-A46B31C826A3}" destId="{5DE51EED-91D7-4ACC-848F-AE597AF454E7}" srcOrd="1" destOrd="0" parTransId="{FF546E4E-FFD7-4658-9C09-4E78F89D7C57}" sibTransId="{8C22822A-E754-43C9-B60B-919B462240F7}"/>
    <dgm:cxn modelId="{A39CA838-9955-4B15-AB31-42FE5C2EA613}" type="presParOf" srcId="{CD7BBB75-1494-4D65-8A46-4F757A4928AE}" destId="{794DDF53-C4BF-429B-ACE4-A8DC81A23216}" srcOrd="0" destOrd="0" presId="urn:microsoft.com/office/officeart/2005/8/layout/process1"/>
    <dgm:cxn modelId="{7C32738F-85AD-4DA1-B63E-1EF300007A0E}" type="presParOf" srcId="{CD7BBB75-1494-4D65-8A46-4F757A4928AE}" destId="{25DFF378-C801-44CF-8799-D01D724FC1AA}" srcOrd="1" destOrd="0" presId="urn:microsoft.com/office/officeart/2005/8/layout/process1"/>
    <dgm:cxn modelId="{7719C950-5B2B-4E21-B99D-55AB02330C47}" type="presParOf" srcId="{25DFF378-C801-44CF-8799-D01D724FC1AA}" destId="{D162338B-D4BA-42EF-AF04-39D7C22E65BA}" srcOrd="0" destOrd="0" presId="urn:microsoft.com/office/officeart/2005/8/layout/process1"/>
    <dgm:cxn modelId="{9E797499-EA89-4156-B619-A61C36F35957}" type="presParOf" srcId="{CD7BBB75-1494-4D65-8A46-4F757A4928AE}" destId="{0FFD024D-37FA-4628-9EAA-D964DF621A5D}"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603175-3E1A-4CDA-9D02-5F4C5316BD82}"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ED1813F-03ED-4010-BDB6-426CDDC98B4F}">
      <dgm:prSet custT="1"/>
      <dgm:spPr/>
      <dgm:t>
        <a:bodyPr/>
        <a:lstStyle/>
        <a:p>
          <a:pPr algn="just"/>
          <a:r>
            <a:rPr lang="en-US" sz="2000" dirty="0">
              <a:latin typeface="Times New Roman" panose="02020603050405020304" pitchFamily="18" charset="0"/>
              <a:cs typeface="Times New Roman" panose="02020603050405020304" pitchFamily="18" charset="0"/>
            </a:rPr>
            <a:t>Christian theology views political authority as a form of stewardship, where leaders are entrusted with the responsibility of managing resources, power, and authority for the benefit of all. According to the parable of the Talents (Matthew 25:14-30), those in positions of authority must use their power wisely and for the greater good, knowing they are accountable to God for their actions (Marshall, 1984).</a:t>
          </a:r>
        </a:p>
      </dgm:t>
    </dgm:pt>
    <dgm:pt modelId="{EF73325D-F957-4A4D-82B4-93EF923736FE}" type="parTrans" cxnId="{1D780A48-9233-4DE5-9766-6D5BD079737F}">
      <dgm:prSet/>
      <dgm:spPr/>
      <dgm:t>
        <a:bodyPr/>
        <a:lstStyle/>
        <a:p>
          <a:endParaRPr lang="en-US"/>
        </a:p>
      </dgm:t>
    </dgm:pt>
    <dgm:pt modelId="{691EEE03-A97F-4072-8063-DA9E563C2ED1}" type="sibTrans" cxnId="{1D780A48-9233-4DE5-9766-6D5BD079737F}">
      <dgm:prSet/>
      <dgm:spPr/>
      <dgm:t>
        <a:bodyPr/>
        <a:lstStyle/>
        <a:p>
          <a:endParaRPr lang="en-US"/>
        </a:p>
      </dgm:t>
    </dgm:pt>
    <dgm:pt modelId="{512FF64C-6F79-4ACC-9B83-CF7BB029C7ED}">
      <dgm:prSet custT="1"/>
      <dgm:spPr/>
      <dgm:t>
        <a:bodyPr/>
        <a:lstStyle/>
        <a:p>
          <a:pPr algn="just"/>
          <a:r>
            <a:rPr lang="en-US" sz="2400" dirty="0">
              <a:solidFill>
                <a:schemeClr val="bg2"/>
              </a:solidFill>
              <a:latin typeface="Times New Roman" panose="02020603050405020304" pitchFamily="18" charset="0"/>
              <a:cs typeface="Times New Roman" panose="02020603050405020304" pitchFamily="18" charset="0"/>
            </a:rPr>
            <a:t>This principle calls for leaders to practice servant leadership, reflecting Christ's example of humility and self-sacrifice (Mark 10:42-45). It also calls for accountability, transparency, and integrity in public office, recognizing that all authority ultimately belongs to God (Psalm 24:1).</a:t>
          </a:r>
        </a:p>
      </dgm:t>
    </dgm:pt>
    <dgm:pt modelId="{3A101DBB-3FE6-48B6-9224-2CC1F724ED73}" type="parTrans" cxnId="{63959DF5-FDD3-4752-AAE7-7C8AA55C03CA}">
      <dgm:prSet/>
      <dgm:spPr/>
      <dgm:t>
        <a:bodyPr/>
        <a:lstStyle/>
        <a:p>
          <a:endParaRPr lang="en-US"/>
        </a:p>
      </dgm:t>
    </dgm:pt>
    <dgm:pt modelId="{210351D3-99CC-43A6-9C12-583B1BE7226F}" type="sibTrans" cxnId="{63959DF5-FDD3-4752-AAE7-7C8AA55C03CA}">
      <dgm:prSet/>
      <dgm:spPr/>
      <dgm:t>
        <a:bodyPr/>
        <a:lstStyle/>
        <a:p>
          <a:endParaRPr lang="en-US"/>
        </a:p>
      </dgm:t>
    </dgm:pt>
    <dgm:pt modelId="{E7C62385-8B73-4849-A3B8-CB5CB9BC1797}" type="pres">
      <dgm:prSet presAssocID="{E4603175-3E1A-4CDA-9D02-5F4C5316BD82}" presName="root" presStyleCnt="0">
        <dgm:presLayoutVars>
          <dgm:dir/>
          <dgm:resizeHandles val="exact"/>
        </dgm:presLayoutVars>
      </dgm:prSet>
      <dgm:spPr/>
    </dgm:pt>
    <dgm:pt modelId="{43F45D12-F4DD-4EE3-B3A1-8DBC7432F38B}" type="pres">
      <dgm:prSet presAssocID="{E4603175-3E1A-4CDA-9D02-5F4C5316BD82}" presName="container" presStyleCnt="0">
        <dgm:presLayoutVars>
          <dgm:dir/>
          <dgm:resizeHandles val="exact"/>
        </dgm:presLayoutVars>
      </dgm:prSet>
      <dgm:spPr/>
    </dgm:pt>
    <dgm:pt modelId="{C42462E1-7594-4A73-9C63-D7E11FB3149A}" type="pres">
      <dgm:prSet presAssocID="{8ED1813F-03ED-4010-BDB6-426CDDC98B4F}" presName="compNode" presStyleCnt="0"/>
      <dgm:spPr/>
    </dgm:pt>
    <dgm:pt modelId="{D0524A27-68B4-4833-AA4A-16E720BE679A}" type="pres">
      <dgm:prSet presAssocID="{8ED1813F-03ED-4010-BDB6-426CDDC98B4F}" presName="iconBgRect" presStyleLbl="bgShp" presStyleIdx="0" presStyleCnt="2" custLinFactNeighborX="-3452"/>
      <dgm:spPr/>
    </dgm:pt>
    <dgm:pt modelId="{C1090CC3-C94E-4761-A9A4-BB25D0ABFA21}" type="pres">
      <dgm:prSet presAssocID="{8ED1813F-03ED-4010-BDB6-426CDDC98B4F}" presName="iconRect" presStyleLbl="node1" presStyleIdx="0" presStyleCnt="2" custLinFactNeighborX="-13390" custLinFactNeighborY="-499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cturer"/>
        </a:ext>
      </dgm:extLst>
    </dgm:pt>
    <dgm:pt modelId="{AB3EA399-E6A6-4BE8-AB2A-F78ABE4E847F}" type="pres">
      <dgm:prSet presAssocID="{8ED1813F-03ED-4010-BDB6-426CDDC98B4F}" presName="spaceRect" presStyleCnt="0"/>
      <dgm:spPr/>
    </dgm:pt>
    <dgm:pt modelId="{B8DC5941-72A5-412D-97AB-1AC490084C3C}" type="pres">
      <dgm:prSet presAssocID="{8ED1813F-03ED-4010-BDB6-426CDDC98B4F}" presName="textRect" presStyleLbl="revTx" presStyleIdx="0" presStyleCnt="2" custScaleX="97235">
        <dgm:presLayoutVars>
          <dgm:chMax val="1"/>
          <dgm:chPref val="1"/>
        </dgm:presLayoutVars>
      </dgm:prSet>
      <dgm:spPr/>
    </dgm:pt>
    <dgm:pt modelId="{6C154348-C1FC-4B04-AD13-C1EE9257418F}" type="pres">
      <dgm:prSet presAssocID="{691EEE03-A97F-4072-8063-DA9E563C2ED1}" presName="sibTrans" presStyleLbl="sibTrans2D1" presStyleIdx="0" presStyleCnt="0"/>
      <dgm:spPr/>
    </dgm:pt>
    <dgm:pt modelId="{7AADB8CC-E90D-49E7-A563-CE23C77C8804}" type="pres">
      <dgm:prSet presAssocID="{512FF64C-6F79-4ACC-9B83-CF7BB029C7ED}" presName="compNode" presStyleCnt="0"/>
      <dgm:spPr/>
    </dgm:pt>
    <dgm:pt modelId="{752002DD-3A89-463A-B8F8-F808AB6899BC}" type="pres">
      <dgm:prSet presAssocID="{512FF64C-6F79-4ACC-9B83-CF7BB029C7ED}" presName="iconBgRect" presStyleLbl="bgShp" presStyleIdx="1" presStyleCnt="2" custLinFactNeighborX="-14423" custLinFactNeighborY="-2899"/>
      <dgm:spPr/>
    </dgm:pt>
    <dgm:pt modelId="{633186CD-94CF-4584-A516-A723F8F4ADEC}" type="pres">
      <dgm:prSet presAssocID="{512FF64C-6F79-4ACC-9B83-CF7BB029C7ED}" presName="iconRect" presStyleLbl="node1" presStyleIdx="1" presStyleCnt="2" custLinFactNeighborX="-30606" custLinFactNeighborY="-499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ptain"/>
        </a:ext>
      </dgm:extLst>
    </dgm:pt>
    <dgm:pt modelId="{7C1B29C1-9F02-4844-9618-4FCF3875C0F2}" type="pres">
      <dgm:prSet presAssocID="{512FF64C-6F79-4ACC-9B83-CF7BB029C7ED}" presName="spaceRect" presStyleCnt="0"/>
      <dgm:spPr/>
    </dgm:pt>
    <dgm:pt modelId="{E7114B9E-A0DD-4055-8BC5-8490CD807146}" type="pres">
      <dgm:prSet presAssocID="{512FF64C-6F79-4ACC-9B83-CF7BB029C7ED}" presName="textRect" presStyleLbl="revTx" presStyleIdx="1" presStyleCnt="2">
        <dgm:presLayoutVars>
          <dgm:chMax val="1"/>
          <dgm:chPref val="1"/>
        </dgm:presLayoutVars>
      </dgm:prSet>
      <dgm:spPr/>
    </dgm:pt>
  </dgm:ptLst>
  <dgm:cxnLst>
    <dgm:cxn modelId="{1D780A48-9233-4DE5-9766-6D5BD079737F}" srcId="{E4603175-3E1A-4CDA-9D02-5F4C5316BD82}" destId="{8ED1813F-03ED-4010-BDB6-426CDDC98B4F}" srcOrd="0" destOrd="0" parTransId="{EF73325D-F957-4A4D-82B4-93EF923736FE}" sibTransId="{691EEE03-A97F-4072-8063-DA9E563C2ED1}"/>
    <dgm:cxn modelId="{00635354-7097-4A0C-A131-870439BAB312}" type="presOf" srcId="{8ED1813F-03ED-4010-BDB6-426CDDC98B4F}" destId="{B8DC5941-72A5-412D-97AB-1AC490084C3C}" srcOrd="0" destOrd="0" presId="urn:microsoft.com/office/officeart/2018/2/layout/IconCircleList"/>
    <dgm:cxn modelId="{360DD0C4-302A-4D46-B9D7-062ABABB87EA}" type="presOf" srcId="{E4603175-3E1A-4CDA-9D02-5F4C5316BD82}" destId="{E7C62385-8B73-4849-A3B8-CB5CB9BC1797}" srcOrd="0" destOrd="0" presId="urn:microsoft.com/office/officeart/2018/2/layout/IconCircleList"/>
    <dgm:cxn modelId="{47AA7DD9-BD46-415A-B85F-A8EC2DE6E8F3}" type="presOf" srcId="{691EEE03-A97F-4072-8063-DA9E563C2ED1}" destId="{6C154348-C1FC-4B04-AD13-C1EE9257418F}" srcOrd="0" destOrd="0" presId="urn:microsoft.com/office/officeart/2018/2/layout/IconCircleList"/>
    <dgm:cxn modelId="{63959DF5-FDD3-4752-AAE7-7C8AA55C03CA}" srcId="{E4603175-3E1A-4CDA-9D02-5F4C5316BD82}" destId="{512FF64C-6F79-4ACC-9B83-CF7BB029C7ED}" srcOrd="1" destOrd="0" parTransId="{3A101DBB-3FE6-48B6-9224-2CC1F724ED73}" sibTransId="{210351D3-99CC-43A6-9C12-583B1BE7226F}"/>
    <dgm:cxn modelId="{1785CEFB-E554-4EB6-8083-BF3CA7E50447}" type="presOf" srcId="{512FF64C-6F79-4ACC-9B83-CF7BB029C7ED}" destId="{E7114B9E-A0DD-4055-8BC5-8490CD807146}" srcOrd="0" destOrd="0" presId="urn:microsoft.com/office/officeart/2018/2/layout/IconCircleList"/>
    <dgm:cxn modelId="{7BB8F62D-E1F9-4A95-9678-565CDD6ABB18}" type="presParOf" srcId="{E7C62385-8B73-4849-A3B8-CB5CB9BC1797}" destId="{43F45D12-F4DD-4EE3-B3A1-8DBC7432F38B}" srcOrd="0" destOrd="0" presId="urn:microsoft.com/office/officeart/2018/2/layout/IconCircleList"/>
    <dgm:cxn modelId="{D9CDB7DC-BC51-4D96-9A93-9DA1E09A48E8}" type="presParOf" srcId="{43F45D12-F4DD-4EE3-B3A1-8DBC7432F38B}" destId="{C42462E1-7594-4A73-9C63-D7E11FB3149A}" srcOrd="0" destOrd="0" presId="urn:microsoft.com/office/officeart/2018/2/layout/IconCircleList"/>
    <dgm:cxn modelId="{7152FF5D-10DB-4CCE-A83E-8F259F2FE76F}" type="presParOf" srcId="{C42462E1-7594-4A73-9C63-D7E11FB3149A}" destId="{D0524A27-68B4-4833-AA4A-16E720BE679A}" srcOrd="0" destOrd="0" presId="urn:microsoft.com/office/officeart/2018/2/layout/IconCircleList"/>
    <dgm:cxn modelId="{6AF25D89-20E1-4086-81F1-6746786E05C3}" type="presParOf" srcId="{C42462E1-7594-4A73-9C63-D7E11FB3149A}" destId="{C1090CC3-C94E-4761-A9A4-BB25D0ABFA21}" srcOrd="1" destOrd="0" presId="urn:microsoft.com/office/officeart/2018/2/layout/IconCircleList"/>
    <dgm:cxn modelId="{9E6E061A-13C3-4D10-B7FA-EE359725FDE2}" type="presParOf" srcId="{C42462E1-7594-4A73-9C63-D7E11FB3149A}" destId="{AB3EA399-E6A6-4BE8-AB2A-F78ABE4E847F}" srcOrd="2" destOrd="0" presId="urn:microsoft.com/office/officeart/2018/2/layout/IconCircleList"/>
    <dgm:cxn modelId="{2D534734-0513-478D-9078-E26D8A2FCEA4}" type="presParOf" srcId="{C42462E1-7594-4A73-9C63-D7E11FB3149A}" destId="{B8DC5941-72A5-412D-97AB-1AC490084C3C}" srcOrd="3" destOrd="0" presId="urn:microsoft.com/office/officeart/2018/2/layout/IconCircleList"/>
    <dgm:cxn modelId="{38492718-9C8A-4CD6-BF65-BA0A1BF3FBAF}" type="presParOf" srcId="{43F45D12-F4DD-4EE3-B3A1-8DBC7432F38B}" destId="{6C154348-C1FC-4B04-AD13-C1EE9257418F}" srcOrd="1" destOrd="0" presId="urn:microsoft.com/office/officeart/2018/2/layout/IconCircleList"/>
    <dgm:cxn modelId="{E640BAAD-0DEB-43D0-8BA5-BB34162FADAA}" type="presParOf" srcId="{43F45D12-F4DD-4EE3-B3A1-8DBC7432F38B}" destId="{7AADB8CC-E90D-49E7-A563-CE23C77C8804}" srcOrd="2" destOrd="0" presId="urn:microsoft.com/office/officeart/2018/2/layout/IconCircleList"/>
    <dgm:cxn modelId="{00F77128-1C55-40AB-B2D8-B93934121B32}" type="presParOf" srcId="{7AADB8CC-E90D-49E7-A563-CE23C77C8804}" destId="{752002DD-3A89-463A-B8F8-F808AB6899BC}" srcOrd="0" destOrd="0" presId="urn:microsoft.com/office/officeart/2018/2/layout/IconCircleList"/>
    <dgm:cxn modelId="{08D4E70D-EEA0-41B6-90E6-CBE41FFB814C}" type="presParOf" srcId="{7AADB8CC-E90D-49E7-A563-CE23C77C8804}" destId="{633186CD-94CF-4584-A516-A723F8F4ADEC}" srcOrd="1" destOrd="0" presId="urn:microsoft.com/office/officeart/2018/2/layout/IconCircleList"/>
    <dgm:cxn modelId="{FB9CBBD0-58E6-4856-A5A0-3012526D7E16}" type="presParOf" srcId="{7AADB8CC-E90D-49E7-A563-CE23C77C8804}" destId="{7C1B29C1-9F02-4844-9618-4FCF3875C0F2}" srcOrd="2" destOrd="0" presId="urn:microsoft.com/office/officeart/2018/2/layout/IconCircleList"/>
    <dgm:cxn modelId="{BB953C63-5992-4E24-978E-8E16EE8E3857}" type="presParOf" srcId="{7AADB8CC-E90D-49E7-A563-CE23C77C8804}" destId="{E7114B9E-A0DD-4055-8BC5-8490CD80714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92F257-7753-4D21-9C34-32C4D3377E1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15827EB-9B61-48B2-9F73-9AE2ACBD8099}">
      <dgm:prSet custT="1"/>
      <dgm:spPr/>
      <dgm:t>
        <a:bodyPr/>
        <a:lstStyle/>
        <a:p>
          <a:pPr algn="just"/>
          <a:r>
            <a:rPr lang="en-US" sz="2800" b="1" dirty="0">
              <a:latin typeface="Times New Roman" panose="02020603050405020304" pitchFamily="18" charset="0"/>
              <a:cs typeface="Times New Roman" panose="02020603050405020304" pitchFamily="18" charset="0"/>
            </a:rPr>
            <a:t>Political Institutions</a:t>
          </a:r>
          <a:r>
            <a:rPr lang="en-US" sz="2800" dirty="0">
              <a:latin typeface="Times New Roman" panose="02020603050405020304" pitchFamily="18" charset="0"/>
              <a:cs typeface="Times New Roman" panose="02020603050405020304" pitchFamily="18" charset="0"/>
            </a:rPr>
            <a:t>: Governments and political entities have the authority to make and enforce laws, allocate resources, and govern society (Dahl, 1989).</a:t>
          </a:r>
        </a:p>
      </dgm:t>
    </dgm:pt>
    <dgm:pt modelId="{919AEB1E-E06F-41EB-86AA-CB0A9630AA86}" type="parTrans" cxnId="{40A5EB3D-5B33-4598-AA47-B7A4FA13C672}">
      <dgm:prSet/>
      <dgm:spPr/>
      <dgm:t>
        <a:bodyPr/>
        <a:lstStyle/>
        <a:p>
          <a:endParaRPr lang="en-US"/>
        </a:p>
      </dgm:t>
    </dgm:pt>
    <dgm:pt modelId="{1E5D7BC5-2C20-44B1-A992-494AF96B7C0E}" type="sibTrans" cxnId="{40A5EB3D-5B33-4598-AA47-B7A4FA13C672}">
      <dgm:prSet/>
      <dgm:spPr/>
      <dgm:t>
        <a:bodyPr/>
        <a:lstStyle/>
        <a:p>
          <a:endParaRPr lang="en-US"/>
        </a:p>
      </dgm:t>
    </dgm:pt>
    <dgm:pt modelId="{6E99D76D-C491-4B6E-BB9F-E5E793BCE3FD}">
      <dgm:prSet custT="1"/>
      <dgm:spPr/>
      <dgm:t>
        <a:bodyPr/>
        <a:lstStyle/>
        <a:p>
          <a:pPr algn="just"/>
          <a:r>
            <a:rPr lang="en-US" sz="2800" b="1" dirty="0">
              <a:latin typeface="Times New Roman" panose="02020603050405020304" pitchFamily="18" charset="0"/>
              <a:cs typeface="Times New Roman" panose="02020603050405020304" pitchFamily="18" charset="0"/>
            </a:rPr>
            <a:t>Economic Institutions</a:t>
          </a:r>
          <a:r>
            <a:rPr lang="en-US" sz="2800" dirty="0">
              <a:latin typeface="Times New Roman" panose="02020603050405020304" pitchFamily="18" charset="0"/>
              <a:cs typeface="Times New Roman" panose="02020603050405020304" pitchFamily="18" charset="0"/>
            </a:rPr>
            <a:t>: Corporations and financial institutions wield power through economic control, market influence, and employment (Friedman, 1962).</a:t>
          </a:r>
        </a:p>
      </dgm:t>
    </dgm:pt>
    <dgm:pt modelId="{1DC223FF-14D8-489B-9982-4353685EC172}" type="parTrans" cxnId="{B9AF4008-913A-4798-B348-3F6371ADC1A6}">
      <dgm:prSet/>
      <dgm:spPr/>
      <dgm:t>
        <a:bodyPr/>
        <a:lstStyle/>
        <a:p>
          <a:endParaRPr lang="en-US"/>
        </a:p>
      </dgm:t>
    </dgm:pt>
    <dgm:pt modelId="{923CC93D-4553-43B2-B028-AE0C2DB605C9}" type="sibTrans" cxnId="{B9AF4008-913A-4798-B348-3F6371ADC1A6}">
      <dgm:prSet/>
      <dgm:spPr/>
      <dgm:t>
        <a:bodyPr/>
        <a:lstStyle/>
        <a:p>
          <a:endParaRPr lang="en-US"/>
        </a:p>
      </dgm:t>
    </dgm:pt>
    <dgm:pt modelId="{03E0BFEF-4077-4202-B27C-965833E5CE21}">
      <dgm:prSet custT="1"/>
      <dgm:spPr/>
      <dgm:t>
        <a:bodyPr/>
        <a:lstStyle/>
        <a:p>
          <a:pPr algn="just"/>
          <a:r>
            <a:rPr lang="en-US" sz="2800" b="1" dirty="0">
              <a:latin typeface="Times New Roman" panose="02020603050405020304" pitchFamily="18" charset="0"/>
              <a:cs typeface="Times New Roman" panose="02020603050405020304" pitchFamily="18" charset="0"/>
            </a:rPr>
            <a:t>Religious Institutions</a:t>
          </a:r>
          <a:r>
            <a:rPr lang="en-US" sz="2800" dirty="0">
              <a:latin typeface="Times New Roman" panose="02020603050405020304" pitchFamily="18" charset="0"/>
              <a:cs typeface="Times New Roman" panose="02020603050405020304" pitchFamily="18" charset="0"/>
            </a:rPr>
            <a:t>: Religious organizations influence societal values, norms, and ethics through spiritual authority and community leadership (Berger, 1967).</a:t>
          </a:r>
        </a:p>
      </dgm:t>
    </dgm:pt>
    <dgm:pt modelId="{FF9D8FA3-3E22-4027-AD05-F573BD39A9C6}" type="parTrans" cxnId="{311067F4-45B0-4C5A-B82C-82C1C77E697C}">
      <dgm:prSet/>
      <dgm:spPr/>
      <dgm:t>
        <a:bodyPr/>
        <a:lstStyle/>
        <a:p>
          <a:endParaRPr lang="en-US"/>
        </a:p>
      </dgm:t>
    </dgm:pt>
    <dgm:pt modelId="{3B12E08F-BB71-497B-ADB1-EE0A032F274D}" type="sibTrans" cxnId="{311067F4-45B0-4C5A-B82C-82C1C77E697C}">
      <dgm:prSet/>
      <dgm:spPr/>
      <dgm:t>
        <a:bodyPr/>
        <a:lstStyle/>
        <a:p>
          <a:endParaRPr lang="en-US"/>
        </a:p>
      </dgm:t>
    </dgm:pt>
    <dgm:pt modelId="{89ECF7EF-EA66-4804-B4B5-E4A8C53C9298}" type="pres">
      <dgm:prSet presAssocID="{2E92F257-7753-4D21-9C34-32C4D3377E14}" presName="root" presStyleCnt="0">
        <dgm:presLayoutVars>
          <dgm:dir/>
          <dgm:resizeHandles val="exact"/>
        </dgm:presLayoutVars>
      </dgm:prSet>
      <dgm:spPr/>
    </dgm:pt>
    <dgm:pt modelId="{9620EA8F-1991-4C59-99EA-078AE88D1E65}" type="pres">
      <dgm:prSet presAssocID="{815827EB-9B61-48B2-9F73-9AE2ACBD8099}" presName="compNode" presStyleCnt="0"/>
      <dgm:spPr/>
    </dgm:pt>
    <dgm:pt modelId="{2D610663-57B4-41DE-8DC8-A5B0134FFCC5}" type="pres">
      <dgm:prSet presAssocID="{815827EB-9B61-48B2-9F73-9AE2ACBD8099}" presName="bgRect" presStyleLbl="bgShp" presStyleIdx="0" presStyleCnt="3"/>
      <dgm:spPr/>
    </dgm:pt>
    <dgm:pt modelId="{C2826C5B-9A18-4C0A-938A-51DFD713C381}" type="pres">
      <dgm:prSet presAssocID="{815827EB-9B61-48B2-9F73-9AE2ACBD809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stle scene"/>
        </a:ext>
      </dgm:extLst>
    </dgm:pt>
    <dgm:pt modelId="{42B821EE-4CBA-46CC-B979-91C2A80F7202}" type="pres">
      <dgm:prSet presAssocID="{815827EB-9B61-48B2-9F73-9AE2ACBD8099}" presName="spaceRect" presStyleCnt="0"/>
      <dgm:spPr/>
    </dgm:pt>
    <dgm:pt modelId="{82C1F0BD-539D-41C0-B472-D4A9AB57AA32}" type="pres">
      <dgm:prSet presAssocID="{815827EB-9B61-48B2-9F73-9AE2ACBD8099}" presName="parTx" presStyleLbl="revTx" presStyleIdx="0" presStyleCnt="3">
        <dgm:presLayoutVars>
          <dgm:chMax val="0"/>
          <dgm:chPref val="0"/>
        </dgm:presLayoutVars>
      </dgm:prSet>
      <dgm:spPr/>
    </dgm:pt>
    <dgm:pt modelId="{C580B172-7C40-496B-9DFD-8448468DF036}" type="pres">
      <dgm:prSet presAssocID="{1E5D7BC5-2C20-44B1-A992-494AF96B7C0E}" presName="sibTrans" presStyleCnt="0"/>
      <dgm:spPr/>
    </dgm:pt>
    <dgm:pt modelId="{9AC25F21-9AF2-40B3-A962-5A352DA279D2}" type="pres">
      <dgm:prSet presAssocID="{6E99D76D-C491-4B6E-BB9F-E5E793BCE3FD}" presName="compNode" presStyleCnt="0"/>
      <dgm:spPr/>
    </dgm:pt>
    <dgm:pt modelId="{1E78837B-762B-4495-BDAB-D06452B3FA28}" type="pres">
      <dgm:prSet presAssocID="{6E99D76D-C491-4B6E-BB9F-E5E793BCE3FD}" presName="bgRect" presStyleLbl="bgShp" presStyleIdx="1" presStyleCnt="3"/>
      <dgm:spPr/>
    </dgm:pt>
    <dgm:pt modelId="{AC1037E0-8EAA-4C02-9699-7FFA3A96AF39}" type="pres">
      <dgm:prSet presAssocID="{6E99D76D-C491-4B6E-BB9F-E5E793BCE3F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57966CC9-5A67-4FC9-9276-835BE41FE15A}" type="pres">
      <dgm:prSet presAssocID="{6E99D76D-C491-4B6E-BB9F-E5E793BCE3FD}" presName="spaceRect" presStyleCnt="0"/>
      <dgm:spPr/>
    </dgm:pt>
    <dgm:pt modelId="{183D06B6-48AF-4EA3-BF0C-98A8C05E2412}" type="pres">
      <dgm:prSet presAssocID="{6E99D76D-C491-4B6E-BB9F-E5E793BCE3FD}" presName="parTx" presStyleLbl="revTx" presStyleIdx="1" presStyleCnt="3">
        <dgm:presLayoutVars>
          <dgm:chMax val="0"/>
          <dgm:chPref val="0"/>
        </dgm:presLayoutVars>
      </dgm:prSet>
      <dgm:spPr/>
    </dgm:pt>
    <dgm:pt modelId="{945407C1-D9D5-4BF5-8641-11AFBCCA026F}" type="pres">
      <dgm:prSet presAssocID="{923CC93D-4553-43B2-B028-AE0C2DB605C9}" presName="sibTrans" presStyleCnt="0"/>
      <dgm:spPr/>
    </dgm:pt>
    <dgm:pt modelId="{E05F4223-2B52-492A-906B-00885C5F5812}" type="pres">
      <dgm:prSet presAssocID="{03E0BFEF-4077-4202-B27C-965833E5CE21}" presName="compNode" presStyleCnt="0"/>
      <dgm:spPr/>
    </dgm:pt>
    <dgm:pt modelId="{EE9DCDC6-FF05-463F-8F68-7D760AC20AFF}" type="pres">
      <dgm:prSet presAssocID="{03E0BFEF-4077-4202-B27C-965833E5CE21}" presName="bgRect" presStyleLbl="bgShp" presStyleIdx="2" presStyleCnt="3"/>
      <dgm:spPr/>
    </dgm:pt>
    <dgm:pt modelId="{D5703784-D5A5-475D-85F5-A8A113A6EAAC}" type="pres">
      <dgm:prSet presAssocID="{03E0BFEF-4077-4202-B27C-965833E5CE2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ecturer"/>
        </a:ext>
      </dgm:extLst>
    </dgm:pt>
    <dgm:pt modelId="{00A5BB16-863E-4880-B0CF-D67FF6A33241}" type="pres">
      <dgm:prSet presAssocID="{03E0BFEF-4077-4202-B27C-965833E5CE21}" presName="spaceRect" presStyleCnt="0"/>
      <dgm:spPr/>
    </dgm:pt>
    <dgm:pt modelId="{8B26A853-4516-434C-871D-37A19727E44A}" type="pres">
      <dgm:prSet presAssocID="{03E0BFEF-4077-4202-B27C-965833E5CE21}" presName="parTx" presStyleLbl="revTx" presStyleIdx="2" presStyleCnt="3">
        <dgm:presLayoutVars>
          <dgm:chMax val="0"/>
          <dgm:chPref val="0"/>
        </dgm:presLayoutVars>
      </dgm:prSet>
      <dgm:spPr/>
    </dgm:pt>
  </dgm:ptLst>
  <dgm:cxnLst>
    <dgm:cxn modelId="{B9AF4008-913A-4798-B348-3F6371ADC1A6}" srcId="{2E92F257-7753-4D21-9C34-32C4D3377E14}" destId="{6E99D76D-C491-4B6E-BB9F-E5E793BCE3FD}" srcOrd="1" destOrd="0" parTransId="{1DC223FF-14D8-489B-9982-4353685EC172}" sibTransId="{923CC93D-4553-43B2-B028-AE0C2DB605C9}"/>
    <dgm:cxn modelId="{62182436-E620-4A84-B923-978C40E20E25}" type="presOf" srcId="{6E99D76D-C491-4B6E-BB9F-E5E793BCE3FD}" destId="{183D06B6-48AF-4EA3-BF0C-98A8C05E2412}" srcOrd="0" destOrd="0" presId="urn:microsoft.com/office/officeart/2018/2/layout/IconVerticalSolidList"/>
    <dgm:cxn modelId="{40A5EB3D-5B33-4598-AA47-B7A4FA13C672}" srcId="{2E92F257-7753-4D21-9C34-32C4D3377E14}" destId="{815827EB-9B61-48B2-9F73-9AE2ACBD8099}" srcOrd="0" destOrd="0" parTransId="{919AEB1E-E06F-41EB-86AA-CB0A9630AA86}" sibTransId="{1E5D7BC5-2C20-44B1-A992-494AF96B7C0E}"/>
    <dgm:cxn modelId="{D3EA6351-0F4C-4072-9689-4518F16FAB0E}" type="presOf" srcId="{03E0BFEF-4077-4202-B27C-965833E5CE21}" destId="{8B26A853-4516-434C-871D-37A19727E44A}" srcOrd="0" destOrd="0" presId="urn:microsoft.com/office/officeart/2018/2/layout/IconVerticalSolidList"/>
    <dgm:cxn modelId="{A525CE81-9F3A-4354-BD3B-B3105E865FFB}" type="presOf" srcId="{2E92F257-7753-4D21-9C34-32C4D3377E14}" destId="{89ECF7EF-EA66-4804-B4B5-E4A8C53C9298}" srcOrd="0" destOrd="0" presId="urn:microsoft.com/office/officeart/2018/2/layout/IconVerticalSolidList"/>
    <dgm:cxn modelId="{97837494-402B-4E21-AF16-C4B7BEF66FBB}" type="presOf" srcId="{815827EB-9B61-48B2-9F73-9AE2ACBD8099}" destId="{82C1F0BD-539D-41C0-B472-D4A9AB57AA32}" srcOrd="0" destOrd="0" presId="urn:microsoft.com/office/officeart/2018/2/layout/IconVerticalSolidList"/>
    <dgm:cxn modelId="{311067F4-45B0-4C5A-B82C-82C1C77E697C}" srcId="{2E92F257-7753-4D21-9C34-32C4D3377E14}" destId="{03E0BFEF-4077-4202-B27C-965833E5CE21}" srcOrd="2" destOrd="0" parTransId="{FF9D8FA3-3E22-4027-AD05-F573BD39A9C6}" sibTransId="{3B12E08F-BB71-497B-ADB1-EE0A032F274D}"/>
    <dgm:cxn modelId="{267ED1FC-F6F5-4056-B596-52DFE39421FD}" type="presParOf" srcId="{89ECF7EF-EA66-4804-B4B5-E4A8C53C9298}" destId="{9620EA8F-1991-4C59-99EA-078AE88D1E65}" srcOrd="0" destOrd="0" presId="urn:microsoft.com/office/officeart/2018/2/layout/IconVerticalSolidList"/>
    <dgm:cxn modelId="{EC91936B-5272-4CDE-9213-F371656C06E7}" type="presParOf" srcId="{9620EA8F-1991-4C59-99EA-078AE88D1E65}" destId="{2D610663-57B4-41DE-8DC8-A5B0134FFCC5}" srcOrd="0" destOrd="0" presId="urn:microsoft.com/office/officeart/2018/2/layout/IconVerticalSolidList"/>
    <dgm:cxn modelId="{93A6A620-5E04-4A50-8EDE-131276504E12}" type="presParOf" srcId="{9620EA8F-1991-4C59-99EA-078AE88D1E65}" destId="{C2826C5B-9A18-4C0A-938A-51DFD713C381}" srcOrd="1" destOrd="0" presId="urn:microsoft.com/office/officeart/2018/2/layout/IconVerticalSolidList"/>
    <dgm:cxn modelId="{D654B0F9-D395-4B7F-8454-3E68B9588CEF}" type="presParOf" srcId="{9620EA8F-1991-4C59-99EA-078AE88D1E65}" destId="{42B821EE-4CBA-46CC-B979-91C2A80F7202}" srcOrd="2" destOrd="0" presId="urn:microsoft.com/office/officeart/2018/2/layout/IconVerticalSolidList"/>
    <dgm:cxn modelId="{8CCB099E-B4A8-4A65-B50C-A2376F29366B}" type="presParOf" srcId="{9620EA8F-1991-4C59-99EA-078AE88D1E65}" destId="{82C1F0BD-539D-41C0-B472-D4A9AB57AA32}" srcOrd="3" destOrd="0" presId="urn:microsoft.com/office/officeart/2018/2/layout/IconVerticalSolidList"/>
    <dgm:cxn modelId="{7D16F349-A4B1-4B53-9A45-FCC5BD77D1DC}" type="presParOf" srcId="{89ECF7EF-EA66-4804-B4B5-E4A8C53C9298}" destId="{C580B172-7C40-496B-9DFD-8448468DF036}" srcOrd="1" destOrd="0" presId="urn:microsoft.com/office/officeart/2018/2/layout/IconVerticalSolidList"/>
    <dgm:cxn modelId="{56FEFF3F-14B0-4290-95E3-E971B5ECEB23}" type="presParOf" srcId="{89ECF7EF-EA66-4804-B4B5-E4A8C53C9298}" destId="{9AC25F21-9AF2-40B3-A962-5A352DA279D2}" srcOrd="2" destOrd="0" presId="urn:microsoft.com/office/officeart/2018/2/layout/IconVerticalSolidList"/>
    <dgm:cxn modelId="{D3F074A6-D8B0-4FA2-84C8-56C72D0EAC07}" type="presParOf" srcId="{9AC25F21-9AF2-40B3-A962-5A352DA279D2}" destId="{1E78837B-762B-4495-BDAB-D06452B3FA28}" srcOrd="0" destOrd="0" presId="urn:microsoft.com/office/officeart/2018/2/layout/IconVerticalSolidList"/>
    <dgm:cxn modelId="{42CAFED7-1B74-4993-A9A7-C59BE72F5B27}" type="presParOf" srcId="{9AC25F21-9AF2-40B3-A962-5A352DA279D2}" destId="{AC1037E0-8EAA-4C02-9699-7FFA3A96AF39}" srcOrd="1" destOrd="0" presId="urn:microsoft.com/office/officeart/2018/2/layout/IconVerticalSolidList"/>
    <dgm:cxn modelId="{DEA532C1-98D9-4930-B6B5-9C3244EBEE2A}" type="presParOf" srcId="{9AC25F21-9AF2-40B3-A962-5A352DA279D2}" destId="{57966CC9-5A67-4FC9-9276-835BE41FE15A}" srcOrd="2" destOrd="0" presId="urn:microsoft.com/office/officeart/2018/2/layout/IconVerticalSolidList"/>
    <dgm:cxn modelId="{C9CB6727-C7D7-4194-99C2-BF8696F0D674}" type="presParOf" srcId="{9AC25F21-9AF2-40B3-A962-5A352DA279D2}" destId="{183D06B6-48AF-4EA3-BF0C-98A8C05E2412}" srcOrd="3" destOrd="0" presId="urn:microsoft.com/office/officeart/2018/2/layout/IconVerticalSolidList"/>
    <dgm:cxn modelId="{0479B3D9-0544-4DFC-AAA5-E38E0C4FBA41}" type="presParOf" srcId="{89ECF7EF-EA66-4804-B4B5-E4A8C53C9298}" destId="{945407C1-D9D5-4BF5-8641-11AFBCCA026F}" srcOrd="3" destOrd="0" presId="urn:microsoft.com/office/officeart/2018/2/layout/IconVerticalSolidList"/>
    <dgm:cxn modelId="{DA18518E-6286-4AD2-89BB-DC31047D3EAD}" type="presParOf" srcId="{89ECF7EF-EA66-4804-B4B5-E4A8C53C9298}" destId="{E05F4223-2B52-492A-906B-00885C5F5812}" srcOrd="4" destOrd="0" presId="urn:microsoft.com/office/officeart/2018/2/layout/IconVerticalSolidList"/>
    <dgm:cxn modelId="{D23CACD8-2955-4E92-A9BB-7BD6C144E0E4}" type="presParOf" srcId="{E05F4223-2B52-492A-906B-00885C5F5812}" destId="{EE9DCDC6-FF05-463F-8F68-7D760AC20AFF}" srcOrd="0" destOrd="0" presId="urn:microsoft.com/office/officeart/2018/2/layout/IconVerticalSolidList"/>
    <dgm:cxn modelId="{EB316716-9843-4FD1-8AF0-BD916FB07FA7}" type="presParOf" srcId="{E05F4223-2B52-492A-906B-00885C5F5812}" destId="{D5703784-D5A5-475D-85F5-A8A113A6EAAC}" srcOrd="1" destOrd="0" presId="urn:microsoft.com/office/officeart/2018/2/layout/IconVerticalSolidList"/>
    <dgm:cxn modelId="{1502C09C-0781-4B6D-B2D6-64E2E105C32D}" type="presParOf" srcId="{E05F4223-2B52-492A-906B-00885C5F5812}" destId="{00A5BB16-863E-4880-B0CF-D67FF6A33241}" srcOrd="2" destOrd="0" presId="urn:microsoft.com/office/officeart/2018/2/layout/IconVerticalSolidList"/>
    <dgm:cxn modelId="{6A6E400C-6470-4C9C-83EB-3D1A381F6E95}" type="presParOf" srcId="{E05F4223-2B52-492A-906B-00885C5F5812}" destId="{8B26A853-4516-434C-871D-37A19727E44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C0CEFC3-A0A2-48A7-A5B1-C977261BD31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EF9218E-693F-4D1C-B5CE-BAF1E82C7366}">
      <dgm:prSet custT="1"/>
      <dgm:spPr/>
      <dgm:t>
        <a:bodyPr/>
        <a:lstStyle/>
        <a:p>
          <a:pPr algn="just"/>
          <a:r>
            <a:rPr lang="en-US" sz="2000" dirty="0">
              <a:latin typeface="Times New Roman" panose="02020603050405020304" pitchFamily="18" charset="0"/>
              <a:cs typeface="Times New Roman" panose="02020603050405020304" pitchFamily="18" charset="0"/>
            </a:rPr>
            <a:t>Social power emerges from informal networks, cultural norms, and interpersonal relationships. This includes:</a:t>
          </a:r>
        </a:p>
      </dgm:t>
    </dgm:pt>
    <dgm:pt modelId="{A498397A-DB42-4612-AC51-7D041C586380}" type="parTrans" cxnId="{23B7B043-3131-4BB6-B319-0029364F6391}">
      <dgm:prSet/>
      <dgm:spPr/>
      <dgm:t>
        <a:bodyPr/>
        <a:lstStyle/>
        <a:p>
          <a:endParaRPr lang="en-US"/>
        </a:p>
      </dgm:t>
    </dgm:pt>
    <dgm:pt modelId="{BC49A31F-C579-4178-8769-40FDA56BE557}" type="sibTrans" cxnId="{23B7B043-3131-4BB6-B319-0029364F6391}">
      <dgm:prSet/>
      <dgm:spPr/>
      <dgm:t>
        <a:bodyPr/>
        <a:lstStyle/>
        <a:p>
          <a:endParaRPr lang="en-US"/>
        </a:p>
      </dgm:t>
    </dgm:pt>
    <dgm:pt modelId="{C1DBA628-930E-43AD-B181-04784ADA6A63}">
      <dgm:prSet custT="1"/>
      <dgm:spPr/>
      <dgm:t>
        <a:bodyPr/>
        <a:lstStyle/>
        <a:p>
          <a:pPr algn="just"/>
          <a:r>
            <a:rPr lang="en-US" sz="1800" b="1" dirty="0">
              <a:latin typeface="Times New Roman" panose="02020603050405020304" pitchFamily="18" charset="0"/>
              <a:cs typeface="Times New Roman" panose="02020603050405020304" pitchFamily="18" charset="0"/>
            </a:rPr>
            <a:t>Social Capital</a:t>
          </a:r>
          <a:r>
            <a:rPr lang="en-US" sz="1800" dirty="0">
              <a:latin typeface="Times New Roman" panose="02020603050405020304" pitchFamily="18" charset="0"/>
              <a:cs typeface="Times New Roman" panose="02020603050405020304" pitchFamily="18" charset="0"/>
            </a:rPr>
            <a:t>: The value derived from social networks, trust, and community reciprocity (Putnam, 2000).</a:t>
          </a:r>
        </a:p>
      </dgm:t>
    </dgm:pt>
    <dgm:pt modelId="{50951C47-6A27-4FA8-9D00-6216C501E2F1}" type="parTrans" cxnId="{DD335D6A-D8AE-408A-AD73-2CE8A0881FD8}">
      <dgm:prSet/>
      <dgm:spPr/>
      <dgm:t>
        <a:bodyPr/>
        <a:lstStyle/>
        <a:p>
          <a:endParaRPr lang="en-US"/>
        </a:p>
      </dgm:t>
    </dgm:pt>
    <dgm:pt modelId="{0AB5BC60-76E4-4E84-A436-F8A43BFC5B46}" type="sibTrans" cxnId="{DD335D6A-D8AE-408A-AD73-2CE8A0881FD8}">
      <dgm:prSet/>
      <dgm:spPr/>
      <dgm:t>
        <a:bodyPr/>
        <a:lstStyle/>
        <a:p>
          <a:endParaRPr lang="en-US"/>
        </a:p>
      </dgm:t>
    </dgm:pt>
    <dgm:pt modelId="{E3737F6E-F893-4E2F-A56F-652833CCE3BB}">
      <dgm:prSet custT="1"/>
      <dgm:spPr/>
      <dgm:t>
        <a:bodyPr/>
        <a:lstStyle/>
        <a:p>
          <a:pPr algn="just"/>
          <a:r>
            <a:rPr lang="en-US" sz="2000" b="1" dirty="0">
              <a:latin typeface="Times New Roman" panose="02020603050405020304" pitchFamily="18" charset="0"/>
              <a:cs typeface="Times New Roman" panose="02020603050405020304" pitchFamily="18" charset="0"/>
            </a:rPr>
            <a:t>Cultural Power</a:t>
          </a:r>
          <a:r>
            <a:rPr lang="en-US" sz="2000" dirty="0">
              <a:latin typeface="Times New Roman" panose="02020603050405020304" pitchFamily="18" charset="0"/>
              <a:cs typeface="Times New Roman" panose="02020603050405020304" pitchFamily="18" charset="0"/>
            </a:rPr>
            <a:t>: The influence of cultural norms, media, and public discourse in shaping societal attitudes and </a:t>
          </a:r>
          <a:r>
            <a:rPr lang="en-US" sz="2000" dirty="0" err="1">
              <a:latin typeface="Times New Roman" panose="02020603050405020304" pitchFamily="18" charset="0"/>
              <a:cs typeface="Times New Roman" panose="02020603050405020304" pitchFamily="18" charset="0"/>
            </a:rPr>
            <a:t>behaviours</a:t>
          </a:r>
          <a:r>
            <a:rPr lang="en-US" sz="2000" dirty="0">
              <a:latin typeface="Times New Roman" panose="02020603050405020304" pitchFamily="18" charset="0"/>
              <a:cs typeface="Times New Roman" panose="02020603050405020304" pitchFamily="18" charset="0"/>
            </a:rPr>
            <a:t> (Gramsci, 1971).</a:t>
          </a:r>
        </a:p>
      </dgm:t>
    </dgm:pt>
    <dgm:pt modelId="{0CD637E9-2AC1-47E6-ACC8-0C85057DBAF7}" type="parTrans" cxnId="{15117D01-C8EA-49E8-B3C2-42356A2746DF}">
      <dgm:prSet/>
      <dgm:spPr/>
      <dgm:t>
        <a:bodyPr/>
        <a:lstStyle/>
        <a:p>
          <a:endParaRPr lang="en-US"/>
        </a:p>
      </dgm:t>
    </dgm:pt>
    <dgm:pt modelId="{8E12E3B3-9A0E-4E7C-B336-0A1F4DABDCD5}" type="sibTrans" cxnId="{15117D01-C8EA-49E8-B3C2-42356A2746DF}">
      <dgm:prSet/>
      <dgm:spPr/>
      <dgm:t>
        <a:bodyPr/>
        <a:lstStyle/>
        <a:p>
          <a:endParaRPr lang="en-US"/>
        </a:p>
      </dgm:t>
    </dgm:pt>
    <dgm:pt modelId="{6E47CCD5-5225-4B5F-ABF0-D38977876AFC}" type="pres">
      <dgm:prSet presAssocID="{3C0CEFC3-A0A2-48A7-A5B1-C977261BD313}" presName="hierChild1" presStyleCnt="0">
        <dgm:presLayoutVars>
          <dgm:chPref val="1"/>
          <dgm:dir/>
          <dgm:animOne val="branch"/>
          <dgm:animLvl val="lvl"/>
          <dgm:resizeHandles/>
        </dgm:presLayoutVars>
      </dgm:prSet>
      <dgm:spPr/>
    </dgm:pt>
    <dgm:pt modelId="{8F60B65E-AC1B-41BE-B2FA-51F2C3389563}" type="pres">
      <dgm:prSet presAssocID="{3EF9218E-693F-4D1C-B5CE-BAF1E82C7366}" presName="hierRoot1" presStyleCnt="0"/>
      <dgm:spPr/>
    </dgm:pt>
    <dgm:pt modelId="{3B9D0E57-D010-4ECC-9DE0-7018F047189C}" type="pres">
      <dgm:prSet presAssocID="{3EF9218E-693F-4D1C-B5CE-BAF1E82C7366}" presName="composite" presStyleCnt="0"/>
      <dgm:spPr/>
    </dgm:pt>
    <dgm:pt modelId="{B0BCBD2F-CA89-450B-8E59-66D0E10F4F9A}" type="pres">
      <dgm:prSet presAssocID="{3EF9218E-693F-4D1C-B5CE-BAF1E82C7366}" presName="background" presStyleLbl="node0" presStyleIdx="0" presStyleCnt="1"/>
      <dgm:spPr/>
    </dgm:pt>
    <dgm:pt modelId="{4DE811A6-B33B-459A-9717-D72595C7D796}" type="pres">
      <dgm:prSet presAssocID="{3EF9218E-693F-4D1C-B5CE-BAF1E82C7366}" presName="text" presStyleLbl="fgAcc0" presStyleIdx="0" presStyleCnt="1" custScaleX="140345">
        <dgm:presLayoutVars>
          <dgm:chPref val="3"/>
        </dgm:presLayoutVars>
      </dgm:prSet>
      <dgm:spPr/>
    </dgm:pt>
    <dgm:pt modelId="{40D08D57-EA6D-4DC4-B424-5AC8ED67186B}" type="pres">
      <dgm:prSet presAssocID="{3EF9218E-693F-4D1C-B5CE-BAF1E82C7366}" presName="hierChild2" presStyleCnt="0"/>
      <dgm:spPr/>
    </dgm:pt>
    <dgm:pt modelId="{1D71BF44-28D8-491E-8E1F-9CC9A262F59A}" type="pres">
      <dgm:prSet presAssocID="{50951C47-6A27-4FA8-9D00-6216C501E2F1}" presName="Name10" presStyleLbl="parChTrans1D2" presStyleIdx="0" presStyleCnt="2"/>
      <dgm:spPr/>
    </dgm:pt>
    <dgm:pt modelId="{54E8BD02-1EEA-4B29-A269-6421D1A1765D}" type="pres">
      <dgm:prSet presAssocID="{C1DBA628-930E-43AD-B181-04784ADA6A63}" presName="hierRoot2" presStyleCnt="0"/>
      <dgm:spPr/>
    </dgm:pt>
    <dgm:pt modelId="{856DE2C8-E54C-4DAA-ADEE-1767248D945B}" type="pres">
      <dgm:prSet presAssocID="{C1DBA628-930E-43AD-B181-04784ADA6A63}" presName="composite2" presStyleCnt="0"/>
      <dgm:spPr/>
    </dgm:pt>
    <dgm:pt modelId="{365D1ED4-B9E5-41E4-8687-636CF9065C33}" type="pres">
      <dgm:prSet presAssocID="{C1DBA628-930E-43AD-B181-04784ADA6A63}" presName="background2" presStyleLbl="node2" presStyleIdx="0" presStyleCnt="2"/>
      <dgm:spPr/>
    </dgm:pt>
    <dgm:pt modelId="{97C02919-9E05-4F9C-BAF2-526C5ED4CD77}" type="pres">
      <dgm:prSet presAssocID="{C1DBA628-930E-43AD-B181-04784ADA6A63}" presName="text2" presStyleLbl="fgAcc2" presStyleIdx="0" presStyleCnt="2" custScaleX="117533">
        <dgm:presLayoutVars>
          <dgm:chPref val="3"/>
        </dgm:presLayoutVars>
      </dgm:prSet>
      <dgm:spPr/>
    </dgm:pt>
    <dgm:pt modelId="{2647DEEE-CAA2-4DF5-8EC3-7C768DCBCC05}" type="pres">
      <dgm:prSet presAssocID="{C1DBA628-930E-43AD-B181-04784ADA6A63}" presName="hierChild3" presStyleCnt="0"/>
      <dgm:spPr/>
    </dgm:pt>
    <dgm:pt modelId="{F969E747-812F-4430-A176-397DD749C4C8}" type="pres">
      <dgm:prSet presAssocID="{0CD637E9-2AC1-47E6-ACC8-0C85057DBAF7}" presName="Name10" presStyleLbl="parChTrans1D2" presStyleIdx="1" presStyleCnt="2"/>
      <dgm:spPr/>
    </dgm:pt>
    <dgm:pt modelId="{0FA2E535-9525-4135-8405-9C58F3E281A0}" type="pres">
      <dgm:prSet presAssocID="{E3737F6E-F893-4E2F-A56F-652833CCE3BB}" presName="hierRoot2" presStyleCnt="0"/>
      <dgm:spPr/>
    </dgm:pt>
    <dgm:pt modelId="{A1A924F0-FB04-495C-B28F-0C858B14164D}" type="pres">
      <dgm:prSet presAssocID="{E3737F6E-F893-4E2F-A56F-652833CCE3BB}" presName="composite2" presStyleCnt="0"/>
      <dgm:spPr/>
    </dgm:pt>
    <dgm:pt modelId="{1D8F9B63-E0C6-4429-9E21-14EF2D682D68}" type="pres">
      <dgm:prSet presAssocID="{E3737F6E-F893-4E2F-A56F-652833CCE3BB}" presName="background2" presStyleLbl="node2" presStyleIdx="1" presStyleCnt="2"/>
      <dgm:spPr/>
    </dgm:pt>
    <dgm:pt modelId="{6E347E93-F40F-4FF1-A899-248ED359B504}" type="pres">
      <dgm:prSet presAssocID="{E3737F6E-F893-4E2F-A56F-652833CCE3BB}" presName="text2" presStyleLbl="fgAcc2" presStyleIdx="1" presStyleCnt="2" custScaleX="138483" custLinFactNeighborX="2973" custLinFactNeighborY="-399">
        <dgm:presLayoutVars>
          <dgm:chPref val="3"/>
        </dgm:presLayoutVars>
      </dgm:prSet>
      <dgm:spPr/>
    </dgm:pt>
    <dgm:pt modelId="{8D4C978F-82FD-4AEC-AB89-58E073A2E8C7}" type="pres">
      <dgm:prSet presAssocID="{E3737F6E-F893-4E2F-A56F-652833CCE3BB}" presName="hierChild3" presStyleCnt="0"/>
      <dgm:spPr/>
    </dgm:pt>
  </dgm:ptLst>
  <dgm:cxnLst>
    <dgm:cxn modelId="{15117D01-C8EA-49E8-B3C2-42356A2746DF}" srcId="{3EF9218E-693F-4D1C-B5CE-BAF1E82C7366}" destId="{E3737F6E-F893-4E2F-A56F-652833CCE3BB}" srcOrd="1" destOrd="0" parTransId="{0CD637E9-2AC1-47E6-ACC8-0C85057DBAF7}" sibTransId="{8E12E3B3-9A0E-4E7C-B336-0A1F4DABDCD5}"/>
    <dgm:cxn modelId="{94B0402F-FF60-4D3B-982F-DEA209F28E16}" type="presOf" srcId="{3EF9218E-693F-4D1C-B5CE-BAF1E82C7366}" destId="{4DE811A6-B33B-459A-9717-D72595C7D796}" srcOrd="0" destOrd="0" presId="urn:microsoft.com/office/officeart/2005/8/layout/hierarchy1"/>
    <dgm:cxn modelId="{23B7B043-3131-4BB6-B319-0029364F6391}" srcId="{3C0CEFC3-A0A2-48A7-A5B1-C977261BD313}" destId="{3EF9218E-693F-4D1C-B5CE-BAF1E82C7366}" srcOrd="0" destOrd="0" parTransId="{A498397A-DB42-4612-AC51-7D041C586380}" sibTransId="{BC49A31F-C579-4178-8769-40FDA56BE557}"/>
    <dgm:cxn modelId="{DD335D6A-D8AE-408A-AD73-2CE8A0881FD8}" srcId="{3EF9218E-693F-4D1C-B5CE-BAF1E82C7366}" destId="{C1DBA628-930E-43AD-B181-04784ADA6A63}" srcOrd="0" destOrd="0" parTransId="{50951C47-6A27-4FA8-9D00-6216C501E2F1}" sibTransId="{0AB5BC60-76E4-4E84-A436-F8A43BFC5B46}"/>
    <dgm:cxn modelId="{0CAE114B-6752-49FB-9076-7F4A07EEE4C9}" type="presOf" srcId="{0CD637E9-2AC1-47E6-ACC8-0C85057DBAF7}" destId="{F969E747-812F-4430-A176-397DD749C4C8}" srcOrd="0" destOrd="0" presId="urn:microsoft.com/office/officeart/2005/8/layout/hierarchy1"/>
    <dgm:cxn modelId="{DA8F7171-B922-4DAD-B9C7-E58FB28DA631}" type="presOf" srcId="{3C0CEFC3-A0A2-48A7-A5B1-C977261BD313}" destId="{6E47CCD5-5225-4B5F-ABF0-D38977876AFC}" srcOrd="0" destOrd="0" presId="urn:microsoft.com/office/officeart/2005/8/layout/hierarchy1"/>
    <dgm:cxn modelId="{97E76A85-EBD5-4014-A72E-E14E8E484824}" type="presOf" srcId="{C1DBA628-930E-43AD-B181-04784ADA6A63}" destId="{97C02919-9E05-4F9C-BAF2-526C5ED4CD77}" srcOrd="0" destOrd="0" presId="urn:microsoft.com/office/officeart/2005/8/layout/hierarchy1"/>
    <dgm:cxn modelId="{7D8686C6-F9A7-47E3-8D09-082AD14644EA}" type="presOf" srcId="{50951C47-6A27-4FA8-9D00-6216C501E2F1}" destId="{1D71BF44-28D8-491E-8E1F-9CC9A262F59A}" srcOrd="0" destOrd="0" presId="urn:microsoft.com/office/officeart/2005/8/layout/hierarchy1"/>
    <dgm:cxn modelId="{FD49EACD-95EB-431D-A877-9DA6AEF8FB42}" type="presOf" srcId="{E3737F6E-F893-4E2F-A56F-652833CCE3BB}" destId="{6E347E93-F40F-4FF1-A899-248ED359B504}" srcOrd="0" destOrd="0" presId="urn:microsoft.com/office/officeart/2005/8/layout/hierarchy1"/>
    <dgm:cxn modelId="{B29AAD30-E0EF-4158-8A5D-1D5E8BE36495}" type="presParOf" srcId="{6E47CCD5-5225-4B5F-ABF0-D38977876AFC}" destId="{8F60B65E-AC1B-41BE-B2FA-51F2C3389563}" srcOrd="0" destOrd="0" presId="urn:microsoft.com/office/officeart/2005/8/layout/hierarchy1"/>
    <dgm:cxn modelId="{53C65D9E-98D7-421B-9961-66BB178B3023}" type="presParOf" srcId="{8F60B65E-AC1B-41BE-B2FA-51F2C3389563}" destId="{3B9D0E57-D010-4ECC-9DE0-7018F047189C}" srcOrd="0" destOrd="0" presId="urn:microsoft.com/office/officeart/2005/8/layout/hierarchy1"/>
    <dgm:cxn modelId="{B900C681-90A1-442A-A04C-19577A59470C}" type="presParOf" srcId="{3B9D0E57-D010-4ECC-9DE0-7018F047189C}" destId="{B0BCBD2F-CA89-450B-8E59-66D0E10F4F9A}" srcOrd="0" destOrd="0" presId="urn:microsoft.com/office/officeart/2005/8/layout/hierarchy1"/>
    <dgm:cxn modelId="{0FF83843-C13D-4C39-A2F5-3E029EDD5895}" type="presParOf" srcId="{3B9D0E57-D010-4ECC-9DE0-7018F047189C}" destId="{4DE811A6-B33B-459A-9717-D72595C7D796}" srcOrd="1" destOrd="0" presId="urn:microsoft.com/office/officeart/2005/8/layout/hierarchy1"/>
    <dgm:cxn modelId="{C269F514-5BEA-4F82-A238-35497C576A31}" type="presParOf" srcId="{8F60B65E-AC1B-41BE-B2FA-51F2C3389563}" destId="{40D08D57-EA6D-4DC4-B424-5AC8ED67186B}" srcOrd="1" destOrd="0" presId="urn:microsoft.com/office/officeart/2005/8/layout/hierarchy1"/>
    <dgm:cxn modelId="{80E77603-3AE6-4480-918D-ADACB7A5BF83}" type="presParOf" srcId="{40D08D57-EA6D-4DC4-B424-5AC8ED67186B}" destId="{1D71BF44-28D8-491E-8E1F-9CC9A262F59A}" srcOrd="0" destOrd="0" presId="urn:microsoft.com/office/officeart/2005/8/layout/hierarchy1"/>
    <dgm:cxn modelId="{BC1D6FE8-CC02-4D21-B97F-91DDF26F1D3B}" type="presParOf" srcId="{40D08D57-EA6D-4DC4-B424-5AC8ED67186B}" destId="{54E8BD02-1EEA-4B29-A269-6421D1A1765D}" srcOrd="1" destOrd="0" presId="urn:microsoft.com/office/officeart/2005/8/layout/hierarchy1"/>
    <dgm:cxn modelId="{F2F06F18-29A2-4B0E-8592-78E9D03F6D70}" type="presParOf" srcId="{54E8BD02-1EEA-4B29-A269-6421D1A1765D}" destId="{856DE2C8-E54C-4DAA-ADEE-1767248D945B}" srcOrd="0" destOrd="0" presId="urn:microsoft.com/office/officeart/2005/8/layout/hierarchy1"/>
    <dgm:cxn modelId="{700F8A40-70CC-497B-898D-6631FFD2BA6F}" type="presParOf" srcId="{856DE2C8-E54C-4DAA-ADEE-1767248D945B}" destId="{365D1ED4-B9E5-41E4-8687-636CF9065C33}" srcOrd="0" destOrd="0" presId="urn:microsoft.com/office/officeart/2005/8/layout/hierarchy1"/>
    <dgm:cxn modelId="{8FBEBD09-E3F6-4BA0-AD30-A2D06B057C28}" type="presParOf" srcId="{856DE2C8-E54C-4DAA-ADEE-1767248D945B}" destId="{97C02919-9E05-4F9C-BAF2-526C5ED4CD77}" srcOrd="1" destOrd="0" presId="urn:microsoft.com/office/officeart/2005/8/layout/hierarchy1"/>
    <dgm:cxn modelId="{83FEEE85-F2F0-404D-922D-5C5859C41339}" type="presParOf" srcId="{54E8BD02-1EEA-4B29-A269-6421D1A1765D}" destId="{2647DEEE-CAA2-4DF5-8EC3-7C768DCBCC05}" srcOrd="1" destOrd="0" presId="urn:microsoft.com/office/officeart/2005/8/layout/hierarchy1"/>
    <dgm:cxn modelId="{1F8CE1D0-2BF1-43DE-8CE3-046426C3D931}" type="presParOf" srcId="{40D08D57-EA6D-4DC4-B424-5AC8ED67186B}" destId="{F969E747-812F-4430-A176-397DD749C4C8}" srcOrd="2" destOrd="0" presId="urn:microsoft.com/office/officeart/2005/8/layout/hierarchy1"/>
    <dgm:cxn modelId="{811628EE-6AEB-42F7-9726-0818B1F42073}" type="presParOf" srcId="{40D08D57-EA6D-4DC4-B424-5AC8ED67186B}" destId="{0FA2E535-9525-4135-8405-9C58F3E281A0}" srcOrd="3" destOrd="0" presId="urn:microsoft.com/office/officeart/2005/8/layout/hierarchy1"/>
    <dgm:cxn modelId="{50530784-0CB5-4E77-B989-34BF088B22DA}" type="presParOf" srcId="{0FA2E535-9525-4135-8405-9C58F3E281A0}" destId="{A1A924F0-FB04-495C-B28F-0C858B14164D}" srcOrd="0" destOrd="0" presId="urn:microsoft.com/office/officeart/2005/8/layout/hierarchy1"/>
    <dgm:cxn modelId="{6B07F459-8B34-4BD1-9A97-7ED6ECABA9A1}" type="presParOf" srcId="{A1A924F0-FB04-495C-B28F-0C858B14164D}" destId="{1D8F9B63-E0C6-4429-9E21-14EF2D682D68}" srcOrd="0" destOrd="0" presId="urn:microsoft.com/office/officeart/2005/8/layout/hierarchy1"/>
    <dgm:cxn modelId="{846631D2-546F-4CD3-95FC-113C6E5217E2}" type="presParOf" srcId="{A1A924F0-FB04-495C-B28F-0C858B14164D}" destId="{6E347E93-F40F-4FF1-A899-248ED359B504}" srcOrd="1" destOrd="0" presId="urn:microsoft.com/office/officeart/2005/8/layout/hierarchy1"/>
    <dgm:cxn modelId="{73A1519B-8DC9-4321-8DB6-5D12D16D4222}" type="presParOf" srcId="{0FA2E535-9525-4135-8405-9C58F3E281A0}" destId="{8D4C978F-82FD-4AEC-AB89-58E073A2E8C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BE60D23-BDBA-4CE1-82CE-094D906B9A5B}" type="doc">
      <dgm:prSet loTypeId="urn:microsoft.com/office/officeart/2005/8/layout/cycle1" loCatId="cycle" qsTypeId="urn:microsoft.com/office/officeart/2005/8/quickstyle/simple5" qsCatId="simple" csTypeId="urn:microsoft.com/office/officeart/2005/8/colors/colorful2" csCatId="colorful" phldr="1"/>
      <dgm:spPr/>
      <dgm:t>
        <a:bodyPr/>
        <a:lstStyle/>
        <a:p>
          <a:endParaRPr lang="en-US"/>
        </a:p>
      </dgm:t>
    </dgm:pt>
    <dgm:pt modelId="{104877F2-BE59-4E84-B430-C88FE1F1DA86}">
      <dgm:prSet custT="1"/>
      <dgm:spPr/>
      <dgm:t>
        <a:bodyPr/>
        <a:lstStyle/>
        <a:p>
          <a:pPr algn="just"/>
          <a:r>
            <a:rPr lang="en-US" sz="2000" dirty="0">
              <a:latin typeface="Times New Roman" panose="02020603050405020304" pitchFamily="18" charset="0"/>
              <a:cs typeface="Times New Roman" panose="02020603050405020304" pitchFamily="18" charset="0"/>
            </a:rPr>
            <a:t>A political system is the structure of government and political institutions within a society. It encompasses the methods through which authority is exercised and decisions are made. Major types of political systems include:</a:t>
          </a:r>
        </a:p>
      </dgm:t>
    </dgm:pt>
    <dgm:pt modelId="{39B3714F-3BB3-48AE-BDDF-C2F482C2AB10}" type="parTrans" cxnId="{3A25C30C-55F9-4474-8AB1-B0558938F162}">
      <dgm:prSet/>
      <dgm:spPr/>
      <dgm:t>
        <a:bodyPr/>
        <a:lstStyle/>
        <a:p>
          <a:endParaRPr lang="en-US"/>
        </a:p>
      </dgm:t>
    </dgm:pt>
    <dgm:pt modelId="{8C9225BE-33A7-49D8-AA14-3A4DD4170690}" type="sibTrans" cxnId="{3A25C30C-55F9-4474-8AB1-B0558938F162}">
      <dgm:prSet/>
      <dgm:spPr/>
      <dgm:t>
        <a:bodyPr/>
        <a:lstStyle/>
        <a:p>
          <a:endParaRPr lang="en-US"/>
        </a:p>
      </dgm:t>
    </dgm:pt>
    <dgm:pt modelId="{88D6509E-3FA7-454F-AD89-2E0FD2AD5E46}">
      <dgm:prSet custT="1"/>
      <dgm:spPr/>
      <dgm:t>
        <a:bodyPr/>
        <a:lstStyle/>
        <a:p>
          <a:pPr algn="just"/>
          <a:r>
            <a:rPr lang="en-US" sz="2000" b="1" dirty="0">
              <a:latin typeface="Times New Roman" panose="02020603050405020304" pitchFamily="18" charset="0"/>
              <a:cs typeface="Times New Roman" panose="02020603050405020304" pitchFamily="18" charset="0"/>
            </a:rPr>
            <a:t>Democracy</a:t>
          </a:r>
          <a:r>
            <a:rPr lang="en-US" sz="2000" dirty="0">
              <a:latin typeface="Times New Roman" panose="02020603050405020304" pitchFamily="18" charset="0"/>
              <a:cs typeface="Times New Roman" panose="02020603050405020304" pitchFamily="18" charset="0"/>
            </a:rPr>
            <a:t>: A system where power is vested in the people, who exercise it directly or through elected representatives. Key features include free elections, political pluralism, and protection of individual rights (Dahl, 1989).</a:t>
          </a:r>
        </a:p>
      </dgm:t>
    </dgm:pt>
    <dgm:pt modelId="{A692A2D3-5557-4258-8C7C-1021A69BB1D2}" type="parTrans" cxnId="{03422B8D-3FB6-405A-801C-BD66AD57A2E1}">
      <dgm:prSet/>
      <dgm:spPr/>
      <dgm:t>
        <a:bodyPr/>
        <a:lstStyle/>
        <a:p>
          <a:endParaRPr lang="en-US"/>
        </a:p>
      </dgm:t>
    </dgm:pt>
    <dgm:pt modelId="{5D582AEF-874D-49A6-86D3-7D7E743556EC}" type="sibTrans" cxnId="{03422B8D-3FB6-405A-801C-BD66AD57A2E1}">
      <dgm:prSet/>
      <dgm:spPr/>
      <dgm:t>
        <a:bodyPr/>
        <a:lstStyle/>
        <a:p>
          <a:endParaRPr lang="en-US"/>
        </a:p>
      </dgm:t>
    </dgm:pt>
    <dgm:pt modelId="{E7349B76-2906-47BF-B92A-18B9A270C22A}">
      <dgm:prSet custT="1"/>
      <dgm:spPr/>
      <dgm:t>
        <a:bodyPr/>
        <a:lstStyle/>
        <a:p>
          <a:pPr algn="just"/>
          <a:r>
            <a:rPr lang="en-US" sz="2000" b="1" dirty="0">
              <a:latin typeface="Times New Roman" panose="02020603050405020304" pitchFamily="18" charset="0"/>
              <a:cs typeface="Times New Roman" panose="02020603050405020304" pitchFamily="18" charset="0"/>
            </a:rPr>
            <a:t>Authoritarianism</a:t>
          </a:r>
          <a:r>
            <a:rPr lang="en-US" sz="2000" dirty="0">
              <a:latin typeface="Times New Roman" panose="02020603050405020304" pitchFamily="18" charset="0"/>
              <a:cs typeface="Times New Roman" panose="02020603050405020304" pitchFamily="18" charset="0"/>
            </a:rPr>
            <a:t>: A system where power is concentrated in the hands of a single ruler or a small group. It typically features limited political freedoms, </a:t>
          </a:r>
          <a:r>
            <a:rPr lang="en-US" sz="2000" dirty="0" err="1">
              <a:latin typeface="Times New Roman" panose="02020603050405020304" pitchFamily="18" charset="0"/>
              <a:cs typeface="Times New Roman" panose="02020603050405020304" pitchFamily="18" charset="0"/>
            </a:rPr>
            <a:t>centralised</a:t>
          </a:r>
          <a:r>
            <a:rPr lang="en-US" sz="2000" dirty="0">
              <a:latin typeface="Times New Roman" panose="02020603050405020304" pitchFamily="18" charset="0"/>
              <a:cs typeface="Times New Roman" panose="02020603050405020304" pitchFamily="18" charset="0"/>
            </a:rPr>
            <a:t> control, and limited public participation (Linz, 2000).</a:t>
          </a:r>
        </a:p>
      </dgm:t>
    </dgm:pt>
    <dgm:pt modelId="{9C969E5D-A94C-4179-8112-CA4F94490B50}" type="parTrans" cxnId="{96EFD2F1-919B-4932-95C7-10A558EB42CA}">
      <dgm:prSet/>
      <dgm:spPr/>
      <dgm:t>
        <a:bodyPr/>
        <a:lstStyle/>
        <a:p>
          <a:endParaRPr lang="en-US"/>
        </a:p>
      </dgm:t>
    </dgm:pt>
    <dgm:pt modelId="{0E83D441-25F3-4916-8620-3B3C88EF09A3}" type="sibTrans" cxnId="{96EFD2F1-919B-4932-95C7-10A558EB42CA}">
      <dgm:prSet/>
      <dgm:spPr/>
      <dgm:t>
        <a:bodyPr/>
        <a:lstStyle/>
        <a:p>
          <a:endParaRPr lang="en-US"/>
        </a:p>
      </dgm:t>
    </dgm:pt>
    <dgm:pt modelId="{7DF06BF6-0BC2-4DF9-BCF2-431672D2CECE}" type="pres">
      <dgm:prSet presAssocID="{ABE60D23-BDBA-4CE1-82CE-094D906B9A5B}" presName="cycle" presStyleCnt="0">
        <dgm:presLayoutVars>
          <dgm:dir/>
          <dgm:resizeHandles val="exact"/>
        </dgm:presLayoutVars>
      </dgm:prSet>
      <dgm:spPr/>
    </dgm:pt>
    <dgm:pt modelId="{31F9A240-DC16-4148-A141-91782F33DB20}" type="pres">
      <dgm:prSet presAssocID="{104877F2-BE59-4E84-B430-C88FE1F1DA86}" presName="node" presStyleLbl="revTx" presStyleIdx="0" presStyleCnt="1" custScaleX="120275">
        <dgm:presLayoutVars>
          <dgm:bulletEnabled val="1"/>
        </dgm:presLayoutVars>
      </dgm:prSet>
      <dgm:spPr/>
    </dgm:pt>
  </dgm:ptLst>
  <dgm:cxnLst>
    <dgm:cxn modelId="{37053904-03D4-4044-AFC6-DED90CCAB9BD}" type="presOf" srcId="{ABE60D23-BDBA-4CE1-82CE-094D906B9A5B}" destId="{7DF06BF6-0BC2-4DF9-BCF2-431672D2CECE}" srcOrd="0" destOrd="0" presId="urn:microsoft.com/office/officeart/2005/8/layout/cycle1"/>
    <dgm:cxn modelId="{3A25C30C-55F9-4474-8AB1-B0558938F162}" srcId="{ABE60D23-BDBA-4CE1-82CE-094D906B9A5B}" destId="{104877F2-BE59-4E84-B430-C88FE1F1DA86}" srcOrd="0" destOrd="0" parTransId="{39B3714F-3BB3-48AE-BDDF-C2F482C2AB10}" sibTransId="{8C9225BE-33A7-49D8-AA14-3A4DD4170690}"/>
    <dgm:cxn modelId="{0229184D-7686-492F-9C31-3C95958DB4EE}" type="presOf" srcId="{E7349B76-2906-47BF-B92A-18B9A270C22A}" destId="{31F9A240-DC16-4148-A141-91782F33DB20}" srcOrd="0" destOrd="2" presId="urn:microsoft.com/office/officeart/2005/8/layout/cycle1"/>
    <dgm:cxn modelId="{1C47BA78-35DB-4395-BDBC-23F621677D5B}" type="presOf" srcId="{104877F2-BE59-4E84-B430-C88FE1F1DA86}" destId="{31F9A240-DC16-4148-A141-91782F33DB20}" srcOrd="0" destOrd="0" presId="urn:microsoft.com/office/officeart/2005/8/layout/cycle1"/>
    <dgm:cxn modelId="{03422B8D-3FB6-405A-801C-BD66AD57A2E1}" srcId="{104877F2-BE59-4E84-B430-C88FE1F1DA86}" destId="{88D6509E-3FA7-454F-AD89-2E0FD2AD5E46}" srcOrd="0" destOrd="0" parTransId="{A692A2D3-5557-4258-8C7C-1021A69BB1D2}" sibTransId="{5D582AEF-874D-49A6-86D3-7D7E743556EC}"/>
    <dgm:cxn modelId="{B4DB3EC5-D4D6-4C19-902C-2EFC767D8E72}" type="presOf" srcId="{88D6509E-3FA7-454F-AD89-2E0FD2AD5E46}" destId="{31F9A240-DC16-4148-A141-91782F33DB20}" srcOrd="0" destOrd="1" presId="urn:microsoft.com/office/officeart/2005/8/layout/cycle1"/>
    <dgm:cxn modelId="{96EFD2F1-919B-4932-95C7-10A558EB42CA}" srcId="{104877F2-BE59-4E84-B430-C88FE1F1DA86}" destId="{E7349B76-2906-47BF-B92A-18B9A270C22A}" srcOrd="1" destOrd="0" parTransId="{9C969E5D-A94C-4179-8112-CA4F94490B50}" sibTransId="{0E83D441-25F3-4916-8620-3B3C88EF09A3}"/>
    <dgm:cxn modelId="{C4C8A010-CD54-4EAD-9063-C50FE4E5E1BF}" type="presParOf" srcId="{7DF06BF6-0BC2-4DF9-BCF2-431672D2CECE}" destId="{31F9A240-DC16-4148-A141-91782F33DB20}" srcOrd="0"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6E742-B35A-4E96-8D55-6B3801021675}">
      <dsp:nvSpPr>
        <dsp:cNvPr id="0" name=""/>
        <dsp:cNvSpPr/>
      </dsp:nvSpPr>
      <dsp:spPr>
        <a:xfrm>
          <a:off x="1283" y="507350"/>
          <a:ext cx="4505585" cy="2861046"/>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77F113-EBE8-4B21-B18B-9CB9816387C9}">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a:t>Topic 1:</a:t>
          </a:r>
          <a:endParaRPr lang="en-US" sz="4400" kern="1200"/>
        </a:p>
      </dsp:txBody>
      <dsp:txXfrm>
        <a:off x="585701" y="1066737"/>
        <a:ext cx="4337991" cy="2693452"/>
      </dsp:txXfrm>
    </dsp:sp>
    <dsp:sp modelId="{DC2B6571-5F14-4E38-B4D4-841DF2BB6D65}">
      <dsp:nvSpPr>
        <dsp:cNvPr id="0" name=""/>
        <dsp:cNvSpPr/>
      </dsp:nvSpPr>
      <dsp:spPr>
        <a:xfrm>
          <a:off x="5508110" y="507350"/>
          <a:ext cx="4505585" cy="2861046"/>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610B71-982C-47F9-9B90-DA8D3FADC04E}">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a:latin typeface="Times New Roman" panose="02020603050405020304" pitchFamily="18" charset="0"/>
              <a:cs typeface="Times New Roman" panose="02020603050405020304" pitchFamily="18" charset="0"/>
            </a:rPr>
            <a:t>Introduction to Governance, Politics, and Development</a:t>
          </a:r>
          <a:endParaRPr lang="en-US" sz="4400" kern="1200">
            <a:latin typeface="Times New Roman" panose="02020603050405020304" pitchFamily="18" charset="0"/>
            <a:cs typeface="Times New Roman" panose="02020603050405020304" pitchFamily="18" charset="0"/>
          </a:endParaRPr>
        </a:p>
      </dsp:txBody>
      <dsp:txXfrm>
        <a:off x="6092527" y="1066737"/>
        <a:ext cx="4337991" cy="26934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9D8EBF-7B12-4DBA-B95B-18C5A5F1B08C}">
      <dsp:nvSpPr>
        <dsp:cNvPr id="0" name=""/>
        <dsp:cNvSpPr/>
      </dsp:nvSpPr>
      <dsp:spPr>
        <a:xfrm>
          <a:off x="0" y="524133"/>
          <a:ext cx="2918936" cy="185352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304AF1-E425-4BDE-84B5-774B8D8486E2}">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Communism</a:t>
          </a:r>
          <a:r>
            <a:rPr lang="en-US" sz="1800" kern="1200" dirty="0">
              <a:latin typeface="Times New Roman" panose="02020603050405020304" pitchFamily="18" charset="0"/>
              <a:cs typeface="Times New Roman" panose="02020603050405020304" pitchFamily="18" charset="0"/>
            </a:rPr>
            <a:t>: Aims for a classless society where all property is publicly owned and each person works and is paid according to their abilities and needs (Marx &amp; Engels, 1848).</a:t>
          </a:r>
        </a:p>
      </dsp:txBody>
      <dsp:txXfrm>
        <a:off x="378614" y="886531"/>
        <a:ext cx="2810360" cy="1744948"/>
      </dsp:txXfrm>
    </dsp:sp>
    <dsp:sp modelId="{FF11687C-6B49-49E7-99AA-F94C38FC24EA}">
      <dsp:nvSpPr>
        <dsp:cNvPr id="0" name=""/>
        <dsp:cNvSpPr/>
      </dsp:nvSpPr>
      <dsp:spPr>
        <a:xfrm>
          <a:off x="3567588" y="524133"/>
          <a:ext cx="2918936" cy="185352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BC457D-20C9-407A-9F54-18442423D05F}">
      <dsp:nvSpPr>
        <dsp:cNvPr id="0" name=""/>
        <dsp:cNvSpPr/>
      </dsp:nvSpPr>
      <dsp:spPr>
        <a:xfrm>
          <a:off x="3891915" y="832243"/>
          <a:ext cx="2918936" cy="1853524"/>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Fascism</a:t>
          </a:r>
          <a:r>
            <a:rPr lang="en-US" sz="1800" kern="1200" dirty="0">
              <a:latin typeface="Times New Roman" panose="02020603050405020304" pitchFamily="18" charset="0"/>
              <a:cs typeface="Times New Roman" panose="02020603050405020304" pitchFamily="18" charset="0"/>
            </a:rPr>
            <a:t>: A far-right ideology characterized by authoritarian nationalism, dictatorial power, and suppression of opposition. It often includes elements of racial superiority and militarism (</a:t>
          </a:r>
          <a:r>
            <a:rPr lang="en-US" sz="1800" kern="1200" dirty="0" err="1">
              <a:latin typeface="Times New Roman" panose="02020603050405020304" pitchFamily="18" charset="0"/>
              <a:cs typeface="Times New Roman" panose="02020603050405020304" pitchFamily="18" charset="0"/>
            </a:rPr>
            <a:t>Mouffe</a:t>
          </a:r>
          <a:r>
            <a:rPr lang="en-US" sz="1800" kern="1200" dirty="0">
              <a:latin typeface="Times New Roman" panose="02020603050405020304" pitchFamily="18" charset="0"/>
              <a:cs typeface="Times New Roman" panose="02020603050405020304" pitchFamily="18" charset="0"/>
            </a:rPr>
            <a:t>, 2005).</a:t>
          </a:r>
        </a:p>
      </dsp:txBody>
      <dsp:txXfrm>
        <a:off x="3946203" y="886531"/>
        <a:ext cx="2810360" cy="1744948"/>
      </dsp:txXfrm>
    </dsp:sp>
    <dsp:sp modelId="{C80C2C6F-F732-473A-BCA9-46022FCA25A6}">
      <dsp:nvSpPr>
        <dsp:cNvPr id="0" name=""/>
        <dsp:cNvSpPr/>
      </dsp:nvSpPr>
      <dsp:spPr>
        <a:xfrm>
          <a:off x="7135177" y="524133"/>
          <a:ext cx="2918936" cy="1853524"/>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64AFEC-29F1-4C63-86DF-0B44241C767D}">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Anarchism</a:t>
          </a:r>
          <a:r>
            <a:rPr lang="en-US" sz="1800" kern="1200" dirty="0">
              <a:latin typeface="Times New Roman" panose="02020603050405020304" pitchFamily="18" charset="0"/>
              <a:cs typeface="Times New Roman" panose="02020603050405020304" pitchFamily="18" charset="0"/>
            </a:rPr>
            <a:t>: Advocates for a society without formal government or hierarchical structures, emphasizing voluntary cooperation and mutual aid (Kropotkin, 1902).</a:t>
          </a:r>
        </a:p>
      </dsp:txBody>
      <dsp:txXfrm>
        <a:off x="7513791" y="886531"/>
        <a:ext cx="2810360" cy="17449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53E0E-92ED-40EC-AD4D-4AFB5D32165C}">
      <dsp:nvSpPr>
        <dsp:cNvPr id="0" name=""/>
        <dsp:cNvSpPr/>
      </dsp:nvSpPr>
      <dsp:spPr>
        <a:xfrm>
          <a:off x="1953914" y="7923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E6959A-983A-4035-B21E-208733E35FB6}">
      <dsp:nvSpPr>
        <dsp:cNvPr id="0" name=""/>
        <dsp:cNvSpPr/>
      </dsp:nvSpPr>
      <dsp:spPr>
        <a:xfrm>
          <a:off x="765914" y="2628570"/>
          <a:ext cx="432000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Ethnic Identity</a:t>
          </a:r>
          <a:r>
            <a:rPr lang="en-US" sz="2800" kern="1200" dirty="0">
              <a:latin typeface="Times New Roman" panose="02020603050405020304" pitchFamily="18" charset="0"/>
              <a:cs typeface="Times New Roman" panose="02020603050405020304" pitchFamily="18" charset="0"/>
            </a:rPr>
            <a:t>: Formed through common ancestry, language, and cultural practices (Giddens, 2006).</a:t>
          </a:r>
        </a:p>
      </dsp:txBody>
      <dsp:txXfrm>
        <a:off x="765914" y="2628570"/>
        <a:ext cx="4320000" cy="1485000"/>
      </dsp:txXfrm>
    </dsp:sp>
    <dsp:sp modelId="{A517C6FF-08C2-458B-A416-27B65FE92990}">
      <dsp:nvSpPr>
        <dsp:cNvPr id="0" name=""/>
        <dsp:cNvSpPr/>
      </dsp:nvSpPr>
      <dsp:spPr>
        <a:xfrm>
          <a:off x="7029914" y="7923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080CCA-2C93-41A1-A0B7-FECED767E3AF}">
      <dsp:nvSpPr>
        <dsp:cNvPr id="0" name=""/>
        <dsp:cNvSpPr/>
      </dsp:nvSpPr>
      <dsp:spPr>
        <a:xfrm>
          <a:off x="5841914" y="2628570"/>
          <a:ext cx="432000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977900">
            <a:lnSpc>
              <a:spcPct val="90000"/>
            </a:lnSpc>
            <a:spcBef>
              <a:spcPct val="0"/>
            </a:spcBef>
            <a:spcAft>
              <a:spcPct val="35000"/>
            </a:spcAft>
            <a:buNone/>
          </a:pPr>
          <a:r>
            <a:rPr lang="en-US" sz="2200" b="1" kern="1200" dirty="0">
              <a:latin typeface="Times New Roman" panose="02020603050405020304" pitchFamily="18" charset="0"/>
              <a:cs typeface="Times New Roman" panose="02020603050405020304" pitchFamily="18" charset="0"/>
            </a:rPr>
            <a:t>Ethnic Conflict</a:t>
          </a:r>
          <a:r>
            <a:rPr lang="en-US" sz="2200" kern="1200" dirty="0">
              <a:latin typeface="Times New Roman" panose="02020603050405020304" pitchFamily="18" charset="0"/>
              <a:cs typeface="Times New Roman" panose="02020603050405020304" pitchFamily="18" charset="0"/>
            </a:rPr>
            <a:t>: This occurs when ethnic groups compete for resources, power, or recognition, often exacerbating tensions within multi-ethnic states (Horowitz, 1985).</a:t>
          </a:r>
        </a:p>
      </dsp:txBody>
      <dsp:txXfrm>
        <a:off x="5841914" y="2628570"/>
        <a:ext cx="4320000" cy="1485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79BD2-F71F-42BE-83F9-8982ED2B0C9F}">
      <dsp:nvSpPr>
        <dsp:cNvPr id="0" name=""/>
        <dsp:cNvSpPr/>
      </dsp:nvSpPr>
      <dsp:spPr>
        <a:xfrm>
          <a:off x="0" y="31329"/>
          <a:ext cx="10515600" cy="208961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1" kern="1200" dirty="0"/>
            <a:t>Operational NGOs</a:t>
          </a:r>
          <a:r>
            <a:rPr lang="en-US" sz="3800" kern="1200" dirty="0"/>
            <a:t>: Focus on delivering services and implementing projects (Rogers, 2003).</a:t>
          </a:r>
        </a:p>
      </dsp:txBody>
      <dsp:txXfrm>
        <a:off x="102007" y="133336"/>
        <a:ext cx="10311586" cy="1885605"/>
      </dsp:txXfrm>
    </dsp:sp>
    <dsp:sp modelId="{48CFEC5B-34A9-456A-B1B9-3811C17EB568}">
      <dsp:nvSpPr>
        <dsp:cNvPr id="0" name=""/>
        <dsp:cNvSpPr/>
      </dsp:nvSpPr>
      <dsp:spPr>
        <a:xfrm>
          <a:off x="0" y="2230389"/>
          <a:ext cx="10515600" cy="208961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1" kern="1200"/>
            <a:t>Advocacy NGOs</a:t>
          </a:r>
          <a:r>
            <a:rPr lang="en-US" sz="3800" kern="1200"/>
            <a:t>: Focus on influencing policy and raising awareness about specific issues (Jordan &amp; Hutton, 2003).</a:t>
          </a:r>
        </a:p>
      </dsp:txBody>
      <dsp:txXfrm>
        <a:off x="102007" y="2332396"/>
        <a:ext cx="10311586" cy="188560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D315E-F92B-4D21-B76F-3DBFCC231855}">
      <dsp:nvSpPr>
        <dsp:cNvPr id="0" name=""/>
        <dsp:cNvSpPr/>
      </dsp:nvSpPr>
      <dsp:spPr>
        <a:xfrm>
          <a:off x="134291" y="612"/>
          <a:ext cx="4332795" cy="2751325"/>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5DE3C0-F54E-4D9B-8922-7D310A119EBE}">
      <dsp:nvSpPr>
        <dsp:cNvPr id="0" name=""/>
        <dsp:cNvSpPr/>
      </dsp:nvSpPr>
      <dsp:spPr>
        <a:xfrm>
          <a:off x="615713" y="457963"/>
          <a:ext cx="4332795" cy="2751325"/>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just" defTabSz="1333500">
            <a:lnSpc>
              <a:spcPct val="90000"/>
            </a:lnSpc>
            <a:spcBef>
              <a:spcPct val="0"/>
            </a:spcBef>
            <a:spcAft>
              <a:spcPct val="35000"/>
            </a:spcAft>
            <a:buNone/>
          </a:pPr>
          <a:r>
            <a:rPr lang="en-US" sz="3000" b="1" kern="1200" dirty="0">
              <a:latin typeface="Times New Roman" panose="02020603050405020304" pitchFamily="18" charset="0"/>
              <a:cs typeface="Times New Roman" panose="02020603050405020304" pitchFamily="18" charset="0"/>
            </a:rPr>
            <a:t>Case Study: Kenya</a:t>
          </a:r>
          <a:r>
            <a:rPr lang="en-US" sz="3000" kern="1200" dirty="0">
              <a:latin typeface="Times New Roman" panose="02020603050405020304" pitchFamily="18" charset="0"/>
              <a:cs typeface="Times New Roman" panose="02020603050405020304" pitchFamily="18" charset="0"/>
            </a:rPr>
            <a:t>: Examines the role of civil society and NGOs in promoting democratic governance and development (</a:t>
          </a:r>
          <a:r>
            <a:rPr lang="en-US" sz="3000" kern="1200" dirty="0" err="1">
              <a:latin typeface="Times New Roman" panose="02020603050405020304" pitchFamily="18" charset="0"/>
              <a:cs typeface="Times New Roman" panose="02020603050405020304" pitchFamily="18" charset="0"/>
            </a:rPr>
            <a:t>Gulilat</a:t>
          </a:r>
          <a:r>
            <a:rPr lang="en-US" sz="3000" kern="1200" dirty="0">
              <a:latin typeface="Times New Roman" panose="02020603050405020304" pitchFamily="18" charset="0"/>
              <a:cs typeface="Times New Roman" panose="02020603050405020304" pitchFamily="18" charset="0"/>
            </a:rPr>
            <a:t>, 2013).</a:t>
          </a:r>
        </a:p>
      </dsp:txBody>
      <dsp:txXfrm>
        <a:off x="696297" y="538547"/>
        <a:ext cx="4171627" cy="2590157"/>
      </dsp:txXfrm>
    </dsp:sp>
    <dsp:sp modelId="{19F804BD-48D1-484A-85F6-287A940B0D9D}">
      <dsp:nvSpPr>
        <dsp:cNvPr id="0" name=""/>
        <dsp:cNvSpPr/>
      </dsp:nvSpPr>
      <dsp:spPr>
        <a:xfrm>
          <a:off x="5429930" y="612"/>
          <a:ext cx="4332795" cy="2751325"/>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DAC5CD-CEAA-4CA0-8452-B3EA783B9FF0}">
      <dsp:nvSpPr>
        <dsp:cNvPr id="0" name=""/>
        <dsp:cNvSpPr/>
      </dsp:nvSpPr>
      <dsp:spPr>
        <a:xfrm>
          <a:off x="5911352" y="457963"/>
          <a:ext cx="4332795" cy="2751325"/>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just" defTabSz="1333500">
            <a:lnSpc>
              <a:spcPct val="90000"/>
            </a:lnSpc>
            <a:spcBef>
              <a:spcPct val="0"/>
            </a:spcBef>
            <a:spcAft>
              <a:spcPct val="35000"/>
            </a:spcAft>
            <a:buNone/>
          </a:pPr>
          <a:r>
            <a:rPr lang="en-US" sz="3000" b="1" kern="1200" dirty="0">
              <a:latin typeface="Times New Roman" panose="02020603050405020304" pitchFamily="18" charset="0"/>
              <a:cs typeface="Times New Roman" panose="02020603050405020304" pitchFamily="18" charset="0"/>
            </a:rPr>
            <a:t>Case Study: India</a:t>
          </a:r>
          <a:r>
            <a:rPr lang="en-US" sz="3000" kern="1200" dirty="0">
              <a:latin typeface="Times New Roman" panose="02020603050405020304" pitchFamily="18" charset="0"/>
              <a:cs typeface="Times New Roman" panose="02020603050405020304" pitchFamily="18" charset="0"/>
            </a:rPr>
            <a:t>: Analyzes how NGOs have influenced policy and governance in the context of rural development (Reddy, 2004).</a:t>
          </a:r>
        </a:p>
      </dsp:txBody>
      <dsp:txXfrm>
        <a:off x="5991936" y="538547"/>
        <a:ext cx="4171627" cy="259015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ED4A3-4CC2-42B6-B866-4CE0C656078F}">
      <dsp:nvSpPr>
        <dsp:cNvPr id="0" name=""/>
        <dsp:cNvSpPr/>
      </dsp:nvSpPr>
      <dsp:spPr>
        <a:xfrm>
          <a:off x="0" y="1811"/>
          <a:ext cx="10515600" cy="144195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Equality and Non-Discrimination</a:t>
          </a:r>
          <a:r>
            <a:rPr lang="en-US" sz="2800" kern="1200" dirty="0">
              <a:latin typeface="Times New Roman" panose="02020603050405020304" pitchFamily="18" charset="0"/>
              <a:cs typeface="Times New Roman" panose="02020603050405020304" pitchFamily="18" charset="0"/>
            </a:rPr>
            <a:t>: Ensures that development benefits are equitably distributed among all segments of society (Kabeer, 2005).</a:t>
          </a:r>
        </a:p>
      </dsp:txBody>
      <dsp:txXfrm>
        <a:off x="70390" y="72201"/>
        <a:ext cx="10374820" cy="1301174"/>
      </dsp:txXfrm>
    </dsp:sp>
    <dsp:sp modelId="{89B4F915-D410-4432-B3D6-696E91889560}">
      <dsp:nvSpPr>
        <dsp:cNvPr id="0" name=""/>
        <dsp:cNvSpPr/>
      </dsp:nvSpPr>
      <dsp:spPr>
        <a:xfrm>
          <a:off x="0" y="1454691"/>
          <a:ext cx="10515600" cy="144195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Participation</a:t>
          </a:r>
          <a:r>
            <a:rPr lang="en-US" sz="3200" kern="1200" dirty="0">
              <a:latin typeface="Times New Roman" panose="02020603050405020304" pitchFamily="18" charset="0"/>
              <a:cs typeface="Times New Roman" panose="02020603050405020304" pitchFamily="18" charset="0"/>
            </a:rPr>
            <a:t>: Encourages the active involvement of individuals and communities in decision-making processes that affect their lives (Cornwall &amp; </a:t>
          </a:r>
          <a:r>
            <a:rPr lang="en-US" sz="3200" kern="1200" dirty="0" err="1">
              <a:latin typeface="Times New Roman" panose="02020603050405020304" pitchFamily="18" charset="0"/>
              <a:cs typeface="Times New Roman" panose="02020603050405020304" pitchFamily="18" charset="0"/>
            </a:rPr>
            <a:t>Gaventa</a:t>
          </a:r>
          <a:r>
            <a:rPr lang="en-US" sz="3200" kern="1200" dirty="0">
              <a:latin typeface="Times New Roman" panose="02020603050405020304" pitchFamily="18" charset="0"/>
              <a:cs typeface="Times New Roman" panose="02020603050405020304" pitchFamily="18" charset="0"/>
            </a:rPr>
            <a:t>, 2001).</a:t>
          </a:r>
        </a:p>
      </dsp:txBody>
      <dsp:txXfrm>
        <a:off x="70390" y="1525081"/>
        <a:ext cx="10374820" cy="1301174"/>
      </dsp:txXfrm>
    </dsp:sp>
    <dsp:sp modelId="{53B3E1C9-3FBC-4E22-8314-FE995AF21966}">
      <dsp:nvSpPr>
        <dsp:cNvPr id="0" name=""/>
        <dsp:cNvSpPr/>
      </dsp:nvSpPr>
      <dsp:spPr>
        <a:xfrm>
          <a:off x="0" y="2907572"/>
          <a:ext cx="10515600" cy="144195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just"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Accountability</a:t>
          </a:r>
          <a:r>
            <a:rPr lang="en-US" sz="3600" kern="1200" dirty="0">
              <a:latin typeface="Times New Roman" panose="02020603050405020304" pitchFamily="18" charset="0"/>
              <a:cs typeface="Times New Roman" panose="02020603050405020304" pitchFamily="18" charset="0"/>
            </a:rPr>
            <a:t>: Demands that duty-bearers (e.g., governments) are held accountable for fulfilling human rights obligations (Robinson, 2003).</a:t>
          </a:r>
        </a:p>
      </dsp:txBody>
      <dsp:txXfrm>
        <a:off x="70390" y="2977962"/>
        <a:ext cx="10374820" cy="130117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DB887-5830-40AE-8789-F5917EB9D860}">
      <dsp:nvSpPr>
        <dsp:cNvPr id="0" name=""/>
        <dsp:cNvSpPr/>
      </dsp:nvSpPr>
      <dsp:spPr>
        <a:xfrm>
          <a:off x="0" y="707"/>
          <a:ext cx="6245265" cy="278715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en-US" sz="3200" kern="1200" dirty="0">
              <a:latin typeface="Times New Roman" panose="02020603050405020304" pitchFamily="18" charset="0"/>
              <a:cs typeface="Times New Roman" panose="02020603050405020304" pitchFamily="18" charset="0"/>
            </a:rPr>
            <a:t>• </a:t>
          </a:r>
          <a:r>
            <a:rPr lang="en-US" sz="3200" b="1" kern="1200" dirty="0">
              <a:latin typeface="Times New Roman" panose="02020603050405020304" pitchFamily="18" charset="0"/>
              <a:cs typeface="Times New Roman" panose="02020603050405020304" pitchFamily="18" charset="0"/>
            </a:rPr>
            <a:t>Overview</a:t>
          </a:r>
          <a:r>
            <a:rPr lang="en-US" sz="3200" kern="1200" dirty="0">
              <a:latin typeface="Times New Roman" panose="02020603050405020304" pitchFamily="18" charset="0"/>
              <a:cs typeface="Times New Roman" panose="02020603050405020304" pitchFamily="18" charset="0"/>
            </a:rPr>
            <a:t>: Focuses on the exploitation of developing countries by developed nations and the structural inequalities in the global economy (Frank, 1966).</a:t>
          </a:r>
        </a:p>
      </dsp:txBody>
      <dsp:txXfrm>
        <a:off x="136058" y="136765"/>
        <a:ext cx="5973149" cy="2515043"/>
      </dsp:txXfrm>
    </dsp:sp>
    <dsp:sp modelId="{99A63CD9-E83D-4FD9-817B-F6B5042A8F9C}">
      <dsp:nvSpPr>
        <dsp:cNvPr id="0" name=""/>
        <dsp:cNvSpPr/>
      </dsp:nvSpPr>
      <dsp:spPr>
        <a:xfrm>
          <a:off x="0" y="2801479"/>
          <a:ext cx="6245265" cy="2787159"/>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just" defTabSz="1600200">
            <a:lnSpc>
              <a:spcPct val="90000"/>
            </a:lnSpc>
            <a:spcBef>
              <a:spcPct val="0"/>
            </a:spcBef>
            <a:spcAft>
              <a:spcPct val="35000"/>
            </a:spcAft>
            <a:buNone/>
          </a:pPr>
          <a:r>
            <a:rPr lang="en-US" sz="3600" kern="1200" dirty="0">
              <a:latin typeface="Times New Roman" panose="02020603050405020304" pitchFamily="18" charset="0"/>
              <a:cs typeface="Times New Roman" panose="02020603050405020304" pitchFamily="18" charset="0"/>
            </a:rPr>
            <a:t>• </a:t>
          </a:r>
          <a:r>
            <a:rPr lang="en-US" sz="3600" b="1" kern="1200" dirty="0">
              <a:latin typeface="Times New Roman" panose="02020603050405020304" pitchFamily="18" charset="0"/>
              <a:cs typeface="Times New Roman" panose="02020603050405020304" pitchFamily="18" charset="0"/>
            </a:rPr>
            <a:t>Key Concepts: </a:t>
          </a:r>
          <a:r>
            <a:rPr lang="en-US" sz="3600" kern="1200" dirty="0">
              <a:latin typeface="Times New Roman" panose="02020603050405020304" pitchFamily="18" charset="0"/>
              <a:cs typeface="Times New Roman" panose="02020603050405020304" pitchFamily="18" charset="0"/>
            </a:rPr>
            <a:t>Core-periphery relations, economic dependency, and underdevelopment (Wallerstein, 1974).</a:t>
          </a:r>
        </a:p>
      </dsp:txBody>
      <dsp:txXfrm>
        <a:off x="136058" y="2937537"/>
        <a:ext cx="5973149" cy="251504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20AC1-FF4B-4C3D-A57E-DFA3559B1F5C}">
      <dsp:nvSpPr>
        <dsp:cNvPr id="0" name=""/>
        <dsp:cNvSpPr/>
      </dsp:nvSpPr>
      <dsp:spPr>
        <a:xfrm>
          <a:off x="3129080" y="833589"/>
          <a:ext cx="639525" cy="91440"/>
        </a:xfrm>
        <a:custGeom>
          <a:avLst/>
          <a:gdLst/>
          <a:ahLst/>
          <a:cxnLst/>
          <a:rect l="0" t="0" r="0" b="0"/>
          <a:pathLst>
            <a:path>
              <a:moveTo>
                <a:pt x="0" y="45720"/>
              </a:moveTo>
              <a:lnTo>
                <a:pt x="639525"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32090" y="875955"/>
        <a:ext cx="33506" cy="6707"/>
      </dsp:txXfrm>
    </dsp:sp>
    <dsp:sp modelId="{C0D46285-03A6-486F-BFAB-DE33A0A4A938}">
      <dsp:nvSpPr>
        <dsp:cNvPr id="0" name=""/>
        <dsp:cNvSpPr/>
      </dsp:nvSpPr>
      <dsp:spPr>
        <a:xfrm>
          <a:off x="217293" y="5233"/>
          <a:ext cx="2913587" cy="174815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768" tIns="149860" rIns="142768" bIns="14986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Development Strategies</a:t>
          </a:r>
        </a:p>
      </dsp:txBody>
      <dsp:txXfrm>
        <a:off x="217293" y="5233"/>
        <a:ext cx="2913587" cy="1748152"/>
      </dsp:txXfrm>
    </dsp:sp>
    <dsp:sp modelId="{0DF4B693-5B8D-4765-90A7-1A5CDF0D7F67}">
      <dsp:nvSpPr>
        <dsp:cNvPr id="0" name=""/>
        <dsp:cNvSpPr/>
      </dsp:nvSpPr>
      <dsp:spPr>
        <a:xfrm>
          <a:off x="6712793" y="833589"/>
          <a:ext cx="639525" cy="91440"/>
        </a:xfrm>
        <a:custGeom>
          <a:avLst/>
          <a:gdLst/>
          <a:ahLst/>
          <a:cxnLst/>
          <a:rect l="0" t="0" r="0" b="0"/>
          <a:pathLst>
            <a:path>
              <a:moveTo>
                <a:pt x="0" y="45720"/>
              </a:moveTo>
              <a:lnTo>
                <a:pt x="639525"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15803" y="875955"/>
        <a:ext cx="33506" cy="6707"/>
      </dsp:txXfrm>
    </dsp:sp>
    <dsp:sp modelId="{09733095-7432-4181-A96C-95073B992D06}">
      <dsp:nvSpPr>
        <dsp:cNvPr id="0" name=""/>
        <dsp:cNvSpPr/>
      </dsp:nvSpPr>
      <dsp:spPr>
        <a:xfrm>
          <a:off x="3801006" y="5233"/>
          <a:ext cx="2913587" cy="174815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768" tIns="149860" rIns="142768" bIns="14986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	</a:t>
          </a:r>
          <a:r>
            <a:rPr lang="en-US" sz="2000" b="1" kern="1200" dirty="0">
              <a:latin typeface="Times New Roman" panose="02020603050405020304" pitchFamily="18" charset="0"/>
              <a:cs typeface="Times New Roman" panose="02020603050405020304" pitchFamily="18" charset="0"/>
            </a:rPr>
            <a:t>Inclusive Development: </a:t>
          </a:r>
          <a:r>
            <a:rPr lang="en-US" sz="2000" kern="1200" dirty="0">
              <a:latin typeface="Times New Roman" panose="02020603050405020304" pitchFamily="18" charset="0"/>
              <a:cs typeface="Times New Roman" panose="02020603050405020304" pitchFamily="18" charset="0"/>
            </a:rPr>
            <a:t>Policies aimed at reducing inequalities and ensuring that economic growth benefits all segments of society (UNDP, 2010).</a:t>
          </a:r>
        </a:p>
      </dsp:txBody>
      <dsp:txXfrm>
        <a:off x="3801006" y="5233"/>
        <a:ext cx="2913587" cy="1748152"/>
      </dsp:txXfrm>
    </dsp:sp>
    <dsp:sp modelId="{5E482FC7-1F9E-4269-B95C-971D430BF8E5}">
      <dsp:nvSpPr>
        <dsp:cNvPr id="0" name=""/>
        <dsp:cNvSpPr/>
      </dsp:nvSpPr>
      <dsp:spPr>
        <a:xfrm>
          <a:off x="1674086" y="1751585"/>
          <a:ext cx="7167426" cy="639525"/>
        </a:xfrm>
        <a:custGeom>
          <a:avLst/>
          <a:gdLst/>
          <a:ahLst/>
          <a:cxnLst/>
          <a:rect l="0" t="0" r="0" b="0"/>
          <a:pathLst>
            <a:path>
              <a:moveTo>
                <a:pt x="7167426" y="0"/>
              </a:moveTo>
              <a:lnTo>
                <a:pt x="7167426" y="336862"/>
              </a:lnTo>
              <a:lnTo>
                <a:pt x="0" y="336862"/>
              </a:lnTo>
              <a:lnTo>
                <a:pt x="0" y="639525"/>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7832" y="2067994"/>
        <a:ext cx="359934" cy="6707"/>
      </dsp:txXfrm>
    </dsp:sp>
    <dsp:sp modelId="{6866A2E6-21FC-47DF-8FF4-7C6FA3AD614D}">
      <dsp:nvSpPr>
        <dsp:cNvPr id="0" name=""/>
        <dsp:cNvSpPr/>
      </dsp:nvSpPr>
      <dsp:spPr>
        <a:xfrm>
          <a:off x="7384719" y="5233"/>
          <a:ext cx="2913587" cy="1748152"/>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768" tIns="149860" rIns="142768" bIns="14986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	</a:t>
          </a:r>
          <a:r>
            <a:rPr lang="en-US" sz="2000" b="1" kern="1200" dirty="0">
              <a:latin typeface="Times New Roman" panose="02020603050405020304" pitchFamily="18" charset="0"/>
              <a:cs typeface="Times New Roman" panose="02020603050405020304" pitchFamily="18" charset="0"/>
            </a:rPr>
            <a:t>Sustainable Development: </a:t>
          </a:r>
          <a:r>
            <a:rPr lang="en-US" sz="2000" kern="1200" dirty="0">
              <a:latin typeface="Times New Roman" panose="02020603050405020304" pitchFamily="18" charset="0"/>
              <a:cs typeface="Times New Roman" panose="02020603050405020304" pitchFamily="18" charset="0"/>
            </a:rPr>
            <a:t>Balancing economic growth with environmental protection and social equity (WCED, 1987).</a:t>
          </a:r>
        </a:p>
      </dsp:txBody>
      <dsp:txXfrm>
        <a:off x="7384719" y="5233"/>
        <a:ext cx="2913587" cy="1748152"/>
      </dsp:txXfrm>
    </dsp:sp>
    <dsp:sp modelId="{02EA6646-B212-4A3F-9548-BCF937EA31F4}">
      <dsp:nvSpPr>
        <dsp:cNvPr id="0" name=""/>
        <dsp:cNvSpPr/>
      </dsp:nvSpPr>
      <dsp:spPr>
        <a:xfrm>
          <a:off x="3129080" y="3251867"/>
          <a:ext cx="639525" cy="91440"/>
        </a:xfrm>
        <a:custGeom>
          <a:avLst/>
          <a:gdLst/>
          <a:ahLst/>
          <a:cxnLst/>
          <a:rect l="0" t="0" r="0" b="0"/>
          <a:pathLst>
            <a:path>
              <a:moveTo>
                <a:pt x="0" y="45720"/>
              </a:moveTo>
              <a:lnTo>
                <a:pt x="639525" y="45720"/>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32090" y="3294233"/>
        <a:ext cx="33506" cy="6707"/>
      </dsp:txXfrm>
    </dsp:sp>
    <dsp:sp modelId="{6481CA46-FD60-4B5F-B861-12BE08BE3621}">
      <dsp:nvSpPr>
        <dsp:cNvPr id="0" name=""/>
        <dsp:cNvSpPr/>
      </dsp:nvSpPr>
      <dsp:spPr>
        <a:xfrm>
          <a:off x="217293" y="2423511"/>
          <a:ext cx="2913587" cy="1748152"/>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768" tIns="149860" rIns="142768" bIns="149860" numCol="1" spcCol="1270" anchor="ctr" anchorCtr="0">
          <a:noAutofit/>
        </a:bodyPr>
        <a:lstStyle/>
        <a:p>
          <a:pPr marL="0" lvl="0" indent="0" algn="ctr" defTabSz="1466850">
            <a:lnSpc>
              <a:spcPct val="90000"/>
            </a:lnSpc>
            <a:spcBef>
              <a:spcPct val="0"/>
            </a:spcBef>
            <a:spcAft>
              <a:spcPct val="35000"/>
            </a:spcAft>
            <a:buNone/>
          </a:pPr>
          <a:r>
            <a:rPr lang="en-US" sz="3300" b="1" kern="1200" dirty="0">
              <a:latin typeface="Times New Roman" panose="02020603050405020304" pitchFamily="18" charset="0"/>
              <a:cs typeface="Times New Roman" panose="02020603050405020304" pitchFamily="18" charset="0"/>
            </a:rPr>
            <a:t>Role of International Organizations</a:t>
          </a:r>
        </a:p>
      </dsp:txBody>
      <dsp:txXfrm>
        <a:off x="217293" y="2423511"/>
        <a:ext cx="2913587" cy="1748152"/>
      </dsp:txXfrm>
    </dsp:sp>
    <dsp:sp modelId="{DC2F739D-B8B8-43C9-BFE4-BC1EB7359D40}">
      <dsp:nvSpPr>
        <dsp:cNvPr id="0" name=""/>
        <dsp:cNvSpPr/>
      </dsp:nvSpPr>
      <dsp:spPr>
        <a:xfrm>
          <a:off x="6712793" y="3251867"/>
          <a:ext cx="639525" cy="91440"/>
        </a:xfrm>
        <a:custGeom>
          <a:avLst/>
          <a:gdLst/>
          <a:ahLst/>
          <a:cxnLst/>
          <a:rect l="0" t="0" r="0" b="0"/>
          <a:pathLst>
            <a:path>
              <a:moveTo>
                <a:pt x="0" y="45720"/>
              </a:moveTo>
              <a:lnTo>
                <a:pt x="639525"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15803" y="3294233"/>
        <a:ext cx="33506" cy="6707"/>
      </dsp:txXfrm>
    </dsp:sp>
    <dsp:sp modelId="{4AD0AC45-7232-412B-A91E-6820F7C9F300}">
      <dsp:nvSpPr>
        <dsp:cNvPr id="0" name=""/>
        <dsp:cNvSpPr/>
      </dsp:nvSpPr>
      <dsp:spPr>
        <a:xfrm>
          <a:off x="3801006" y="2423511"/>
          <a:ext cx="2913587" cy="1748152"/>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768" tIns="149860" rIns="142768" bIns="14986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 </a:t>
          </a:r>
          <a:r>
            <a:rPr lang="en-US" sz="2000" b="1" kern="1200" dirty="0">
              <a:latin typeface="Times New Roman" panose="02020603050405020304" pitchFamily="18" charset="0"/>
              <a:cs typeface="Times New Roman" panose="02020603050405020304" pitchFamily="18" charset="0"/>
            </a:rPr>
            <a:t>International Monetary Fund (IMF): </a:t>
          </a:r>
          <a:r>
            <a:rPr lang="en-US" sz="2000" kern="1200" dirty="0">
              <a:latin typeface="Times New Roman" panose="02020603050405020304" pitchFamily="18" charset="0"/>
              <a:cs typeface="Times New Roman" panose="02020603050405020304" pitchFamily="18" charset="0"/>
            </a:rPr>
            <a:t>Provides financial assistance and policy advice to member countries (IMF, 2020).</a:t>
          </a:r>
        </a:p>
      </dsp:txBody>
      <dsp:txXfrm>
        <a:off x="3801006" y="2423511"/>
        <a:ext cx="2913587" cy="1748152"/>
      </dsp:txXfrm>
    </dsp:sp>
    <dsp:sp modelId="{34886E5A-68C0-457C-B9F2-510883DABD6E}">
      <dsp:nvSpPr>
        <dsp:cNvPr id="0" name=""/>
        <dsp:cNvSpPr/>
      </dsp:nvSpPr>
      <dsp:spPr>
        <a:xfrm>
          <a:off x="7384719" y="2423511"/>
          <a:ext cx="2913587" cy="174815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768" tIns="149860" rIns="142768" bIns="14986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 </a:t>
          </a:r>
          <a:r>
            <a:rPr lang="en-US" sz="2000" b="1" kern="1200" dirty="0">
              <a:latin typeface="Times New Roman" panose="02020603050405020304" pitchFamily="18" charset="0"/>
              <a:cs typeface="Times New Roman" panose="02020603050405020304" pitchFamily="18" charset="0"/>
            </a:rPr>
            <a:t>World Bank: </a:t>
          </a:r>
          <a:r>
            <a:rPr lang="en-US" sz="2000" kern="1200" dirty="0">
              <a:latin typeface="Times New Roman" panose="02020603050405020304" pitchFamily="18" charset="0"/>
              <a:cs typeface="Times New Roman" panose="02020603050405020304" pitchFamily="18" charset="0"/>
            </a:rPr>
            <a:t>Focuses on reducing poverty and supporting development projects (World Bank, 2020).</a:t>
          </a:r>
        </a:p>
      </dsp:txBody>
      <dsp:txXfrm>
        <a:off x="7384719" y="2423511"/>
        <a:ext cx="2913587" cy="1748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E6D382-D065-45A9-AFE5-8EF7BF561ED4}">
      <dsp:nvSpPr>
        <dsp:cNvPr id="0" name=""/>
        <dsp:cNvSpPr/>
      </dsp:nvSpPr>
      <dsp:spPr>
        <a:xfrm>
          <a:off x="0" y="706671"/>
          <a:ext cx="3073451" cy="195164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5FD118-2E47-4997-80AB-20B46FB153FB}">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Policy Formulation and Implementation</a:t>
          </a:r>
          <a:r>
            <a:rPr lang="en-US" sz="2000" kern="1200" dirty="0">
              <a:latin typeface="Times New Roman" panose="02020603050405020304" pitchFamily="18" charset="0"/>
              <a:cs typeface="Times New Roman" panose="02020603050405020304" pitchFamily="18" charset="0"/>
            </a:rPr>
            <a:t>: Governance shapes the policy environment, influencing decisions on resource allocation, public spending, and social services.</a:t>
          </a:r>
        </a:p>
      </dsp:txBody>
      <dsp:txXfrm>
        <a:off x="398656" y="1088253"/>
        <a:ext cx="2959127" cy="1837317"/>
      </dsp:txXfrm>
    </dsp:sp>
    <dsp:sp modelId="{69939ABB-C7C1-435A-9A15-C86B816A625E}">
      <dsp:nvSpPr>
        <dsp:cNvPr id="0" name=""/>
        <dsp:cNvSpPr/>
      </dsp:nvSpPr>
      <dsp:spPr>
        <a:xfrm>
          <a:off x="3756441" y="706671"/>
          <a:ext cx="3073451" cy="195164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97EA83-9E3E-4EEC-908F-41073912BD5D}">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Institutional Quality</a:t>
          </a:r>
          <a:r>
            <a:rPr lang="en-US" sz="2000" kern="1200" dirty="0">
              <a:latin typeface="Times New Roman" panose="02020603050405020304" pitchFamily="18" charset="0"/>
              <a:cs typeface="Times New Roman" panose="02020603050405020304" pitchFamily="18" charset="0"/>
            </a:rPr>
            <a:t>: Strong institutions enforce property rights, uphold contracts, and create an enabling environment for economic activities.</a:t>
          </a:r>
        </a:p>
      </dsp:txBody>
      <dsp:txXfrm>
        <a:off x="4155097" y="1088253"/>
        <a:ext cx="2959127" cy="1837317"/>
      </dsp:txXfrm>
    </dsp:sp>
    <dsp:sp modelId="{2F4945FD-2BE1-4263-9640-FDBD8271AE36}">
      <dsp:nvSpPr>
        <dsp:cNvPr id="0" name=""/>
        <dsp:cNvSpPr/>
      </dsp:nvSpPr>
      <dsp:spPr>
        <a:xfrm>
          <a:off x="7512882" y="706671"/>
          <a:ext cx="3073451" cy="1951641"/>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DB349A-D097-49E5-97EA-8895CD6BAA51}">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Social Cohesion</a:t>
          </a:r>
          <a:r>
            <a:rPr lang="en-US" sz="2000" kern="1200" dirty="0">
              <a:latin typeface="Times New Roman" panose="02020603050405020304" pitchFamily="18" charset="0"/>
              <a:cs typeface="Times New Roman" panose="02020603050405020304" pitchFamily="18" charset="0"/>
            </a:rPr>
            <a:t>: Governance fosters social cohesion by ensuring fair representation and addressing inequalities within societies.</a:t>
          </a:r>
        </a:p>
      </dsp:txBody>
      <dsp:txXfrm>
        <a:off x="7911539" y="1088253"/>
        <a:ext cx="2959127" cy="18373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64B35-2214-4C7A-8A94-98BB6F429D30}">
      <dsp:nvSpPr>
        <dsp:cNvPr id="0" name=""/>
        <dsp:cNvSpPr/>
      </dsp:nvSpPr>
      <dsp:spPr>
        <a:xfrm>
          <a:off x="0" y="308593"/>
          <a:ext cx="10515600" cy="167328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814AF8-9CEC-4D50-9766-FA4373018988}">
      <dsp:nvSpPr>
        <dsp:cNvPr id="0" name=""/>
        <dsp:cNvSpPr/>
      </dsp:nvSpPr>
      <dsp:spPr>
        <a:xfrm>
          <a:off x="506169" y="685083"/>
          <a:ext cx="920308" cy="9203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505FE2-7D90-4390-9ABC-D3F45EB7903C}">
      <dsp:nvSpPr>
        <dsp:cNvPr id="0" name=""/>
        <dsp:cNvSpPr/>
      </dsp:nvSpPr>
      <dsp:spPr>
        <a:xfrm>
          <a:off x="1932647" y="375860"/>
          <a:ext cx="8582053" cy="167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090" tIns="177090" rIns="177090" bIns="17709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Politics shapes governance structures and their effectiveness. Political ideologies, leadership styles, and power dynamics significantly influence governance outcomes and development strategies. For example, authoritarian regimes may prioritize economic growth while neglecting human rights, whereas democratic regimes may focus on inclusive development and social justice (Chambers, 1983).</a:t>
          </a:r>
        </a:p>
      </dsp:txBody>
      <dsp:txXfrm>
        <a:off x="1932647" y="375860"/>
        <a:ext cx="8582053" cy="1673287"/>
      </dsp:txXfrm>
    </dsp:sp>
    <dsp:sp modelId="{EE3D0DDF-9118-448B-B640-AE8326C69E3C}">
      <dsp:nvSpPr>
        <dsp:cNvPr id="0" name=""/>
        <dsp:cNvSpPr/>
      </dsp:nvSpPr>
      <dsp:spPr>
        <a:xfrm>
          <a:off x="0" y="2375642"/>
          <a:ext cx="10515600" cy="153875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24AEDC-691B-421D-9397-CA5C3B181B57}">
      <dsp:nvSpPr>
        <dsp:cNvPr id="0" name=""/>
        <dsp:cNvSpPr/>
      </dsp:nvSpPr>
      <dsp:spPr>
        <a:xfrm>
          <a:off x="506169" y="2684865"/>
          <a:ext cx="920308" cy="9203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FC7D78-E113-4C44-B92A-3E6566938B28}">
      <dsp:nvSpPr>
        <dsp:cNvPr id="0" name=""/>
        <dsp:cNvSpPr/>
      </dsp:nvSpPr>
      <dsp:spPr>
        <a:xfrm>
          <a:off x="1932647" y="2375642"/>
          <a:ext cx="8582053" cy="1673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090" tIns="177090" rIns="177090" bIns="17709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Political stability is essential for sustained development, as it reduces uncertainty and creates an environment conducive to investment and innovation. Conversely, political instability, corruption, and conflict can severely hamper development by disrupting economic activities, displacing populations, and destroying infrastructure (Todaro, 2000).</a:t>
          </a:r>
        </a:p>
      </dsp:txBody>
      <dsp:txXfrm>
        <a:off x="1932647" y="2375642"/>
        <a:ext cx="8582053" cy="16732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2F5E9-D985-4A4E-AAF6-60A8573525E6}">
      <dsp:nvSpPr>
        <dsp:cNvPr id="0" name=""/>
        <dsp:cNvSpPr/>
      </dsp:nvSpPr>
      <dsp:spPr>
        <a:xfrm>
          <a:off x="0" y="339948"/>
          <a:ext cx="10515600" cy="167254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416A0B-8015-4D24-A6DC-2E4D5F2B31DC}">
      <dsp:nvSpPr>
        <dsp:cNvPr id="0" name=""/>
        <dsp:cNvSpPr/>
      </dsp:nvSpPr>
      <dsp:spPr>
        <a:xfrm>
          <a:off x="505945" y="716271"/>
          <a:ext cx="919900" cy="9199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0F0172-7BD4-4EE3-A747-C84EE50EB7ED}">
      <dsp:nvSpPr>
        <dsp:cNvPr id="0" name=""/>
        <dsp:cNvSpPr/>
      </dsp:nvSpPr>
      <dsp:spPr>
        <a:xfrm>
          <a:off x="1931790" y="339948"/>
          <a:ext cx="8583809" cy="1672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011" tIns="177011" rIns="177011" bIns="177011"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Development outcomes can also shape governance and political structures. Rapid economic growth or social progress can lead to demands for more inclusive governance and political reforms. Conversely, underdevelopment and inequality often lead to political instability, social unrest, and conflict, which further undermine governance and development efforts (Miller, 1998).</a:t>
          </a:r>
        </a:p>
      </dsp:txBody>
      <dsp:txXfrm>
        <a:off x="1931790" y="339948"/>
        <a:ext cx="8583809" cy="1672545"/>
      </dsp:txXfrm>
    </dsp:sp>
    <dsp:sp modelId="{3A40965D-A48B-473E-BF69-F87D74C4EDB4}">
      <dsp:nvSpPr>
        <dsp:cNvPr id="0" name=""/>
        <dsp:cNvSpPr/>
      </dsp:nvSpPr>
      <dsp:spPr>
        <a:xfrm>
          <a:off x="0" y="2338844"/>
          <a:ext cx="10515600" cy="167254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247D5A-89D1-4E67-A81B-4EA4B6FF65DC}">
      <dsp:nvSpPr>
        <dsp:cNvPr id="0" name=""/>
        <dsp:cNvSpPr/>
      </dsp:nvSpPr>
      <dsp:spPr>
        <a:xfrm>
          <a:off x="505945" y="2715166"/>
          <a:ext cx="919900" cy="9199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083503-04EE-4DAF-B116-277A1020D03E}">
      <dsp:nvSpPr>
        <dsp:cNvPr id="0" name=""/>
        <dsp:cNvSpPr/>
      </dsp:nvSpPr>
      <dsp:spPr>
        <a:xfrm>
          <a:off x="1931790" y="2338844"/>
          <a:ext cx="8583809" cy="1672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011" tIns="177011" rIns="177011" bIns="177011"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Development initiatives, such as poverty reduction programs, education, and healthcare improvement, have the potential to empower citizens, reduce inequality, and strengthen democratic governance. Conversely, lack of development or uneven development ca		n exacerbate tensions, breed corruption, and lead to social and political upheavals (</a:t>
          </a:r>
          <a:r>
            <a:rPr lang="en-US" sz="2000" kern="1200" dirty="0" err="1">
              <a:latin typeface="Times New Roman" panose="02020603050405020304" pitchFamily="18" charset="0"/>
              <a:cs typeface="Times New Roman" panose="02020603050405020304" pitchFamily="18" charset="0"/>
            </a:rPr>
            <a:t>Rajaee</a:t>
          </a:r>
          <a:r>
            <a:rPr lang="en-US" sz="2000" kern="1200" dirty="0">
              <a:latin typeface="Times New Roman" panose="02020603050405020304" pitchFamily="18" charset="0"/>
              <a:cs typeface="Times New Roman" panose="02020603050405020304" pitchFamily="18" charset="0"/>
            </a:rPr>
            <a:t>, 2000).</a:t>
          </a:r>
        </a:p>
      </dsp:txBody>
      <dsp:txXfrm>
        <a:off x="1931790" y="2338844"/>
        <a:ext cx="8583809" cy="16725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DDF53-C4BF-429B-ACE4-A8DC81A23216}">
      <dsp:nvSpPr>
        <dsp:cNvPr id="0" name=""/>
        <dsp:cNvSpPr/>
      </dsp:nvSpPr>
      <dsp:spPr>
        <a:xfrm>
          <a:off x="2052" y="154934"/>
          <a:ext cx="4375979" cy="4225555"/>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Globalization has further intertwined governance, politics, and development, creating complex interdependencies among states, international organizations, and non-state actors. Global governance structures, such as the United Nations, the World Bank, and the International Monetary Fund, play a significant role in shaping national development policies and political processes (World Bank, 2002).</a:t>
          </a:r>
        </a:p>
      </dsp:txBody>
      <dsp:txXfrm>
        <a:off x="125814" y="278696"/>
        <a:ext cx="4128455" cy="3978031"/>
      </dsp:txXfrm>
    </dsp:sp>
    <dsp:sp modelId="{25DFF378-C801-44CF-8799-D01D724FC1AA}">
      <dsp:nvSpPr>
        <dsp:cNvPr id="0" name=""/>
        <dsp:cNvSpPr/>
      </dsp:nvSpPr>
      <dsp:spPr>
        <a:xfrm>
          <a:off x="4815630" y="1725090"/>
          <a:ext cx="927707" cy="108524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815630" y="1942139"/>
        <a:ext cx="649395" cy="651145"/>
      </dsp:txXfrm>
    </dsp:sp>
    <dsp:sp modelId="{0FFD024D-37FA-4628-9EAA-D964DF621A5D}">
      <dsp:nvSpPr>
        <dsp:cNvPr id="0" name=""/>
        <dsp:cNvSpPr/>
      </dsp:nvSpPr>
      <dsp:spPr>
        <a:xfrm>
          <a:off x="6128423" y="154934"/>
          <a:ext cx="4375979" cy="4225555"/>
        </a:xfrm>
        <a:prstGeom prst="roundRect">
          <a:avLst>
            <a:gd name="adj" fmla="val 10000"/>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Moreover, global challenges like climate change, migration, human trafficking, and pandemics require coordinated governance efforts across national boundaries. Effective global governance and multilateral cooperation are critical for addressing these challenges and achieving sustainable development (</a:t>
          </a:r>
          <a:r>
            <a:rPr lang="en-US" sz="2400" kern="1200" dirty="0" err="1">
              <a:latin typeface="Times New Roman" panose="02020603050405020304" pitchFamily="18" charset="0"/>
              <a:cs typeface="Times New Roman" panose="02020603050405020304" pitchFamily="18" charset="0"/>
            </a:rPr>
            <a:t>Bergdall</a:t>
          </a:r>
          <a:r>
            <a:rPr lang="en-US" sz="2400" kern="1200" dirty="0">
              <a:latin typeface="Times New Roman" panose="02020603050405020304" pitchFamily="18" charset="0"/>
              <a:cs typeface="Times New Roman" panose="02020603050405020304" pitchFamily="18" charset="0"/>
            </a:rPr>
            <a:t>, 1993).</a:t>
          </a:r>
        </a:p>
      </dsp:txBody>
      <dsp:txXfrm>
        <a:off x="6252185" y="278696"/>
        <a:ext cx="4128455" cy="39780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24A27-68B4-4833-AA4A-16E720BE679A}">
      <dsp:nvSpPr>
        <dsp:cNvPr id="0" name=""/>
        <dsp:cNvSpPr/>
      </dsp:nvSpPr>
      <dsp:spPr>
        <a:xfrm>
          <a:off x="217146" y="1502249"/>
          <a:ext cx="1351108" cy="135110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090CC3-C94E-4761-A9A4-BB25D0ABFA21}">
      <dsp:nvSpPr>
        <dsp:cNvPr id="0" name=""/>
        <dsp:cNvSpPr/>
      </dsp:nvSpPr>
      <dsp:spPr>
        <a:xfrm>
          <a:off x="442589" y="1746807"/>
          <a:ext cx="783642" cy="7836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DC5941-72A5-412D-97AB-1AC490084C3C}">
      <dsp:nvSpPr>
        <dsp:cNvPr id="0" name=""/>
        <dsp:cNvSpPr/>
      </dsp:nvSpPr>
      <dsp:spPr>
        <a:xfrm>
          <a:off x="1948447" y="1502249"/>
          <a:ext cx="3096696" cy="1351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Christian theology views political authority as a form of stewardship, where leaders are entrusted with the responsibility of managing resources, power, and authority for the benefit of all. According to the parable of the Talents (Matthew 25:14-30), those in positions of authority must use their power wisely and for the greater good, knowing they are accountable to God for their actions (Marshall, 1984).</a:t>
          </a:r>
        </a:p>
      </dsp:txBody>
      <dsp:txXfrm>
        <a:off x="1948447" y="1502249"/>
        <a:ext cx="3096696" cy="1351108"/>
      </dsp:txXfrm>
    </dsp:sp>
    <dsp:sp modelId="{752002DD-3A89-463A-B8F8-F808AB6899BC}">
      <dsp:nvSpPr>
        <dsp:cNvPr id="0" name=""/>
        <dsp:cNvSpPr/>
      </dsp:nvSpPr>
      <dsp:spPr>
        <a:xfrm>
          <a:off x="5405193" y="1463080"/>
          <a:ext cx="1351108" cy="135110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3186CD-94CF-4584-A516-A723F8F4ADEC}">
      <dsp:nvSpPr>
        <dsp:cNvPr id="0" name=""/>
        <dsp:cNvSpPr/>
      </dsp:nvSpPr>
      <dsp:spPr>
        <a:xfrm>
          <a:off x="5643954" y="1746807"/>
          <a:ext cx="783642" cy="7836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114B9E-A0DD-4055-8BC5-8490CD807146}">
      <dsp:nvSpPr>
        <dsp:cNvPr id="0" name=""/>
        <dsp:cNvSpPr/>
      </dsp:nvSpPr>
      <dsp:spPr>
        <a:xfrm>
          <a:off x="7240695" y="1502249"/>
          <a:ext cx="3184755" cy="1351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just" defTabSz="1066800">
            <a:lnSpc>
              <a:spcPct val="90000"/>
            </a:lnSpc>
            <a:spcBef>
              <a:spcPct val="0"/>
            </a:spcBef>
            <a:spcAft>
              <a:spcPct val="35000"/>
            </a:spcAft>
            <a:buNone/>
          </a:pPr>
          <a:r>
            <a:rPr lang="en-US" sz="2400" kern="1200" dirty="0">
              <a:solidFill>
                <a:schemeClr val="bg2"/>
              </a:solidFill>
              <a:latin typeface="Times New Roman" panose="02020603050405020304" pitchFamily="18" charset="0"/>
              <a:cs typeface="Times New Roman" panose="02020603050405020304" pitchFamily="18" charset="0"/>
            </a:rPr>
            <a:t>This principle calls for leaders to practice servant leadership, reflecting Christ's example of humility and self-sacrifice (Mark 10:42-45). It also calls for accountability, transparency, and integrity in public office, recognizing that all authority ultimately belongs to God (Psalm 24:1).</a:t>
          </a:r>
        </a:p>
      </dsp:txBody>
      <dsp:txXfrm>
        <a:off x="7240695" y="1502249"/>
        <a:ext cx="3184755" cy="13511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10663-57B4-41DE-8DC8-A5B0134FFCC5}">
      <dsp:nvSpPr>
        <dsp:cNvPr id="0" name=""/>
        <dsp:cNvSpPr/>
      </dsp:nvSpPr>
      <dsp:spPr>
        <a:xfrm>
          <a:off x="0" y="3814"/>
          <a:ext cx="10515600" cy="125700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826C5B-9A18-4C0A-938A-51DFD713C381}">
      <dsp:nvSpPr>
        <dsp:cNvPr id="0" name=""/>
        <dsp:cNvSpPr/>
      </dsp:nvSpPr>
      <dsp:spPr>
        <a:xfrm>
          <a:off x="380244" y="286641"/>
          <a:ext cx="692028" cy="6913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C1F0BD-539D-41C0-B472-D4A9AB57AA32}">
      <dsp:nvSpPr>
        <dsp:cNvPr id="0" name=""/>
        <dsp:cNvSpPr/>
      </dsp:nvSpPr>
      <dsp:spPr>
        <a:xfrm>
          <a:off x="1452516" y="3814"/>
          <a:ext cx="8967227" cy="1258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63" tIns="133163" rIns="133163" bIns="133163" numCol="1" spcCol="1270" anchor="ctr" anchorCtr="0">
          <a:noAutofit/>
        </a:bodyPr>
        <a:lstStyle/>
        <a:p>
          <a:pPr marL="0" lvl="0" indent="0" algn="just"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Political Institutions</a:t>
          </a:r>
          <a:r>
            <a:rPr lang="en-US" sz="2800" kern="1200" dirty="0">
              <a:latin typeface="Times New Roman" panose="02020603050405020304" pitchFamily="18" charset="0"/>
              <a:cs typeface="Times New Roman" panose="02020603050405020304" pitchFamily="18" charset="0"/>
            </a:rPr>
            <a:t>: Governments and political entities have the authority to make and enforce laws, allocate resources, and govern society (Dahl, 1989).</a:t>
          </a:r>
        </a:p>
      </dsp:txBody>
      <dsp:txXfrm>
        <a:off x="1452516" y="3814"/>
        <a:ext cx="8967227" cy="1258233"/>
      </dsp:txXfrm>
    </dsp:sp>
    <dsp:sp modelId="{1E78837B-762B-4495-BDAB-D06452B3FA28}">
      <dsp:nvSpPr>
        <dsp:cNvPr id="0" name=""/>
        <dsp:cNvSpPr/>
      </dsp:nvSpPr>
      <dsp:spPr>
        <a:xfrm>
          <a:off x="0" y="1549645"/>
          <a:ext cx="10515600" cy="125700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1037E0-8EAA-4C02-9699-7FFA3A96AF39}">
      <dsp:nvSpPr>
        <dsp:cNvPr id="0" name=""/>
        <dsp:cNvSpPr/>
      </dsp:nvSpPr>
      <dsp:spPr>
        <a:xfrm>
          <a:off x="380244" y="1832471"/>
          <a:ext cx="692028" cy="6913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3D06B6-48AF-4EA3-BF0C-98A8C05E2412}">
      <dsp:nvSpPr>
        <dsp:cNvPr id="0" name=""/>
        <dsp:cNvSpPr/>
      </dsp:nvSpPr>
      <dsp:spPr>
        <a:xfrm>
          <a:off x="1452516" y="1549645"/>
          <a:ext cx="8967227" cy="1258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63" tIns="133163" rIns="133163" bIns="133163" numCol="1" spcCol="1270" anchor="ctr" anchorCtr="0">
          <a:noAutofit/>
        </a:bodyPr>
        <a:lstStyle/>
        <a:p>
          <a:pPr marL="0" lvl="0" indent="0" algn="just"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Economic Institutions</a:t>
          </a:r>
          <a:r>
            <a:rPr lang="en-US" sz="2800" kern="1200" dirty="0">
              <a:latin typeface="Times New Roman" panose="02020603050405020304" pitchFamily="18" charset="0"/>
              <a:cs typeface="Times New Roman" panose="02020603050405020304" pitchFamily="18" charset="0"/>
            </a:rPr>
            <a:t>: Corporations and financial institutions wield power through economic control, market influence, and employment (Friedman, 1962).</a:t>
          </a:r>
        </a:p>
      </dsp:txBody>
      <dsp:txXfrm>
        <a:off x="1452516" y="1549645"/>
        <a:ext cx="8967227" cy="1258233"/>
      </dsp:txXfrm>
    </dsp:sp>
    <dsp:sp modelId="{EE9DCDC6-FF05-463F-8F68-7D760AC20AFF}">
      <dsp:nvSpPr>
        <dsp:cNvPr id="0" name=""/>
        <dsp:cNvSpPr/>
      </dsp:nvSpPr>
      <dsp:spPr>
        <a:xfrm>
          <a:off x="0" y="3095475"/>
          <a:ext cx="10515600" cy="125700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703784-D5A5-475D-85F5-A8A113A6EAAC}">
      <dsp:nvSpPr>
        <dsp:cNvPr id="0" name=""/>
        <dsp:cNvSpPr/>
      </dsp:nvSpPr>
      <dsp:spPr>
        <a:xfrm>
          <a:off x="380244" y="3378301"/>
          <a:ext cx="692028" cy="6913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26A853-4516-434C-871D-37A19727E44A}">
      <dsp:nvSpPr>
        <dsp:cNvPr id="0" name=""/>
        <dsp:cNvSpPr/>
      </dsp:nvSpPr>
      <dsp:spPr>
        <a:xfrm>
          <a:off x="1452516" y="3095475"/>
          <a:ext cx="8967227" cy="1258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163" tIns="133163" rIns="133163" bIns="133163" numCol="1" spcCol="1270" anchor="ctr" anchorCtr="0">
          <a:noAutofit/>
        </a:bodyPr>
        <a:lstStyle/>
        <a:p>
          <a:pPr marL="0" lvl="0" indent="0" algn="just"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Religious Institutions</a:t>
          </a:r>
          <a:r>
            <a:rPr lang="en-US" sz="2800" kern="1200" dirty="0">
              <a:latin typeface="Times New Roman" panose="02020603050405020304" pitchFamily="18" charset="0"/>
              <a:cs typeface="Times New Roman" panose="02020603050405020304" pitchFamily="18" charset="0"/>
            </a:rPr>
            <a:t>: Religious organizations influence societal values, norms, and ethics through spiritual authority and community leadership (Berger, 1967).</a:t>
          </a:r>
        </a:p>
      </dsp:txBody>
      <dsp:txXfrm>
        <a:off x="1452516" y="3095475"/>
        <a:ext cx="8967227" cy="12582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9E747-812F-4430-A176-397DD749C4C8}">
      <dsp:nvSpPr>
        <dsp:cNvPr id="0" name=""/>
        <dsp:cNvSpPr/>
      </dsp:nvSpPr>
      <dsp:spPr>
        <a:xfrm>
          <a:off x="3550234" y="1515015"/>
          <a:ext cx="1735423" cy="686778"/>
        </a:xfrm>
        <a:custGeom>
          <a:avLst/>
          <a:gdLst/>
          <a:ahLst/>
          <a:cxnLst/>
          <a:rect l="0" t="0" r="0" b="0"/>
          <a:pathLst>
            <a:path>
              <a:moveTo>
                <a:pt x="0" y="0"/>
              </a:moveTo>
              <a:lnTo>
                <a:pt x="0" y="466096"/>
              </a:lnTo>
              <a:lnTo>
                <a:pt x="1735423" y="466096"/>
              </a:lnTo>
              <a:lnTo>
                <a:pt x="1735423" y="68677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71BF44-28D8-491E-8E1F-9CC9A262F59A}">
      <dsp:nvSpPr>
        <dsp:cNvPr id="0" name=""/>
        <dsp:cNvSpPr/>
      </dsp:nvSpPr>
      <dsp:spPr>
        <a:xfrm>
          <a:off x="1636101" y="1515015"/>
          <a:ext cx="1914133" cy="692813"/>
        </a:xfrm>
        <a:custGeom>
          <a:avLst/>
          <a:gdLst/>
          <a:ahLst/>
          <a:cxnLst/>
          <a:rect l="0" t="0" r="0" b="0"/>
          <a:pathLst>
            <a:path>
              <a:moveTo>
                <a:pt x="1914133" y="0"/>
              </a:moveTo>
              <a:lnTo>
                <a:pt x="1914133" y="472132"/>
              </a:lnTo>
              <a:lnTo>
                <a:pt x="0" y="472132"/>
              </a:lnTo>
              <a:lnTo>
                <a:pt x="0" y="69281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BCBD2F-CA89-450B-8E59-66D0E10F4F9A}">
      <dsp:nvSpPr>
        <dsp:cNvPr id="0" name=""/>
        <dsp:cNvSpPr/>
      </dsp:nvSpPr>
      <dsp:spPr>
        <a:xfrm>
          <a:off x="1878608" y="2339"/>
          <a:ext cx="3343252" cy="151267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E811A6-B33B-459A-9717-D72595C7D796}">
      <dsp:nvSpPr>
        <dsp:cNvPr id="0" name=""/>
        <dsp:cNvSpPr/>
      </dsp:nvSpPr>
      <dsp:spPr>
        <a:xfrm>
          <a:off x="2143293" y="253790"/>
          <a:ext cx="3343252" cy="151267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Social power emerges from informal networks, cultural norms, and interpersonal relationships. This includes:</a:t>
          </a:r>
        </a:p>
      </dsp:txBody>
      <dsp:txXfrm>
        <a:off x="2187598" y="298095"/>
        <a:ext cx="3254642" cy="1424066"/>
      </dsp:txXfrm>
    </dsp:sp>
    <dsp:sp modelId="{365D1ED4-B9E5-41E4-8687-636CF9065C33}">
      <dsp:nvSpPr>
        <dsp:cNvPr id="0" name=""/>
        <dsp:cNvSpPr/>
      </dsp:nvSpPr>
      <dsp:spPr>
        <a:xfrm>
          <a:off x="236184" y="2207829"/>
          <a:ext cx="2799832" cy="151267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C02919-9E05-4F9C-BAF2-526C5ED4CD77}">
      <dsp:nvSpPr>
        <dsp:cNvPr id="0" name=""/>
        <dsp:cNvSpPr/>
      </dsp:nvSpPr>
      <dsp:spPr>
        <a:xfrm>
          <a:off x="500870" y="2459280"/>
          <a:ext cx="2799832" cy="151267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a:latin typeface="Times New Roman" panose="02020603050405020304" pitchFamily="18" charset="0"/>
              <a:cs typeface="Times New Roman" panose="02020603050405020304" pitchFamily="18" charset="0"/>
            </a:rPr>
            <a:t>Social Capital</a:t>
          </a:r>
          <a:r>
            <a:rPr lang="en-US" sz="1800" kern="1200" dirty="0">
              <a:latin typeface="Times New Roman" panose="02020603050405020304" pitchFamily="18" charset="0"/>
              <a:cs typeface="Times New Roman" panose="02020603050405020304" pitchFamily="18" charset="0"/>
            </a:rPr>
            <a:t>: The value derived from social networks, trust, and community reciprocity (Putnam, 2000).</a:t>
          </a:r>
        </a:p>
      </dsp:txBody>
      <dsp:txXfrm>
        <a:off x="545175" y="2503585"/>
        <a:ext cx="2711222" cy="1424066"/>
      </dsp:txXfrm>
    </dsp:sp>
    <dsp:sp modelId="{1D8F9B63-E0C6-4429-9E21-14EF2D682D68}">
      <dsp:nvSpPr>
        <dsp:cNvPr id="0" name=""/>
        <dsp:cNvSpPr/>
      </dsp:nvSpPr>
      <dsp:spPr>
        <a:xfrm>
          <a:off x="3636209" y="2201793"/>
          <a:ext cx="3298896" cy="151267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347E93-F40F-4FF1-A899-248ED359B504}">
      <dsp:nvSpPr>
        <dsp:cNvPr id="0" name=""/>
        <dsp:cNvSpPr/>
      </dsp:nvSpPr>
      <dsp:spPr>
        <a:xfrm>
          <a:off x="3900895" y="2453244"/>
          <a:ext cx="3298896" cy="1512676"/>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Cultural Power</a:t>
          </a:r>
          <a:r>
            <a:rPr lang="en-US" sz="2000" kern="1200" dirty="0">
              <a:latin typeface="Times New Roman" panose="02020603050405020304" pitchFamily="18" charset="0"/>
              <a:cs typeface="Times New Roman" panose="02020603050405020304" pitchFamily="18" charset="0"/>
            </a:rPr>
            <a:t>: The influence of cultural norms, media, and public discourse in shaping societal attitudes and </a:t>
          </a:r>
          <a:r>
            <a:rPr lang="en-US" sz="2000" kern="1200" dirty="0" err="1">
              <a:latin typeface="Times New Roman" panose="02020603050405020304" pitchFamily="18" charset="0"/>
              <a:cs typeface="Times New Roman" panose="02020603050405020304" pitchFamily="18" charset="0"/>
            </a:rPr>
            <a:t>behaviours</a:t>
          </a:r>
          <a:r>
            <a:rPr lang="en-US" sz="2000" kern="1200" dirty="0">
              <a:latin typeface="Times New Roman" panose="02020603050405020304" pitchFamily="18" charset="0"/>
              <a:cs typeface="Times New Roman" panose="02020603050405020304" pitchFamily="18" charset="0"/>
            </a:rPr>
            <a:t> (Gramsci, 1971).</a:t>
          </a:r>
        </a:p>
      </dsp:txBody>
      <dsp:txXfrm>
        <a:off x="3945200" y="2497549"/>
        <a:ext cx="3210286" cy="14240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F9A240-DC16-4148-A141-91782F33DB20}">
      <dsp:nvSpPr>
        <dsp:cNvPr id="0" name=""/>
        <dsp:cNvSpPr/>
      </dsp:nvSpPr>
      <dsp:spPr>
        <a:xfrm>
          <a:off x="13940" y="833"/>
          <a:ext cx="5388791" cy="4480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just"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A political system is the structure of government and political institutions within a society. It encompasses the methods through which authority is exercised and decisions are made. Major types of political systems include:</a:t>
          </a:r>
        </a:p>
        <a:p>
          <a:pPr marL="228600" lvl="1" indent="-228600" algn="just" defTabSz="889000">
            <a:lnSpc>
              <a:spcPct val="90000"/>
            </a:lnSpc>
            <a:spcBef>
              <a:spcPct val="0"/>
            </a:spcBef>
            <a:spcAft>
              <a:spcPct val="15000"/>
            </a:spcAft>
            <a:buChar char="•"/>
          </a:pPr>
          <a:r>
            <a:rPr lang="en-US" sz="2000" b="1" kern="1200" dirty="0">
              <a:latin typeface="Times New Roman" panose="02020603050405020304" pitchFamily="18" charset="0"/>
              <a:cs typeface="Times New Roman" panose="02020603050405020304" pitchFamily="18" charset="0"/>
            </a:rPr>
            <a:t>Democracy</a:t>
          </a:r>
          <a:r>
            <a:rPr lang="en-US" sz="2000" kern="1200" dirty="0">
              <a:latin typeface="Times New Roman" panose="02020603050405020304" pitchFamily="18" charset="0"/>
              <a:cs typeface="Times New Roman" panose="02020603050405020304" pitchFamily="18" charset="0"/>
            </a:rPr>
            <a:t>: A system where power is vested in the people, who exercise it directly or through elected representatives. Key features include free elections, political pluralism, and protection of individual rights (Dahl, 1989).</a:t>
          </a:r>
        </a:p>
        <a:p>
          <a:pPr marL="228600" lvl="1" indent="-228600" algn="just" defTabSz="889000">
            <a:lnSpc>
              <a:spcPct val="90000"/>
            </a:lnSpc>
            <a:spcBef>
              <a:spcPct val="0"/>
            </a:spcBef>
            <a:spcAft>
              <a:spcPct val="15000"/>
            </a:spcAft>
            <a:buChar char="•"/>
          </a:pPr>
          <a:r>
            <a:rPr lang="en-US" sz="2000" b="1" kern="1200" dirty="0">
              <a:latin typeface="Times New Roman" panose="02020603050405020304" pitchFamily="18" charset="0"/>
              <a:cs typeface="Times New Roman" panose="02020603050405020304" pitchFamily="18" charset="0"/>
            </a:rPr>
            <a:t>Authoritarianism</a:t>
          </a:r>
          <a:r>
            <a:rPr lang="en-US" sz="2000" kern="1200" dirty="0">
              <a:latin typeface="Times New Roman" panose="02020603050405020304" pitchFamily="18" charset="0"/>
              <a:cs typeface="Times New Roman" panose="02020603050405020304" pitchFamily="18" charset="0"/>
            </a:rPr>
            <a:t>: A system where power is concentrated in the hands of a single ruler or a small group. It typically features limited political freedoms, </a:t>
          </a:r>
          <a:r>
            <a:rPr lang="en-US" sz="2000" kern="1200" dirty="0" err="1">
              <a:latin typeface="Times New Roman" panose="02020603050405020304" pitchFamily="18" charset="0"/>
              <a:cs typeface="Times New Roman" panose="02020603050405020304" pitchFamily="18" charset="0"/>
            </a:rPr>
            <a:t>centralised</a:t>
          </a:r>
          <a:r>
            <a:rPr lang="en-US" sz="2000" kern="1200" dirty="0">
              <a:latin typeface="Times New Roman" panose="02020603050405020304" pitchFamily="18" charset="0"/>
              <a:cs typeface="Times New Roman" panose="02020603050405020304" pitchFamily="18" charset="0"/>
            </a:rPr>
            <a:t> control, and limited public participation (Linz, 2000).</a:t>
          </a:r>
        </a:p>
      </dsp:txBody>
      <dsp:txXfrm>
        <a:off x="13940" y="833"/>
        <a:ext cx="5388791" cy="44803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DD45D-F85A-3C90-EB86-189AC08A2F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171E2B-75ED-3FF6-2B41-84C00115BF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D495A0-DF5A-9998-403C-1EC636CB75A2}"/>
              </a:ext>
            </a:extLst>
          </p:cNvPr>
          <p:cNvSpPr>
            <a:spLocks noGrp="1"/>
          </p:cNvSpPr>
          <p:nvPr>
            <p:ph type="dt" sz="half" idx="10"/>
          </p:nvPr>
        </p:nvSpPr>
        <p:spPr/>
        <p:txBody>
          <a:bodyPr/>
          <a:lstStyle/>
          <a:p>
            <a:fld id="{6854EF29-88EB-4D16-AB60-C164CC271E61}" type="datetimeFigureOut">
              <a:rPr lang="en-US" smtClean="0"/>
              <a:t>11/4/2024</a:t>
            </a:fld>
            <a:endParaRPr lang="en-US"/>
          </a:p>
        </p:txBody>
      </p:sp>
      <p:sp>
        <p:nvSpPr>
          <p:cNvPr id="5" name="Footer Placeholder 4">
            <a:extLst>
              <a:ext uri="{FF2B5EF4-FFF2-40B4-BE49-F238E27FC236}">
                <a16:creationId xmlns:a16="http://schemas.microsoft.com/office/drawing/2014/main" id="{CA5F7510-84EF-78B5-9822-74FF6E7B6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E45B6-7B0D-7CD2-6612-8C5245A5FC6E}"/>
              </a:ext>
            </a:extLst>
          </p:cNvPr>
          <p:cNvSpPr>
            <a:spLocks noGrp="1"/>
          </p:cNvSpPr>
          <p:nvPr>
            <p:ph type="sldNum" sz="quarter" idx="12"/>
          </p:nvPr>
        </p:nvSpPr>
        <p:spPr/>
        <p:txBody>
          <a:bodyPr/>
          <a:lstStyle/>
          <a:p>
            <a:fld id="{28F1873A-FD9D-4235-AA9D-B129AAA174B4}" type="slidenum">
              <a:rPr lang="en-US" smtClean="0"/>
              <a:t>‹#›</a:t>
            </a:fld>
            <a:endParaRPr lang="en-US"/>
          </a:p>
        </p:txBody>
      </p:sp>
    </p:spTree>
    <p:extLst>
      <p:ext uri="{BB962C8B-B14F-4D97-AF65-F5344CB8AC3E}">
        <p14:creationId xmlns:p14="http://schemas.microsoft.com/office/powerpoint/2010/main" val="3473198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5979-2E8B-78C2-8466-A10524DDD9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F51C6A-08D9-8B02-82E8-A42A2F5EB8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5DBA0-898E-39FD-37F8-11C4A82A111F}"/>
              </a:ext>
            </a:extLst>
          </p:cNvPr>
          <p:cNvSpPr>
            <a:spLocks noGrp="1"/>
          </p:cNvSpPr>
          <p:nvPr>
            <p:ph type="dt" sz="half" idx="10"/>
          </p:nvPr>
        </p:nvSpPr>
        <p:spPr/>
        <p:txBody>
          <a:bodyPr/>
          <a:lstStyle/>
          <a:p>
            <a:fld id="{6854EF29-88EB-4D16-AB60-C164CC271E61}" type="datetimeFigureOut">
              <a:rPr lang="en-US" smtClean="0"/>
              <a:t>11/4/2024</a:t>
            </a:fld>
            <a:endParaRPr lang="en-US"/>
          </a:p>
        </p:txBody>
      </p:sp>
      <p:sp>
        <p:nvSpPr>
          <p:cNvPr id="5" name="Footer Placeholder 4">
            <a:extLst>
              <a:ext uri="{FF2B5EF4-FFF2-40B4-BE49-F238E27FC236}">
                <a16:creationId xmlns:a16="http://schemas.microsoft.com/office/drawing/2014/main" id="{5BEC52C5-F67C-827A-F6C0-1AE671FE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7CB66-4C94-0837-341C-185863BD5344}"/>
              </a:ext>
            </a:extLst>
          </p:cNvPr>
          <p:cNvSpPr>
            <a:spLocks noGrp="1"/>
          </p:cNvSpPr>
          <p:nvPr>
            <p:ph type="sldNum" sz="quarter" idx="12"/>
          </p:nvPr>
        </p:nvSpPr>
        <p:spPr/>
        <p:txBody>
          <a:bodyPr/>
          <a:lstStyle/>
          <a:p>
            <a:fld id="{28F1873A-FD9D-4235-AA9D-B129AAA174B4}" type="slidenum">
              <a:rPr lang="en-US" smtClean="0"/>
              <a:t>‹#›</a:t>
            </a:fld>
            <a:endParaRPr lang="en-US"/>
          </a:p>
        </p:txBody>
      </p:sp>
    </p:spTree>
    <p:extLst>
      <p:ext uri="{BB962C8B-B14F-4D97-AF65-F5344CB8AC3E}">
        <p14:creationId xmlns:p14="http://schemas.microsoft.com/office/powerpoint/2010/main" val="4162097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1EFC4-2F6D-346B-4C82-630630F967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5C7F1-ED2F-0419-3246-1A57CEAF1A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A1DD1-F9FC-2A82-B144-79082B58E249}"/>
              </a:ext>
            </a:extLst>
          </p:cNvPr>
          <p:cNvSpPr>
            <a:spLocks noGrp="1"/>
          </p:cNvSpPr>
          <p:nvPr>
            <p:ph type="dt" sz="half" idx="10"/>
          </p:nvPr>
        </p:nvSpPr>
        <p:spPr/>
        <p:txBody>
          <a:bodyPr/>
          <a:lstStyle/>
          <a:p>
            <a:fld id="{6854EF29-88EB-4D16-AB60-C164CC271E61}" type="datetimeFigureOut">
              <a:rPr lang="en-US" smtClean="0"/>
              <a:t>11/4/2024</a:t>
            </a:fld>
            <a:endParaRPr lang="en-US"/>
          </a:p>
        </p:txBody>
      </p:sp>
      <p:sp>
        <p:nvSpPr>
          <p:cNvPr id="5" name="Footer Placeholder 4">
            <a:extLst>
              <a:ext uri="{FF2B5EF4-FFF2-40B4-BE49-F238E27FC236}">
                <a16:creationId xmlns:a16="http://schemas.microsoft.com/office/drawing/2014/main" id="{D4F76DC0-CF96-F5E4-AEFE-61253E2F7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388E80-0E3A-870C-2DAB-869AEE44D0B1}"/>
              </a:ext>
            </a:extLst>
          </p:cNvPr>
          <p:cNvSpPr>
            <a:spLocks noGrp="1"/>
          </p:cNvSpPr>
          <p:nvPr>
            <p:ph type="sldNum" sz="quarter" idx="12"/>
          </p:nvPr>
        </p:nvSpPr>
        <p:spPr/>
        <p:txBody>
          <a:bodyPr/>
          <a:lstStyle/>
          <a:p>
            <a:fld id="{28F1873A-FD9D-4235-AA9D-B129AAA174B4}" type="slidenum">
              <a:rPr lang="en-US" smtClean="0"/>
              <a:t>‹#›</a:t>
            </a:fld>
            <a:endParaRPr lang="en-US"/>
          </a:p>
        </p:txBody>
      </p:sp>
    </p:spTree>
    <p:extLst>
      <p:ext uri="{BB962C8B-B14F-4D97-AF65-F5344CB8AC3E}">
        <p14:creationId xmlns:p14="http://schemas.microsoft.com/office/powerpoint/2010/main" val="3567640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3CC1E-FEFE-C345-991D-E420EF8935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1ACDD3-D2FD-0235-ED40-FFEFD5431E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E6D23-7200-BEDA-7936-11615E384A6A}"/>
              </a:ext>
            </a:extLst>
          </p:cNvPr>
          <p:cNvSpPr>
            <a:spLocks noGrp="1"/>
          </p:cNvSpPr>
          <p:nvPr>
            <p:ph type="dt" sz="half" idx="10"/>
          </p:nvPr>
        </p:nvSpPr>
        <p:spPr/>
        <p:txBody>
          <a:bodyPr/>
          <a:lstStyle/>
          <a:p>
            <a:fld id="{6854EF29-88EB-4D16-AB60-C164CC271E61}" type="datetimeFigureOut">
              <a:rPr lang="en-US" smtClean="0"/>
              <a:t>11/4/2024</a:t>
            </a:fld>
            <a:endParaRPr lang="en-US"/>
          </a:p>
        </p:txBody>
      </p:sp>
      <p:sp>
        <p:nvSpPr>
          <p:cNvPr id="5" name="Footer Placeholder 4">
            <a:extLst>
              <a:ext uri="{FF2B5EF4-FFF2-40B4-BE49-F238E27FC236}">
                <a16:creationId xmlns:a16="http://schemas.microsoft.com/office/drawing/2014/main" id="{43CB24D8-A4D8-0BDD-18A5-FF5CE114F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C883F7-775E-E90B-E81D-97E85A6A0DBD}"/>
              </a:ext>
            </a:extLst>
          </p:cNvPr>
          <p:cNvSpPr>
            <a:spLocks noGrp="1"/>
          </p:cNvSpPr>
          <p:nvPr>
            <p:ph type="sldNum" sz="quarter" idx="12"/>
          </p:nvPr>
        </p:nvSpPr>
        <p:spPr/>
        <p:txBody>
          <a:bodyPr/>
          <a:lstStyle/>
          <a:p>
            <a:fld id="{28F1873A-FD9D-4235-AA9D-B129AAA174B4}" type="slidenum">
              <a:rPr lang="en-US" smtClean="0"/>
              <a:t>‹#›</a:t>
            </a:fld>
            <a:endParaRPr lang="en-US"/>
          </a:p>
        </p:txBody>
      </p:sp>
    </p:spTree>
    <p:extLst>
      <p:ext uri="{BB962C8B-B14F-4D97-AF65-F5344CB8AC3E}">
        <p14:creationId xmlns:p14="http://schemas.microsoft.com/office/powerpoint/2010/main" val="172924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952AF-FEE7-AD87-B609-8DA7D58F1F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1E8C3A-6499-AE34-AEC6-EDC2535E6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3C0EA4-4ED5-2677-AF4B-83B7F664A3F5}"/>
              </a:ext>
            </a:extLst>
          </p:cNvPr>
          <p:cNvSpPr>
            <a:spLocks noGrp="1"/>
          </p:cNvSpPr>
          <p:nvPr>
            <p:ph type="dt" sz="half" idx="10"/>
          </p:nvPr>
        </p:nvSpPr>
        <p:spPr/>
        <p:txBody>
          <a:bodyPr/>
          <a:lstStyle/>
          <a:p>
            <a:fld id="{6854EF29-88EB-4D16-AB60-C164CC271E61}" type="datetimeFigureOut">
              <a:rPr lang="en-US" smtClean="0"/>
              <a:t>11/4/2024</a:t>
            </a:fld>
            <a:endParaRPr lang="en-US"/>
          </a:p>
        </p:txBody>
      </p:sp>
      <p:sp>
        <p:nvSpPr>
          <p:cNvPr id="5" name="Footer Placeholder 4">
            <a:extLst>
              <a:ext uri="{FF2B5EF4-FFF2-40B4-BE49-F238E27FC236}">
                <a16:creationId xmlns:a16="http://schemas.microsoft.com/office/drawing/2014/main" id="{2DCCAEC5-35EC-E977-975A-337D5D4D2A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29D1A-FC2F-2617-61D9-3C9B0ED7B9E7}"/>
              </a:ext>
            </a:extLst>
          </p:cNvPr>
          <p:cNvSpPr>
            <a:spLocks noGrp="1"/>
          </p:cNvSpPr>
          <p:nvPr>
            <p:ph type="sldNum" sz="quarter" idx="12"/>
          </p:nvPr>
        </p:nvSpPr>
        <p:spPr/>
        <p:txBody>
          <a:bodyPr/>
          <a:lstStyle/>
          <a:p>
            <a:fld id="{28F1873A-FD9D-4235-AA9D-B129AAA174B4}" type="slidenum">
              <a:rPr lang="en-US" smtClean="0"/>
              <a:t>‹#›</a:t>
            </a:fld>
            <a:endParaRPr lang="en-US"/>
          </a:p>
        </p:txBody>
      </p:sp>
    </p:spTree>
    <p:extLst>
      <p:ext uri="{BB962C8B-B14F-4D97-AF65-F5344CB8AC3E}">
        <p14:creationId xmlns:p14="http://schemas.microsoft.com/office/powerpoint/2010/main" val="4294958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3985D-D90E-1100-F52A-BCCDBB5696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798CF6-E706-2461-85A2-5B0E464FCD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945008-5AE5-0897-C1FD-DD9C58CA5B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F68409-EBDC-3C2D-1B1C-9CBFD3A1D2C8}"/>
              </a:ext>
            </a:extLst>
          </p:cNvPr>
          <p:cNvSpPr>
            <a:spLocks noGrp="1"/>
          </p:cNvSpPr>
          <p:nvPr>
            <p:ph type="dt" sz="half" idx="10"/>
          </p:nvPr>
        </p:nvSpPr>
        <p:spPr/>
        <p:txBody>
          <a:bodyPr/>
          <a:lstStyle/>
          <a:p>
            <a:fld id="{6854EF29-88EB-4D16-AB60-C164CC271E61}" type="datetimeFigureOut">
              <a:rPr lang="en-US" smtClean="0"/>
              <a:t>11/4/2024</a:t>
            </a:fld>
            <a:endParaRPr lang="en-US"/>
          </a:p>
        </p:txBody>
      </p:sp>
      <p:sp>
        <p:nvSpPr>
          <p:cNvPr id="6" name="Footer Placeholder 5">
            <a:extLst>
              <a:ext uri="{FF2B5EF4-FFF2-40B4-BE49-F238E27FC236}">
                <a16:creationId xmlns:a16="http://schemas.microsoft.com/office/drawing/2014/main" id="{BE617EA0-C0C3-1B39-38A9-6245E24080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CA4669-FCB1-B94C-55AD-26D774E80C79}"/>
              </a:ext>
            </a:extLst>
          </p:cNvPr>
          <p:cNvSpPr>
            <a:spLocks noGrp="1"/>
          </p:cNvSpPr>
          <p:nvPr>
            <p:ph type="sldNum" sz="quarter" idx="12"/>
          </p:nvPr>
        </p:nvSpPr>
        <p:spPr/>
        <p:txBody>
          <a:bodyPr/>
          <a:lstStyle/>
          <a:p>
            <a:fld id="{28F1873A-FD9D-4235-AA9D-B129AAA174B4}" type="slidenum">
              <a:rPr lang="en-US" smtClean="0"/>
              <a:t>‹#›</a:t>
            </a:fld>
            <a:endParaRPr lang="en-US"/>
          </a:p>
        </p:txBody>
      </p:sp>
    </p:spTree>
    <p:extLst>
      <p:ext uri="{BB962C8B-B14F-4D97-AF65-F5344CB8AC3E}">
        <p14:creationId xmlns:p14="http://schemas.microsoft.com/office/powerpoint/2010/main" val="525226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B6C05-5A46-77A9-B01E-3D2C33662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BDCED0-0509-72F9-5F85-7892A44EEE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BA54D8-26D8-377E-D63B-98EEE3FD3E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B31B64-EF91-705F-8FB6-00FF2A3D10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39605A-1CBC-3A29-3941-F787427F58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C1890E-3265-F962-932B-D1040D5E8DA0}"/>
              </a:ext>
            </a:extLst>
          </p:cNvPr>
          <p:cNvSpPr>
            <a:spLocks noGrp="1"/>
          </p:cNvSpPr>
          <p:nvPr>
            <p:ph type="dt" sz="half" idx="10"/>
          </p:nvPr>
        </p:nvSpPr>
        <p:spPr/>
        <p:txBody>
          <a:bodyPr/>
          <a:lstStyle/>
          <a:p>
            <a:fld id="{6854EF29-88EB-4D16-AB60-C164CC271E61}" type="datetimeFigureOut">
              <a:rPr lang="en-US" smtClean="0"/>
              <a:t>11/4/2024</a:t>
            </a:fld>
            <a:endParaRPr lang="en-US"/>
          </a:p>
        </p:txBody>
      </p:sp>
      <p:sp>
        <p:nvSpPr>
          <p:cNvPr id="8" name="Footer Placeholder 7">
            <a:extLst>
              <a:ext uri="{FF2B5EF4-FFF2-40B4-BE49-F238E27FC236}">
                <a16:creationId xmlns:a16="http://schemas.microsoft.com/office/drawing/2014/main" id="{46ABFD22-A569-2942-A177-A7CA9920E3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7E99ED-CAA0-7522-7C4C-4632714DD05F}"/>
              </a:ext>
            </a:extLst>
          </p:cNvPr>
          <p:cNvSpPr>
            <a:spLocks noGrp="1"/>
          </p:cNvSpPr>
          <p:nvPr>
            <p:ph type="sldNum" sz="quarter" idx="12"/>
          </p:nvPr>
        </p:nvSpPr>
        <p:spPr/>
        <p:txBody>
          <a:bodyPr/>
          <a:lstStyle/>
          <a:p>
            <a:fld id="{28F1873A-FD9D-4235-AA9D-B129AAA174B4}" type="slidenum">
              <a:rPr lang="en-US" smtClean="0"/>
              <a:t>‹#›</a:t>
            </a:fld>
            <a:endParaRPr lang="en-US"/>
          </a:p>
        </p:txBody>
      </p:sp>
    </p:spTree>
    <p:extLst>
      <p:ext uri="{BB962C8B-B14F-4D97-AF65-F5344CB8AC3E}">
        <p14:creationId xmlns:p14="http://schemas.microsoft.com/office/powerpoint/2010/main" val="548323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0A6D4-39C5-4527-D68C-FA1FC885CE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7B08BF-5483-B102-EC3D-A231119DD9C0}"/>
              </a:ext>
            </a:extLst>
          </p:cNvPr>
          <p:cNvSpPr>
            <a:spLocks noGrp="1"/>
          </p:cNvSpPr>
          <p:nvPr>
            <p:ph type="dt" sz="half" idx="10"/>
          </p:nvPr>
        </p:nvSpPr>
        <p:spPr/>
        <p:txBody>
          <a:bodyPr/>
          <a:lstStyle/>
          <a:p>
            <a:fld id="{6854EF29-88EB-4D16-AB60-C164CC271E61}" type="datetimeFigureOut">
              <a:rPr lang="en-US" smtClean="0"/>
              <a:t>11/4/2024</a:t>
            </a:fld>
            <a:endParaRPr lang="en-US"/>
          </a:p>
        </p:txBody>
      </p:sp>
      <p:sp>
        <p:nvSpPr>
          <p:cNvPr id="4" name="Footer Placeholder 3">
            <a:extLst>
              <a:ext uri="{FF2B5EF4-FFF2-40B4-BE49-F238E27FC236}">
                <a16:creationId xmlns:a16="http://schemas.microsoft.com/office/drawing/2014/main" id="{96989B2C-5798-F4CE-C24D-7EB25EB72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1E8C4A-F400-13FB-9D51-C1369E8004D5}"/>
              </a:ext>
            </a:extLst>
          </p:cNvPr>
          <p:cNvSpPr>
            <a:spLocks noGrp="1"/>
          </p:cNvSpPr>
          <p:nvPr>
            <p:ph type="sldNum" sz="quarter" idx="12"/>
          </p:nvPr>
        </p:nvSpPr>
        <p:spPr/>
        <p:txBody>
          <a:bodyPr/>
          <a:lstStyle/>
          <a:p>
            <a:fld id="{28F1873A-FD9D-4235-AA9D-B129AAA174B4}" type="slidenum">
              <a:rPr lang="en-US" smtClean="0"/>
              <a:t>‹#›</a:t>
            </a:fld>
            <a:endParaRPr lang="en-US"/>
          </a:p>
        </p:txBody>
      </p:sp>
    </p:spTree>
    <p:extLst>
      <p:ext uri="{BB962C8B-B14F-4D97-AF65-F5344CB8AC3E}">
        <p14:creationId xmlns:p14="http://schemas.microsoft.com/office/powerpoint/2010/main" val="712577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D61A0E-C138-55EB-A861-CC632EE408BE}"/>
              </a:ext>
            </a:extLst>
          </p:cNvPr>
          <p:cNvSpPr>
            <a:spLocks noGrp="1"/>
          </p:cNvSpPr>
          <p:nvPr>
            <p:ph type="dt" sz="half" idx="10"/>
          </p:nvPr>
        </p:nvSpPr>
        <p:spPr/>
        <p:txBody>
          <a:bodyPr/>
          <a:lstStyle/>
          <a:p>
            <a:fld id="{6854EF29-88EB-4D16-AB60-C164CC271E61}" type="datetimeFigureOut">
              <a:rPr lang="en-US" smtClean="0"/>
              <a:t>11/4/2024</a:t>
            </a:fld>
            <a:endParaRPr lang="en-US"/>
          </a:p>
        </p:txBody>
      </p:sp>
      <p:sp>
        <p:nvSpPr>
          <p:cNvPr id="3" name="Footer Placeholder 2">
            <a:extLst>
              <a:ext uri="{FF2B5EF4-FFF2-40B4-BE49-F238E27FC236}">
                <a16:creationId xmlns:a16="http://schemas.microsoft.com/office/drawing/2014/main" id="{FB01E877-5C2E-9248-C04C-A911D48B2E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2807C0-50F7-D20E-CB28-46389006EB01}"/>
              </a:ext>
            </a:extLst>
          </p:cNvPr>
          <p:cNvSpPr>
            <a:spLocks noGrp="1"/>
          </p:cNvSpPr>
          <p:nvPr>
            <p:ph type="sldNum" sz="quarter" idx="12"/>
          </p:nvPr>
        </p:nvSpPr>
        <p:spPr/>
        <p:txBody>
          <a:bodyPr/>
          <a:lstStyle/>
          <a:p>
            <a:fld id="{28F1873A-FD9D-4235-AA9D-B129AAA174B4}" type="slidenum">
              <a:rPr lang="en-US" smtClean="0"/>
              <a:t>‹#›</a:t>
            </a:fld>
            <a:endParaRPr lang="en-US"/>
          </a:p>
        </p:txBody>
      </p:sp>
    </p:spTree>
    <p:extLst>
      <p:ext uri="{BB962C8B-B14F-4D97-AF65-F5344CB8AC3E}">
        <p14:creationId xmlns:p14="http://schemas.microsoft.com/office/powerpoint/2010/main" val="3264093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07546-6B32-C4AB-D6D6-03F04F5A35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ADFF3-9E76-2895-1601-A5A53F7A8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120456-7514-544A-570D-F7ACD8798C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DAFCCF-B1D9-CC8D-ED69-907B8007C0E7}"/>
              </a:ext>
            </a:extLst>
          </p:cNvPr>
          <p:cNvSpPr>
            <a:spLocks noGrp="1"/>
          </p:cNvSpPr>
          <p:nvPr>
            <p:ph type="dt" sz="half" idx="10"/>
          </p:nvPr>
        </p:nvSpPr>
        <p:spPr/>
        <p:txBody>
          <a:bodyPr/>
          <a:lstStyle/>
          <a:p>
            <a:fld id="{6854EF29-88EB-4D16-AB60-C164CC271E61}" type="datetimeFigureOut">
              <a:rPr lang="en-US" smtClean="0"/>
              <a:t>11/4/2024</a:t>
            </a:fld>
            <a:endParaRPr lang="en-US"/>
          </a:p>
        </p:txBody>
      </p:sp>
      <p:sp>
        <p:nvSpPr>
          <p:cNvPr id="6" name="Footer Placeholder 5">
            <a:extLst>
              <a:ext uri="{FF2B5EF4-FFF2-40B4-BE49-F238E27FC236}">
                <a16:creationId xmlns:a16="http://schemas.microsoft.com/office/drawing/2014/main" id="{D18AAD2B-2FA9-34F8-C704-C10891739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FF9AA1-6BFD-9709-FEBB-282C0BD21FF3}"/>
              </a:ext>
            </a:extLst>
          </p:cNvPr>
          <p:cNvSpPr>
            <a:spLocks noGrp="1"/>
          </p:cNvSpPr>
          <p:nvPr>
            <p:ph type="sldNum" sz="quarter" idx="12"/>
          </p:nvPr>
        </p:nvSpPr>
        <p:spPr/>
        <p:txBody>
          <a:bodyPr/>
          <a:lstStyle/>
          <a:p>
            <a:fld id="{28F1873A-FD9D-4235-AA9D-B129AAA174B4}" type="slidenum">
              <a:rPr lang="en-US" smtClean="0"/>
              <a:t>‹#›</a:t>
            </a:fld>
            <a:endParaRPr lang="en-US"/>
          </a:p>
        </p:txBody>
      </p:sp>
    </p:spTree>
    <p:extLst>
      <p:ext uri="{BB962C8B-B14F-4D97-AF65-F5344CB8AC3E}">
        <p14:creationId xmlns:p14="http://schemas.microsoft.com/office/powerpoint/2010/main" val="3527928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01084-FDA9-0689-CE88-93331063ED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9BDA6D-83E2-D154-F5C6-2BABF36761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7F1A30-3D50-B835-EA50-A916D661AA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C62D0A-58D5-5527-A691-C598DAE89EFD}"/>
              </a:ext>
            </a:extLst>
          </p:cNvPr>
          <p:cNvSpPr>
            <a:spLocks noGrp="1"/>
          </p:cNvSpPr>
          <p:nvPr>
            <p:ph type="dt" sz="half" idx="10"/>
          </p:nvPr>
        </p:nvSpPr>
        <p:spPr/>
        <p:txBody>
          <a:bodyPr/>
          <a:lstStyle/>
          <a:p>
            <a:fld id="{6854EF29-88EB-4D16-AB60-C164CC271E61}" type="datetimeFigureOut">
              <a:rPr lang="en-US" smtClean="0"/>
              <a:t>11/4/2024</a:t>
            </a:fld>
            <a:endParaRPr lang="en-US"/>
          </a:p>
        </p:txBody>
      </p:sp>
      <p:sp>
        <p:nvSpPr>
          <p:cNvPr id="6" name="Footer Placeholder 5">
            <a:extLst>
              <a:ext uri="{FF2B5EF4-FFF2-40B4-BE49-F238E27FC236}">
                <a16:creationId xmlns:a16="http://schemas.microsoft.com/office/drawing/2014/main" id="{D74120DB-4A02-AFC8-DAD5-AC866E3E7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BC2BCB-DC3D-4395-350C-8CF7A8E46BD9}"/>
              </a:ext>
            </a:extLst>
          </p:cNvPr>
          <p:cNvSpPr>
            <a:spLocks noGrp="1"/>
          </p:cNvSpPr>
          <p:nvPr>
            <p:ph type="sldNum" sz="quarter" idx="12"/>
          </p:nvPr>
        </p:nvSpPr>
        <p:spPr/>
        <p:txBody>
          <a:bodyPr/>
          <a:lstStyle/>
          <a:p>
            <a:fld id="{28F1873A-FD9D-4235-AA9D-B129AAA174B4}" type="slidenum">
              <a:rPr lang="en-US" smtClean="0"/>
              <a:t>‹#›</a:t>
            </a:fld>
            <a:endParaRPr lang="en-US"/>
          </a:p>
        </p:txBody>
      </p:sp>
    </p:spTree>
    <p:extLst>
      <p:ext uri="{BB962C8B-B14F-4D97-AF65-F5344CB8AC3E}">
        <p14:creationId xmlns:p14="http://schemas.microsoft.com/office/powerpoint/2010/main" val="1868226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97F2F0-97F6-970A-1FD8-4CFDB3B056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889779-5B38-31DE-C674-3E5C75FF74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835265-92FC-C5ED-28F6-F532CED434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54EF29-88EB-4D16-AB60-C164CC271E61}" type="datetimeFigureOut">
              <a:rPr lang="en-US" smtClean="0"/>
              <a:t>11/4/2024</a:t>
            </a:fld>
            <a:endParaRPr lang="en-US"/>
          </a:p>
        </p:txBody>
      </p:sp>
      <p:sp>
        <p:nvSpPr>
          <p:cNvPr id="5" name="Footer Placeholder 4">
            <a:extLst>
              <a:ext uri="{FF2B5EF4-FFF2-40B4-BE49-F238E27FC236}">
                <a16:creationId xmlns:a16="http://schemas.microsoft.com/office/drawing/2014/main" id="{A1945FE9-0C9E-D5D1-D160-C17C5BCD9F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3D7811A-1EFF-8F48-6D1A-2A29D9C5A4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F1873A-FD9D-4235-AA9D-B129AAA174B4}" type="slidenum">
              <a:rPr lang="en-US" smtClean="0"/>
              <a:t>‹#›</a:t>
            </a:fld>
            <a:endParaRPr lang="en-US"/>
          </a:p>
        </p:txBody>
      </p:sp>
    </p:spTree>
    <p:extLst>
      <p:ext uri="{BB962C8B-B14F-4D97-AF65-F5344CB8AC3E}">
        <p14:creationId xmlns:p14="http://schemas.microsoft.com/office/powerpoint/2010/main" val="1043669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esearchleap.com/global-political-economy-in-context-of-evolution-of-political-economic-thought/" TargetMode="External"/><Relationship Id="rId7" Type="http://schemas.openxmlformats.org/officeDocument/2006/relationships/hyperlink" Target="https://courses.lumenlearning.com/americangovernment/chapter/introduction-9/"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internetgovernance.org/2021/07/15/comparative-analysis-of-platform-governance-in-the-u-s-and-china/"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freepngimg.com/png/93134-on-cults-right-politician-behavior-political" TargetMode="External"/><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s://netivist.org/debate/political-polarization-US-politics" TargetMode="External"/><Relationship Id="rId4" Type="http://schemas.openxmlformats.org/officeDocument/2006/relationships/image" Target="../media/image17.jpg"/></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01.xml.rels><?xml version="1.0" encoding="UTF-8" standalone="yes"?>
<Relationships xmlns="http://schemas.openxmlformats.org/package/2006/relationships"><Relationship Id="rId3" Type="http://schemas.openxmlformats.org/officeDocument/2006/relationships/hyperlink" Target="https://wm-synergy.com/the-9-most-common-erp-implementation-challenges/" TargetMode="External"/><Relationship Id="rId7" Type="http://schemas.openxmlformats.org/officeDocument/2006/relationships/hyperlink" Target="https://www.peerbits.com/blog/top-devops-implementation-challenges.html" TargetMode="External"/><Relationship Id="rId2" Type="http://schemas.openxmlformats.org/officeDocument/2006/relationships/image" Target="../media/image231.jpg"/><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hyperlink" Target="https://www.linkedin.com/pulse/6-ai-implementation-challenges-how-overcome-them-pappas-" TargetMode="External"/><Relationship Id="rId4" Type="http://schemas.openxmlformats.org/officeDocument/2006/relationships/image" Target="../media/image232.jpeg"/></Relationships>
</file>

<file path=ppt/slides/_rels/slide102.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linkedin.com/pulse/bridging-divide-how-local-international-frameworks-teacher-s-pride--2xudc" TargetMode="External"/><Relationship Id="rId2" Type="http://schemas.openxmlformats.org/officeDocument/2006/relationships/image" Target="../media/image235.png"/><Relationship Id="rId1" Type="http://schemas.openxmlformats.org/officeDocument/2006/relationships/slideLayout" Target="../slideLayouts/slideLayout2.xml"/><Relationship Id="rId5" Type="http://schemas.openxmlformats.org/officeDocument/2006/relationships/hyperlink" Target="https://www.canada.ca/en/research-coordinating-committee.html" TargetMode="External"/><Relationship Id="rId4" Type="http://schemas.openxmlformats.org/officeDocument/2006/relationships/image" Target="../media/image236.jpg"/></Relationships>
</file>

<file path=ppt/slides/_rels/slide104.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www.picpedia.org/handwriting/a/advocacy.html" TargetMode="External"/><Relationship Id="rId2" Type="http://schemas.openxmlformats.org/officeDocument/2006/relationships/image" Target="../media/image238.jp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image" Target="../media/image60.jpeg"/></Relationships>
</file>

<file path=ppt/slides/_rels/slide106.xml.rels><?xml version="1.0" encoding="UTF-8" standalone="yes"?>
<Relationships xmlns="http://schemas.openxmlformats.org/package/2006/relationships"><Relationship Id="rId3" Type="http://schemas.openxmlformats.org/officeDocument/2006/relationships/hyperlink" Target="https://www.peoplematters.in/article/strategic-hr/capacity-building-an-organizational-goal-that-hr-facilitates-14108" TargetMode="External"/><Relationship Id="rId2" Type="http://schemas.openxmlformats.org/officeDocument/2006/relationships/image" Target="../media/image239.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slideLayout" Target="../slideLayouts/slideLayout2.xml"/><Relationship Id="rId1" Type="http://schemas.openxmlformats.org/officeDocument/2006/relationships/video" Target="https://www.youtube.com/embed/MpT2DiS_uMM?feature=oembed" TargetMode="External"/></Relationships>
</file>

<file path=ppt/slides/_rels/slide108.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s://opentextbc.ca/postconfederation2e/chapter/8-14-economic-nationalism/" TargetMode="External"/><Relationship Id="rId7" Type="http://schemas.openxmlformats.org/officeDocument/2006/relationships/hyperlink" Target="https://netivist.org/debate/globalization-pros-and-cons-economic-cultural-and-political" TargetMode="External"/><Relationship Id="rId2" Type="http://schemas.openxmlformats.org/officeDocument/2006/relationships/image" Target="../media/image241.jpg"/><Relationship Id="rId1" Type="http://schemas.openxmlformats.org/officeDocument/2006/relationships/slideLayout" Target="../slideLayouts/slideLayout2.xml"/><Relationship Id="rId6" Type="http://schemas.openxmlformats.org/officeDocument/2006/relationships/image" Target="../media/image243.jpg"/><Relationship Id="rId11" Type="http://schemas.openxmlformats.org/officeDocument/2006/relationships/hyperlink" Target="http://researchleap.com/global-political-economy-in-context-of-evolution-of-political-economic-thought/" TargetMode="External"/><Relationship Id="rId5" Type="http://schemas.openxmlformats.org/officeDocument/2006/relationships/hyperlink" Target="https://mronline.org/2018/06/30/the-u-s-is-a-world-leader-in-income-and-wealth-inequality/" TargetMode="External"/><Relationship Id="rId10" Type="http://schemas.openxmlformats.org/officeDocument/2006/relationships/image" Target="../media/image1.jpg"/><Relationship Id="rId4" Type="http://schemas.openxmlformats.org/officeDocument/2006/relationships/image" Target="../media/image242.jpeg"/><Relationship Id="rId9" Type="http://schemas.openxmlformats.org/officeDocument/2006/relationships/hyperlink" Target="https://ecampusontario.pressbooks.pub/businessfuncdn/chapter/foundations-of-busines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fity.club/lists/suggestions/development-photos/" TargetMode="External"/><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hyperlink" Target="https://www.aihr.com/blog/learning-and-development-strategies/" TargetMode="External"/><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8" Type="http://schemas.openxmlformats.org/officeDocument/2006/relationships/hyperlink" Target="https://creativecommons.org/licenses/by-nd/3.0/" TargetMode="External"/><Relationship Id="rId3" Type="http://schemas.openxmlformats.org/officeDocument/2006/relationships/hyperlink" Target="https://courses.lumenlearning.com/boundless-ushistory/chapter/the-south-after-reconstruction/" TargetMode="External"/><Relationship Id="rId7" Type="http://schemas.openxmlformats.org/officeDocument/2006/relationships/hyperlink" Target="https://laoms.org/how-social-movements-political-economy/" TargetMode="External"/><Relationship Id="rId2" Type="http://schemas.openxmlformats.org/officeDocument/2006/relationships/image" Target="../media/image244.jpeg"/><Relationship Id="rId1" Type="http://schemas.openxmlformats.org/officeDocument/2006/relationships/slideLayout" Target="../slideLayouts/slideLayout2.xml"/><Relationship Id="rId6" Type="http://schemas.openxmlformats.org/officeDocument/2006/relationships/image" Target="../media/image246.jpg"/><Relationship Id="rId5" Type="http://schemas.openxmlformats.org/officeDocument/2006/relationships/hyperlink" Target="https://courses.lumenlearning.com/suny-fmcc-ushistory2os2xmaster/chapter/economic-imperialism-in-east-asia/" TargetMode="External"/><Relationship Id="rId10" Type="http://schemas.openxmlformats.org/officeDocument/2006/relationships/hyperlink" Target="https://creativecommons.org/licenses/by/3.0/" TargetMode="External"/><Relationship Id="rId4" Type="http://schemas.openxmlformats.org/officeDocument/2006/relationships/image" Target="../media/image245.jpg"/><Relationship Id="rId9" Type="http://schemas.openxmlformats.org/officeDocument/2006/relationships/hyperlink" Target="https://creativecommons.org/licenses/by-sa/3.0/"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251.jpg"/><Relationship Id="rId3" Type="http://schemas.openxmlformats.org/officeDocument/2006/relationships/hyperlink" Target="https://nursingclio.org/2018/05/22/joan-scott-liberalism-and-abortion-rights/" TargetMode="External"/><Relationship Id="rId7" Type="http://schemas.openxmlformats.org/officeDocument/2006/relationships/hyperlink" Target="https://elblogdejavierlopez.com/" TargetMode="External"/><Relationship Id="rId2" Type="http://schemas.openxmlformats.org/officeDocument/2006/relationships/image" Target="../media/image248.jpeg"/><Relationship Id="rId1" Type="http://schemas.openxmlformats.org/officeDocument/2006/relationships/slideLayout" Target="../slideLayouts/slideLayout2.xml"/><Relationship Id="rId6" Type="http://schemas.openxmlformats.org/officeDocument/2006/relationships/image" Target="../media/image250.jpg"/><Relationship Id="rId5" Type="http://schemas.openxmlformats.org/officeDocument/2006/relationships/hyperlink" Target="http://rationallyspeaking.blogspot.com/2011/03/liberalism-conservatism-and-tradition.html" TargetMode="External"/><Relationship Id="rId4" Type="http://schemas.openxmlformats.org/officeDocument/2006/relationships/image" Target="../media/image249.png"/><Relationship Id="rId9" Type="http://schemas.openxmlformats.org/officeDocument/2006/relationships/hyperlink" Target="https://jobsanger.blogspot.com/2015/10/"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alkmaar.sp.nl/blog/alle/rigo-wijdoogen/2020/03/bij-de-dood-van-karl-marx" TargetMode="External"/><Relationship Id="rId7" Type="http://schemas.openxmlformats.org/officeDocument/2006/relationships/hyperlink" Target="https://www.createdebate.com/debate/show/Is_the_internet_a_good_place_to_get_your_news" TargetMode="External"/><Relationship Id="rId2" Type="http://schemas.openxmlformats.org/officeDocument/2006/relationships/image" Target="../media/image252.jpg"/><Relationship Id="rId1" Type="http://schemas.openxmlformats.org/officeDocument/2006/relationships/slideLayout" Target="../slideLayouts/slideLayout2.xml"/><Relationship Id="rId6" Type="http://schemas.openxmlformats.org/officeDocument/2006/relationships/image" Target="../media/image254.jpg"/><Relationship Id="rId5" Type="http://schemas.openxmlformats.org/officeDocument/2006/relationships/hyperlink" Target="https://reevolucionenaccion.blogspot.com/2010/10/blog-post.html" TargetMode="External"/><Relationship Id="rId4" Type="http://schemas.openxmlformats.org/officeDocument/2006/relationships/image" Target="../media/image253.jpg"/></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15.xml.rels><?xml version="1.0" encoding="UTF-8" standalone="yes"?>
<Relationships xmlns="http://schemas.openxmlformats.org/package/2006/relationships"><Relationship Id="rId3" Type="http://schemas.openxmlformats.org/officeDocument/2006/relationships/hyperlink" Target="https://serhistorico.net/2016/09/02/clase-media-y-neoliberalismo/comment-page-1/" TargetMode="External"/><Relationship Id="rId7" Type="http://schemas.openxmlformats.org/officeDocument/2006/relationships/hyperlink" Target="https://blogs.lse.ac.uk/usappblog/tag/neoliberalism/" TargetMode="External"/><Relationship Id="rId2" Type="http://schemas.openxmlformats.org/officeDocument/2006/relationships/image" Target="../media/image255.jpg"/><Relationship Id="rId1" Type="http://schemas.openxmlformats.org/officeDocument/2006/relationships/slideLayout" Target="../slideLayouts/slideLayout2.xml"/><Relationship Id="rId6" Type="http://schemas.openxmlformats.org/officeDocument/2006/relationships/image" Target="../media/image257.jpg"/><Relationship Id="rId5" Type="http://schemas.openxmlformats.org/officeDocument/2006/relationships/hyperlink" Target="https://jessescrossroadscafe.blogspot.com/2018/06/neoliberalism-corporatism-and-rise-of.html" TargetMode="External"/><Relationship Id="rId4" Type="http://schemas.openxmlformats.org/officeDocument/2006/relationships/image" Target="../media/image256.jpg"/></Relationships>
</file>

<file path=ppt/slides/_rels/slide116.xml.rels><?xml version="1.0" encoding="UTF-8" standalone="yes"?>
<Relationships xmlns="http://schemas.openxmlformats.org/package/2006/relationships"><Relationship Id="rId3" Type="http://schemas.openxmlformats.org/officeDocument/2006/relationships/hyperlink" Target="http://researchleap.com/global-political-economy-in-context-of-evolution-of-political-economic-thought/" TargetMode="External"/><Relationship Id="rId7" Type="http://schemas.openxmlformats.org/officeDocument/2006/relationships/hyperlink" Target="https://courses.lumenlearning.com/wmopen-introductiontobusiness/chapter/global-trade-forces/" TargetMode="Externa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59.png"/><Relationship Id="rId5" Type="http://schemas.openxmlformats.org/officeDocument/2006/relationships/hyperlink" Target="https://researchoutreach.org/articles/political-systems-economic-growth-democracy-myth/" TargetMode="External"/><Relationship Id="rId4" Type="http://schemas.openxmlformats.org/officeDocument/2006/relationships/image" Target="../media/image258.jpg"/></Relationships>
</file>

<file path=ppt/slides/_rels/slide117.xml.rels><?xml version="1.0" encoding="UTF-8" standalone="yes"?>
<Relationships xmlns="http://schemas.openxmlformats.org/package/2006/relationships"><Relationship Id="rId8" Type="http://schemas.openxmlformats.org/officeDocument/2006/relationships/image" Target="../media/image263.jpg"/><Relationship Id="rId3" Type="http://schemas.openxmlformats.org/officeDocument/2006/relationships/hyperlink" Target="https://www.peoplematters.in/article/recruitment/impact-of-economic-growth-on-employment-14744" TargetMode="External"/><Relationship Id="rId7" Type="http://schemas.openxmlformats.org/officeDocument/2006/relationships/hyperlink" Target="https://www.pxfuel.com/en/free-photo-ojnju" TargetMode="External"/><Relationship Id="rId12" Type="http://schemas.openxmlformats.org/officeDocument/2006/relationships/hyperlink" Target="https://creativecommons.org/licenses/by/3.0/" TargetMode="External"/><Relationship Id="rId2" Type="http://schemas.openxmlformats.org/officeDocument/2006/relationships/image" Target="../media/image260.jpg"/><Relationship Id="rId1" Type="http://schemas.openxmlformats.org/officeDocument/2006/relationships/slideLayout" Target="../slideLayouts/slideLayout2.xml"/><Relationship Id="rId6" Type="http://schemas.openxmlformats.org/officeDocument/2006/relationships/image" Target="../media/image262.jpg"/><Relationship Id="rId11" Type="http://schemas.openxmlformats.org/officeDocument/2006/relationships/hyperlink" Target="https://creativecommons.org/licenses/by-nc-sa/3.0/" TargetMode="External"/><Relationship Id="rId5" Type="http://schemas.openxmlformats.org/officeDocument/2006/relationships/hyperlink" Target="https://researchleap.com/effects-of-capital-market-development-on-the-economic-growth-of-nigeria/" TargetMode="External"/><Relationship Id="rId10" Type="http://schemas.openxmlformats.org/officeDocument/2006/relationships/hyperlink" Target="https://creativecommons.org/licenses/by-sa/3.0/" TargetMode="External"/><Relationship Id="rId4" Type="http://schemas.openxmlformats.org/officeDocument/2006/relationships/image" Target="../media/image261.jpg"/><Relationship Id="rId9" Type="http://schemas.openxmlformats.org/officeDocument/2006/relationships/hyperlink" Target="https://www.picpedia.org/chalkboard/e/economic-growth.html"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hyperlink" Target="https://courses.lumenlearning.com/wmopen-introtosociology/chapter/sociological-perspectives/" TargetMode="External"/><Relationship Id="rId7" Type="http://schemas.openxmlformats.org/officeDocument/2006/relationships/hyperlink" Target="https://researchleap.com/the-role-of-strategic-change-management-in-enhancing-academic-institutions-sustainability/" TargetMode="External"/><Relationship Id="rId2" Type="http://schemas.openxmlformats.org/officeDocument/2006/relationships/image" Target="../media/image264.jpg"/><Relationship Id="rId1" Type="http://schemas.openxmlformats.org/officeDocument/2006/relationships/slideLayout" Target="../slideLayouts/slideLayout2.xml"/><Relationship Id="rId6" Type="http://schemas.openxmlformats.org/officeDocument/2006/relationships/image" Target="../media/image266.jpg"/><Relationship Id="rId5" Type="http://schemas.openxmlformats.org/officeDocument/2006/relationships/hyperlink" Target="https://journals.sagepub.com/doi/10.1177/1070496521991876?icid=int.sj-full-text.similar-articles.1" TargetMode="External"/><Relationship Id="rId4" Type="http://schemas.openxmlformats.org/officeDocument/2006/relationships/image" Target="../media/image265.jpg"/></Relationships>
</file>

<file path=ppt/slides/_rels/slide119.xml.rels><?xml version="1.0" encoding="UTF-8" standalone="yes"?>
<Relationships xmlns="http://schemas.openxmlformats.org/package/2006/relationships"><Relationship Id="rId3" Type="http://schemas.openxmlformats.org/officeDocument/2006/relationships/hyperlink" Target="https://www.thelastamericanvagabond.com/world/globalization-2-0-china-ushering-newer-shinier-new-world-order/" TargetMode="External"/><Relationship Id="rId7" Type="http://schemas.openxmlformats.org/officeDocument/2006/relationships/hyperlink" Target="https://rosaledaunidiversity3.blogspot.com/2018/11/globalisation-and-internet.html" TargetMode="External"/><Relationship Id="rId2" Type="http://schemas.openxmlformats.org/officeDocument/2006/relationships/image" Target="../media/image267.jpg"/><Relationship Id="rId1" Type="http://schemas.openxmlformats.org/officeDocument/2006/relationships/slideLayout" Target="../slideLayouts/slideLayout2.xml"/><Relationship Id="rId6" Type="http://schemas.openxmlformats.org/officeDocument/2006/relationships/image" Target="../media/image269.jpg"/><Relationship Id="rId5" Type="http://schemas.openxmlformats.org/officeDocument/2006/relationships/hyperlink" Target="https://courses.lumenlearning.com/atd-herkimer-worldgeography/chapter/1-4-globalization-and-development/" TargetMode="External"/><Relationship Id="rId4" Type="http://schemas.openxmlformats.org/officeDocument/2006/relationships/image" Target="../media/image268.jpg"/></Relationships>
</file>

<file path=ppt/slides/_rels/slide12.xml.rels><?xml version="1.0" encoding="UTF-8" standalone="yes"?>
<Relationships xmlns="http://schemas.openxmlformats.org/package/2006/relationships"><Relationship Id="rId3" Type="http://schemas.openxmlformats.org/officeDocument/2006/relationships/hyperlink" Target="https://pressbooks.nscc.ca/lumenlife/chapter/human-development/" TargetMode="External"/><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hyperlink" Target="https://www.fity.club/lists/suggestions/development-photos/" TargetMode="External"/><Relationship Id="rId4" Type="http://schemas.openxmlformats.org/officeDocument/2006/relationships/image" Target="../media/image21.jpg"/></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21.xml.rels><?xml version="1.0" encoding="UTF-8" standalone="yes"?>
<Relationships xmlns="http://schemas.openxmlformats.org/package/2006/relationships"><Relationship Id="rId3" Type="http://schemas.openxmlformats.org/officeDocument/2006/relationships/hyperlink" Target="https://www.educba.com/business-development-strategies/" TargetMode="External"/><Relationship Id="rId7" Type="http://schemas.openxmlformats.org/officeDocument/2006/relationships/hyperlink" Target="https://stratexhub.com/stratex-hub/strategy-development/" TargetMode="External"/><Relationship Id="rId2" Type="http://schemas.openxmlformats.org/officeDocument/2006/relationships/image" Target="../media/image270.jpg"/><Relationship Id="rId1" Type="http://schemas.openxmlformats.org/officeDocument/2006/relationships/slideLayout" Target="../slideLayouts/slideLayout2.xml"/><Relationship Id="rId6" Type="http://schemas.openxmlformats.org/officeDocument/2006/relationships/image" Target="../media/image272.jpg"/><Relationship Id="rId5" Type="http://schemas.openxmlformats.org/officeDocument/2006/relationships/hyperlink" Target="https://www.checkatrade.com/blog/trade/grow-business/how-to-create-business-development-strategy/" TargetMode="External"/><Relationship Id="rId4" Type="http://schemas.openxmlformats.org/officeDocument/2006/relationships/image" Target="../media/image271.jpg"/></Relationships>
</file>

<file path=ppt/slides/_rels/slide122.xml.rels><?xml version="1.0" encoding="UTF-8" standalone="yes"?>
<Relationships xmlns="http://schemas.openxmlformats.org/package/2006/relationships"><Relationship Id="rId3" Type="http://schemas.openxmlformats.org/officeDocument/2006/relationships/hyperlink" Target="https://medicineslawandpolicy.org/2019/01/cancer-drug-pricing-on-the-world-health-organizations-executive-board-agenda/" TargetMode="External"/><Relationship Id="rId2" Type="http://schemas.openxmlformats.org/officeDocument/2006/relationships/image" Target="../media/image273.jpeg"/><Relationship Id="rId1" Type="http://schemas.openxmlformats.org/officeDocument/2006/relationships/slideLayout" Target="../slideLayouts/slideLayout2.xml"/><Relationship Id="rId5" Type="http://schemas.openxmlformats.org/officeDocument/2006/relationships/hyperlink" Target="https://en.wikipedia.org/wiki/List_of_United_Nations_Organizations" TargetMode="External"/><Relationship Id="rId4" Type="http://schemas.openxmlformats.org/officeDocument/2006/relationships/image" Target="../media/image274.jpg"/></Relationships>
</file>

<file path=ppt/slides/_rels/slide123.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tes.com/teaching-resource/component-3-global-politics-chapter-3-global-governance-political-12141591"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bengordonpalmbeach.com/2019/10/why-does-corporate-governance-matter-for-founders/"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knowledge7.com/training/"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https://pxhere.com/en/photo/1570023" TargetMode="Externa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hyperlink" Target="https://politicsandgovernance.blogspot.com/2010/06/functions-of-government.html" TargetMode="External"/><Relationship Id="rId7" Type="http://schemas.openxmlformats.org/officeDocument/2006/relationships/hyperlink" Target="https://elgrancielo.blogspot.com/2013/01/la-biblia-en-audio.html" TargetMode="External"/><Relationship Id="rId2"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hyperlink" Target="https://www.bchumanist.ca/the_rise_of_the_christian_right_in_canada" TargetMode="Externa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hyperlink" Target="https://amyglenn.com/POLS/govt2306notes.htm" TargetMode="External"/><Relationship Id="rId7" Type="http://schemas.openxmlformats.org/officeDocument/2006/relationships/hyperlink" Target="https://boisestate.pressbooks.pub/buslaw/chapter/law-and-legal-systems/" TargetMode="External"/><Relationship Id="rId2" Type="http://schemas.openxmlformats.org/officeDocument/2006/relationships/image" Target="../media/image33.gif"/><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hyperlink" Target="https://witzend.wordpress.com/2012/06/27/standing-firm-in-the-faith-no-matter-what/" TargetMode="External"/><Relationship Id="rId4" Type="http://schemas.openxmlformats.org/officeDocument/2006/relationships/image" Target="../media/image34.jpeg"/><Relationship Id="rId9" Type="http://schemas.openxmlformats.org/officeDocument/2006/relationships/hyperlink" Target="https://creativecommons.org/licenses/by-nc-sa/3.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bibledrivethru.blogspot.com/2017/08/celebrate.html" TargetMode="External"/><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hyperlink" Target="http://bibles.wikidot.com/ccb" TargetMode="Externa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https://www.heartlight.org/articles/202007/20200701_biblicalfoundaion.html" TargetMode="External"/><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hyperlink" Target="https://courses.lumenlearning.com/wmopen-introtosociology/chapter/why-it-matters-foundations-of-sociology/" TargetMode="Externa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hyperlink" Target="https://ancient-greek.net/shelf/physical/readersedition.php" TargetMode="External"/><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hyperlink" Target="https://thelogosblog.com/the-god-of-the-bible-vs-classical-theism/" TargetMode="Externa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hyperlink" Target="https://www.loreandlegends.net/2021/07/the-story-of-samson.html" TargetMode="External"/><Relationship Id="rId7" Type="http://schemas.openxmlformats.org/officeDocument/2006/relationships/hyperlink" Target="https://deeperkidmin.com/product/bible-bookshelf-visual/" TargetMode="External"/><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hyperlink" Target="https://commons.wikimedia.org/wiki/File:Peter_von_Hess_-_The_Entry_of_King_Othon_of_Greece_in_Athens_-_WGA11387.jpg" TargetMode="External"/><Relationship Id="rId4" Type="http://schemas.openxmlformats.org/officeDocument/2006/relationships/image" Target="../media/image43.jpg"/><Relationship Id="rId9" Type="http://schemas.openxmlformats.org/officeDocument/2006/relationships/hyperlink" Target="https://creativecommons.org/licenses/by-sa/3.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brewminate.com/education-research-and-government-in-the-ancient-greek-world/" TargetMode="External"/><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hyperlink" Target="https://courses.lumenlearning.com/americangovernment/chapter/the-legislative-process/" TargetMode="External"/><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hyperlink" Target="https://the-elenchus.blogspot.com/2011/11/atheist-libertarian-on-god-and.html" TargetMode="External"/><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hyperlink" Target="http://www.progressive-charlestown.com/2018/02/dumbing-down-america.html" TargetMode="External"/><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hyperlink" Target="https://www.counterview.net/2021/03/india-critically-needs-prophetic.html" TargetMode="External"/><Relationship Id="rId7" Type="http://schemas.openxmlformats.org/officeDocument/2006/relationships/hyperlink" Target="https://pressbooks.ulib.csuohio.edu/greekgodsheroesandworship/part/chapter-7-oracles-and-prophecy/" TargetMode="External"/><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s://narrativeandontology.blogspot.com/2008_07_01_archive.html" TargetMode="Externa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fbf.ftu.edu.vn/en/?p=1034"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3" Type="http://schemas.openxmlformats.org/officeDocument/2006/relationships/hyperlink" Target="https://www.ecojesuit.com/peace-as-a-journey-of-hope-through-dialogue-reconciliation-and-ecological-conversion/" TargetMode="External"/><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hyperlink" Target="https://www.newtestamentredux.com/pastoral-reflections/pauls-theology-on-justice-righteousness-and-reconciliation-a-primer-on-justice-and-missions-part-2/" TargetMode="External"/><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3" Type="http://schemas.openxmlformats.org/officeDocument/2006/relationships/hyperlink" Target="https://courses.lumenlearning.com/americangovernment/chapter/introduction-9/" TargetMode="Externa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hyperlink" Target="http://learn.e-limu.org/topic/view/?c=45&amp;t=244" TargetMode="External"/><Relationship Id="rId4" Type="http://schemas.openxmlformats.org/officeDocument/2006/relationships/image" Target="../media/image59.JPG"/></Relationships>
</file>

<file path=ppt/slides/_rels/slide34.xml.rels><?xml version="1.0" encoding="UTF-8" standalone="yes"?>
<Relationships xmlns="http://schemas.openxmlformats.org/package/2006/relationships"><Relationship Id="rId3" Type="http://schemas.openxmlformats.org/officeDocument/2006/relationships/hyperlink" Target="https://learn.e-limu.org/topic/view/?t=248&amp;c=46" TargetMode="External"/><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hyperlink" Target="https://www.aftoleksi.gr/2021/01/05/unpolitical-democracy-undemocratic-politics-3-models-of-unpolitical-democracy/" TargetMode="Externa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hyperlink" Target="https://www.cato.org/free-society/through-progress-peril-precarious-state-human-freedom" TargetMode="External"/><Relationship Id="rId7" Type="http://schemas.openxmlformats.org/officeDocument/2006/relationships/hyperlink" Target="https://www.cato.org/multimedia/power-problems/chinas-authoritarian-turn" TargetMode="External"/><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hyperlink" Target="https://theloop.ecpr.eu/political-institutions-in-authoritarian-regimes-may-look-democratic-but-they-reinforce-the-rulers-power-base/" TargetMode="External"/><Relationship Id="rId4" Type="http://schemas.openxmlformats.org/officeDocument/2006/relationships/image" Target="../media/image64.jpg"/><Relationship Id="rId9" Type="http://schemas.openxmlformats.org/officeDocument/2006/relationships/hyperlink" Target="https://www.bchumanist.ca/repeal_canada_s_blasphemy_law"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hyperlink" Target="https://www.pacatholic.org/how-do-you-stay-connected-do-you-follow-your-diocese-pope-francis-wants-to-know/" TargetMode="External"/><Relationship Id="rId7" Type="http://schemas.openxmlformats.org/officeDocument/2006/relationships/hyperlink" Target="https://epitemnein-epitomic.blogspot.com/2011/08/psalm-124-help-comes-in-name-of-lord.html" TargetMode="External"/><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hyperlink" Target="https://michaelmilton.org/2018/07/24/the-expository-sequence-constructing-faithful-expository-bible-messages-with-purpose-and-power/" TargetMode="External"/><Relationship Id="rId4" Type="http://schemas.openxmlformats.org/officeDocument/2006/relationships/image" Target="../media/image68.jpg"/><Relationship Id="rId9" Type="http://schemas.openxmlformats.org/officeDocument/2006/relationships/hyperlink" Target="https://creativecommons.org/licenses/by-nc-nd/3.0/"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hyperlink" Target="https://researchoutreach.org/articles/opinion-dynamics-consensus-social-networks/" TargetMode="External"/><Relationship Id="rId7" Type="http://schemas.openxmlformats.org/officeDocument/2006/relationships/hyperlink" Target="https://learn.culturalevolutionsociety.org/social_dynamics_module/" TargetMode="External"/><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hyperlink" Target="https://blogs.ed.ac.uk/research-bow/tell-us-about-your-methodology-community-based-participatory-research/" TargetMode="External"/><Relationship Id="rId4" Type="http://schemas.openxmlformats.org/officeDocument/2006/relationships/image" Target="../media/image71.png"/><Relationship Id="rId9" Type="http://schemas.openxmlformats.org/officeDocument/2006/relationships/hyperlink" Target="https://courses.lumenlearning.com/wmopen-organizationalbehavior/chapter/group-dynamics/"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beautyandgroomingtips.com/2016/03/understanding-power-of-cosmetic-surgery.html" TargetMode="External"/><Relationship Id="rId3" Type="http://schemas.openxmlformats.org/officeDocument/2006/relationships/hyperlink" Target="https://www.publicdomainpictures.net/view-image.php?image=17705" TargetMode="External"/><Relationship Id="rId7" Type="http://schemas.openxmlformats.org/officeDocument/2006/relationships/image" Target="../media/image77.JP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hyperlink" Target="https://svgsilh.com/image/463338.html" TargetMode="External"/><Relationship Id="rId5" Type="http://schemas.openxmlformats.org/officeDocument/2006/relationships/image" Target="../media/image76.sv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tudyhealthcare.netlify.app/post/labor-and-delivery-options/" TargetMode="External"/><Relationship Id="rId7" Type="http://schemas.openxmlformats.org/officeDocument/2006/relationships/hyperlink" Target="https://www.dreamstime.com/royalty-free-stock-image-mode-delivery-concept-isolated-image6092026" TargetMode="Externa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blog.johnsonmemorial.org/blog/what-type-of-birth-is-right-for-you-and-your-baby" TargetMode="Externa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https://thelivingphilosophy.substack.com/p/power-michel-foucaults-groundbreaking" TargetMode="External"/><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hyperlink" Target="https://www.greenesa.com/news/renewable-energy-sources-types" TargetMode="External"/><Relationship Id="rId7" Type="http://schemas.openxmlformats.org/officeDocument/2006/relationships/hyperlink" Target="https://yalibnan.com/2019/05/25/lebanon-looks-to-reform-ailing-electricity-sector/" TargetMode="Externa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hyperlink" Target="https://www.alamy.com/stock-photo-energy-or-power-generation-sources-illustration-includes-renewable-103110673.html" TargetMode="External"/><Relationship Id="rId4" Type="http://schemas.openxmlformats.org/officeDocument/2006/relationships/image" Target="../media/image80.jpg"/><Relationship Id="rId9" Type="http://schemas.openxmlformats.org/officeDocument/2006/relationships/hyperlink" Target="https://www.bioenergyconsult.com/machine-improvements-renewable-energy-sector/" TargetMode="Externa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3.xml.rels><?xml version="1.0" encoding="UTF-8" standalone="yes"?>
<Relationships xmlns="http://schemas.openxmlformats.org/package/2006/relationships"><Relationship Id="rId8" Type="http://schemas.openxmlformats.org/officeDocument/2006/relationships/hyperlink" Target="https://researchoutreach.org/articles/opinion-dynamics-consensus-social-networks/" TargetMode="External"/><Relationship Id="rId3" Type="http://schemas.openxmlformats.org/officeDocument/2006/relationships/diagramLayout" Target="../diagrams/layout8.xml"/><Relationship Id="rId7" Type="http://schemas.openxmlformats.org/officeDocument/2006/relationships/image" Target="../media/image70.jpg"/><Relationship Id="rId12" Type="http://schemas.openxmlformats.org/officeDocument/2006/relationships/hyperlink" Target="https://en.wikipedia.org/wiki/Social_conflict" TargetMode="Externa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image" Target="../media/image88.png"/><Relationship Id="rId5" Type="http://schemas.openxmlformats.org/officeDocument/2006/relationships/diagramColors" Target="../diagrams/colors8.xml"/><Relationship Id="rId10" Type="http://schemas.openxmlformats.org/officeDocument/2006/relationships/hyperlink" Target="https://courses.lumenlearning.com/wm-introductiontosociology/chapter/introduction-to-power-and-authority/" TargetMode="External"/><Relationship Id="rId4" Type="http://schemas.openxmlformats.org/officeDocument/2006/relationships/diagramQuickStyle" Target="../diagrams/quickStyle8.xml"/><Relationship Id="rId9" Type="http://schemas.openxmlformats.org/officeDocument/2006/relationships/image" Target="../media/image87.jpg"/></Relationships>
</file>

<file path=ppt/slides/_rels/slide44.xml.rels><?xml version="1.0" encoding="UTF-8" standalone="yes"?>
<Relationships xmlns="http://schemas.openxmlformats.org/package/2006/relationships"><Relationship Id="rId3" Type="http://schemas.openxmlformats.org/officeDocument/2006/relationships/hyperlink" Target="https://10formation.blogspot.com/2014/01/10-future-economic-powers.html" TargetMode="External"/><Relationship Id="rId7" Type="http://schemas.openxmlformats.org/officeDocument/2006/relationships/hyperlink" Target="https://sidebusinesslab.com/economic-power/" TargetMode="External"/><Relationship Id="rId2" Type="http://schemas.openxmlformats.org/officeDocument/2006/relationships/image" Target="../media/image89.jpg"/><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hyperlink" Target="https://www.dreamstime.com/stock-illustration-power-money-social-economy-people-higher-socio-economic-level-concept-socio-economic-inequalities-people-image79651730" TargetMode="External"/><Relationship Id="rId4" Type="http://schemas.openxmlformats.org/officeDocument/2006/relationships/image" Target="../media/image90.jpg"/></Relationships>
</file>

<file path=ppt/slides/_rels/slide45.xml.rels><?xml version="1.0" encoding="UTF-8" standalone="yes"?>
<Relationships xmlns="http://schemas.openxmlformats.org/package/2006/relationships"><Relationship Id="rId3" Type="http://schemas.openxmlformats.org/officeDocument/2006/relationships/hyperlink" Target="http://in5d.com/instant-manifestation-our-divine-right-is-returned/" TargetMode="External"/><Relationship Id="rId2" Type="http://schemas.openxmlformats.org/officeDocument/2006/relationships/image" Target="../media/image92.jpg"/><Relationship Id="rId1" Type="http://schemas.openxmlformats.org/officeDocument/2006/relationships/slideLayout" Target="../slideLayouts/slideLayout2.xml"/><Relationship Id="rId6" Type="http://schemas.openxmlformats.org/officeDocument/2006/relationships/hyperlink" Target="https://creativecommons.org/licenses/by-nc/3.0/" TargetMode="External"/><Relationship Id="rId5" Type="http://schemas.openxmlformats.org/officeDocument/2006/relationships/hyperlink" Target="https://pxhere.com/ko/photo/494611" TargetMode="External"/><Relationship Id="rId4" Type="http://schemas.openxmlformats.org/officeDocument/2006/relationships/image" Target="../media/image93.jpeg"/></Relationships>
</file>

<file path=ppt/slides/_rels/slide46.xml.rels><?xml version="1.0" encoding="UTF-8" standalone="yes"?>
<Relationships xmlns="http://schemas.openxmlformats.org/package/2006/relationships"><Relationship Id="rId3" Type="http://schemas.openxmlformats.org/officeDocument/2006/relationships/hyperlink" Target="https://www.dreamstime.com/economic-power-banker-holds-balance-scale-coin-other-world-desert-arround-him-allegory-money-has-over-image173736438" TargetMode="External"/><Relationship Id="rId7" Type="http://schemas.openxmlformats.org/officeDocument/2006/relationships/hyperlink" Target="https://swarajyamag.com/news-brief/key-highlights-of-finance-ministrys-report-on-indian-economy-and-why-economic-survey-wont-be-released-today" TargetMode="External"/><Relationship Id="rId2" Type="http://schemas.openxmlformats.org/officeDocument/2006/relationships/image" Target="../media/image94.jp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hyperlink" Target="https://acdemocracy.org/the-u-s-economic-power/" TargetMode="External"/><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hyperlink" Target="https://www.mises.org.es/2017/07/las-lecciones-desastrosas-de-la-ingenieria-social/" TargetMode="External"/><Relationship Id="rId7" Type="http://schemas.openxmlformats.org/officeDocument/2006/relationships/hyperlink" Target="https://creativecommons.org/licenses/by-nc-nd/3.0/" TargetMode="External"/><Relationship Id="rId2" Type="http://schemas.openxmlformats.org/officeDocument/2006/relationships/image" Target="../media/image97.jp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press.rebus.community/introductiontocommunitypsychology/chapter/respect-for-diversity/" TargetMode="External"/><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hyperlink" Target="https://courses.lumenlearning.com/wm-organizationalbehavior/chapter/what-is-conflict/"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hyperlink" Target="https://courses.lumenlearning.com/wm-introductiontosociology/chapter/introduction-to-theoretical-perspectives-on-government-and-power/" TargetMode="External"/><Relationship Id="rId7" Type="http://schemas.openxmlformats.org/officeDocument/2006/relationships/hyperlink" Target="https://medium.com/@B_Nappi/how-modern-representative-governments-are-inconsistent-with-true-democracy-6be9927b0743" TargetMode="External"/><Relationship Id="rId2" Type="http://schemas.openxmlformats.org/officeDocument/2006/relationships/image" Target="../media/image102.jp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hyperlink" Target="https://www.peoplematters.in/article/strategic-hr/how-to-embark-on-a-learning-journey-for-ethics-and-governance-18182" TargetMode="External"/><Relationship Id="rId4" Type="http://schemas.openxmlformats.org/officeDocument/2006/relationships/image" Target="../media/image103.jpg"/><Relationship Id="rId9" Type="http://schemas.openxmlformats.org/officeDocument/2006/relationships/hyperlink" Target="https://creativecommons.org/licenses/by-nc-sa/3.0/"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hyperlink" Target="https://www.picpedia.org/chalkboard/c/case-study.html" TargetMode="External"/><Relationship Id="rId7" Type="http://schemas.openxmlformats.org/officeDocument/2006/relationships/hyperlink" Target="https://www.picpedia.org/post-it-note/c/case-study.html" TargetMode="External"/><Relationship Id="rId2" Type="http://schemas.openxmlformats.org/officeDocument/2006/relationships/image" Target="../media/image105.jpg"/><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hyperlink" Target="https://thebluediamondgallery.com/legal/case-study.html" TargetMode="External"/><Relationship Id="rId4" Type="http://schemas.openxmlformats.org/officeDocument/2006/relationships/image" Target="../media/image106.jpg"/><Relationship Id="rId9" Type="http://schemas.openxmlformats.org/officeDocument/2006/relationships/hyperlink" Target="https://belviderechiropractic.com/case-studies/case-study-how-a-little-girl-with-a-desensitized-bladder-and-chronic-urinary-tract-infections-utis-was-helped/"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112.jpg"/><Relationship Id="rId13" Type="http://schemas.openxmlformats.org/officeDocument/2006/relationships/hyperlink" Target="https://creativecommons.org/licenses/by-nc/3.0/" TargetMode="External"/><Relationship Id="rId3" Type="http://schemas.openxmlformats.org/officeDocument/2006/relationships/hyperlink" Target="https://cihrs.org/cihrs-ninth-annual-report-evocations-of-the-arab-spring-amid-newly-drawn-armed-conflicts/?lang=en" TargetMode="External"/><Relationship Id="rId7" Type="http://schemas.openxmlformats.org/officeDocument/2006/relationships/hyperlink" Target="https://www.middleeastmonitor.com/20190114-8th-anniversary-of-arab-spring-in-tunisia/" TargetMode="External"/><Relationship Id="rId12" Type="http://schemas.openxmlformats.org/officeDocument/2006/relationships/hyperlink" Target="https://creativecommons.org/licenses/by-sa/3.0/" TargetMode="External"/><Relationship Id="rId2" Type="http://schemas.openxmlformats.org/officeDocument/2006/relationships/image" Target="../media/image109.jp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hyperlink" Target="https://pressbooks.buffscreate.net/revolution/chapter/the-arab-spring/" TargetMode="External"/><Relationship Id="rId5" Type="http://schemas.openxmlformats.org/officeDocument/2006/relationships/hyperlink" Target="https://en.wikipedia.org/wiki/Arab_Spring" TargetMode="External"/><Relationship Id="rId15" Type="http://schemas.openxmlformats.org/officeDocument/2006/relationships/hyperlink" Target="https://creativecommons.org/licenses/by-nc-nd/3.0/" TargetMode="External"/><Relationship Id="rId10" Type="http://schemas.openxmlformats.org/officeDocument/2006/relationships/image" Target="../media/image113.jpg"/><Relationship Id="rId4" Type="http://schemas.openxmlformats.org/officeDocument/2006/relationships/image" Target="../media/image110.png"/><Relationship Id="rId9" Type="http://schemas.openxmlformats.org/officeDocument/2006/relationships/hyperlink" Target="https://www.boell.de/en/2016/06/06/arab-spring-what-remains-revolution" TargetMode="External"/><Relationship Id="rId14" Type="http://schemas.openxmlformats.org/officeDocument/2006/relationships/hyperlink" Target="https://creativecommons.org/licenses/by-nc-sa/3.0/"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hyperlink" Target="https://press.rebus.community/introductiontocommunitypsychology/chapter/public-policy/capture/" TargetMode="External"/><Relationship Id="rId7" Type="http://schemas.openxmlformats.org/officeDocument/2006/relationships/hyperlink" Target="https://pursuit.unimelb.edu.au/podcasts/how-can-literature-influence-public-policy" TargetMode="External"/><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6.jpg"/><Relationship Id="rId5" Type="http://schemas.openxmlformats.org/officeDocument/2006/relationships/hyperlink" Target="https://ecampusontario.pressbooks.pub/businessfuncdn/chapter/foundations-of-business/" TargetMode="External"/><Relationship Id="rId4" Type="http://schemas.openxmlformats.org/officeDocument/2006/relationships/image" Target="../media/image115.png"/><Relationship Id="rId9" Type="http://schemas.openxmlformats.org/officeDocument/2006/relationships/hyperlink" Target="https://flatworldknowledge.lardbucket.org/books/sustainable-business-cases/s07-01-factors-that-influence-public-.html"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21.jpg"/><Relationship Id="rId13" Type="http://schemas.openxmlformats.org/officeDocument/2006/relationships/hyperlink" Target="https://africanarguments.org/2012/12/african-arguments-most-popular-article-of-the-year-a-competition/" TargetMode="External"/><Relationship Id="rId3" Type="http://schemas.openxmlformats.org/officeDocument/2006/relationships/hyperlink" Target="https://africanarguments.org/2020/12/what-the-rest-of-the-world-can-learn-from-africas-protest-movements/africa-protest-movements/" TargetMode="External"/><Relationship Id="rId7" Type="http://schemas.openxmlformats.org/officeDocument/2006/relationships/hyperlink" Target="http://iori-komei.deviantart.com/art/World-Political-Systems-2015-580472122" TargetMode="External"/><Relationship Id="rId12" Type="http://schemas.openxmlformats.org/officeDocument/2006/relationships/image" Target="../media/image123.jp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hyperlink" Target="https://africanarguments.org/2020/05/covid-19-and-the-new-scramble-for-africa/scramble-for-africa-national-institute-for-african-studies/" TargetMode="External"/><Relationship Id="rId5" Type="http://schemas.openxmlformats.org/officeDocument/2006/relationships/hyperlink" Target="https://news.lelemuku.com/2018/12/south-african-parliament-endorses.html" TargetMode="External"/><Relationship Id="rId10" Type="http://schemas.openxmlformats.org/officeDocument/2006/relationships/image" Target="../media/image122.jpg"/><Relationship Id="rId4" Type="http://schemas.openxmlformats.org/officeDocument/2006/relationships/image" Target="../media/image119.jpg"/><Relationship Id="rId9" Type="http://schemas.openxmlformats.org/officeDocument/2006/relationships/hyperlink" Target="https://dianabuja.wordpress.com/2009/10/19/cuisines-and-crops-of-africa-19th-century-zambezi-river-watershed-in-southern-africa/?like_comment=552" TargetMode="External"/><Relationship Id="rId14" Type="http://schemas.openxmlformats.org/officeDocument/2006/relationships/hyperlink" Target="https://creativecommons.org/licenses/by-sa/3.0/" TargetMode="External"/></Relationships>
</file>

<file path=ppt/slides/_rels/slide56.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hyperlink" Target="https://www.imf.org/en/Publications/fandd/issues/2020/06/political-economy-of-economic-policy-jeff-frieden" TargetMode="External"/><Relationship Id="rId7" Type="http://schemas.openxmlformats.org/officeDocument/2006/relationships/hyperlink" Target="https://republicpolicy.com/the-political-structure-of-pakistan/" TargetMode="External"/><Relationship Id="rId12" Type="http://schemas.microsoft.com/office/2007/relationships/diagramDrawing" Target="../diagrams/drawing9.xml"/><Relationship Id="rId2" Type="http://schemas.openxmlformats.org/officeDocument/2006/relationships/image" Target="../media/image124.ashx"/><Relationship Id="rId1" Type="http://schemas.openxmlformats.org/officeDocument/2006/relationships/slideLayout" Target="../slideLayouts/slideLayout2.xml"/><Relationship Id="rId6" Type="http://schemas.openxmlformats.org/officeDocument/2006/relationships/image" Target="../media/image126.png"/><Relationship Id="rId11" Type="http://schemas.openxmlformats.org/officeDocument/2006/relationships/diagramColors" Target="../diagrams/colors9.xml"/><Relationship Id="rId5" Type="http://schemas.openxmlformats.org/officeDocument/2006/relationships/hyperlink" Target="https://www.craiyon.com/image/VMnoBZBVS6im1xRv3-RXhA" TargetMode="External"/><Relationship Id="rId10" Type="http://schemas.openxmlformats.org/officeDocument/2006/relationships/diagramQuickStyle" Target="../diagrams/quickStyle9.xml"/><Relationship Id="rId4" Type="http://schemas.openxmlformats.org/officeDocument/2006/relationships/image" Target="../media/image125.png"/><Relationship Id="rId9" Type="http://schemas.openxmlformats.org/officeDocument/2006/relationships/diagramLayout" Target="../diagrams/layout9.xml"/></Relationships>
</file>

<file path=ppt/slides/_rels/slide57.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hyperlink" Target="https://africanarguments.org/2019/02/nigeria-election-risks-win-or-die/" TargetMode="External"/><Relationship Id="rId7" Type="http://schemas.openxmlformats.org/officeDocument/2006/relationships/hyperlink" Target="https://africanarguments.org/2017/05/whistle-blowing-wont-save-nigeria/" TargetMode="External"/><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29.jpg"/><Relationship Id="rId5" Type="http://schemas.openxmlformats.org/officeDocument/2006/relationships/hyperlink" Target="https://www.romancemeetslife.com/2013/08/george-osodi-photographs-monarchs-of.html" TargetMode="External"/><Relationship Id="rId4" Type="http://schemas.openxmlformats.org/officeDocument/2006/relationships/image" Target="../media/image128.png"/><Relationship Id="rId9" Type="http://schemas.openxmlformats.org/officeDocument/2006/relationships/hyperlink" Target="https://foto.wuestenigel.com/wooden-gavel-and-flag-of-ivory-coast/"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globalawareness101.org/2015/04/south-africa-last-year-record-1215.html" TargetMode="External"/><Relationship Id="rId7" Type="http://schemas.openxmlformats.org/officeDocument/2006/relationships/hyperlink" Target="https://www.createdebate.com/debate/show/Socialism_vs_Capitalism_Capitalism_every_time" TargetMode="External"/><Relationship Id="rId2" Type="http://schemas.openxmlformats.org/officeDocument/2006/relationships/image" Target="../media/image131.jpg"/><Relationship Id="rId1" Type="http://schemas.openxmlformats.org/officeDocument/2006/relationships/slideLayout" Target="../slideLayouts/slideLayout2.xml"/><Relationship Id="rId6" Type="http://schemas.openxmlformats.org/officeDocument/2006/relationships/image" Target="../media/image133.jpg"/><Relationship Id="rId5" Type="http://schemas.openxmlformats.org/officeDocument/2006/relationships/hyperlink" Target="https://svgsilh.com/image/155938.html" TargetMode="External"/><Relationship Id="rId4" Type="http://schemas.openxmlformats.org/officeDocument/2006/relationships/image" Target="../media/image132.png"/></Relationships>
</file>

<file path=ppt/slides/_rels/slide5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hyperlink" Target="https://www.activistpost.com/2017/05/ideology-vs-realism-principles-might-straight-jacket.html" TargetMode="External"/><Relationship Id="rId7" Type="http://schemas.openxmlformats.org/officeDocument/2006/relationships/hyperlink" Target="https://www.erinakesgopo.org/unit-2-political-ideologies--beliefs.html" TargetMode="External"/><Relationship Id="rId2" Type="http://schemas.openxmlformats.org/officeDocument/2006/relationships/image" Target="../media/image135.jpg"/><Relationship Id="rId1" Type="http://schemas.openxmlformats.org/officeDocument/2006/relationships/slideLayout" Target="../slideLayouts/slideLayout2.xml"/><Relationship Id="rId6" Type="http://schemas.openxmlformats.org/officeDocument/2006/relationships/image" Target="../media/image137.jpg"/><Relationship Id="rId5" Type="http://schemas.openxmlformats.org/officeDocument/2006/relationships/hyperlink" Target="https://www.freepik.com/premium-ai-image/navigating-political-ideologies-policies_130704612.htm" TargetMode="External"/><Relationship Id="rId4" Type="http://schemas.openxmlformats.org/officeDocument/2006/relationships/image" Target="../media/image136.jpg"/></Relationships>
</file>

<file path=ppt/slides/_rels/slide61.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philosophicaldisquisitions.blogspot.com/2017/06/understanding-ideologies-liberalism.html" TargetMode="External"/><Relationship Id="rId7" Type="http://schemas.openxmlformats.org/officeDocument/2006/relationships/hyperlink" Target="https://courses.lumenlearning.com/americangovernment/chapter/introduction-9/" TargetMode="External"/><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adrianocodato.blogspot.com/2006/10/politicosdobrasil-levantamento-emprico.html" TargetMode="External"/><Relationship Id="rId4" Type="http://schemas.openxmlformats.org/officeDocument/2006/relationships/image" Target="../media/image141.jpg"/></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4.xml.rels><?xml version="1.0" encoding="UTF-8" standalone="yes"?>
<Relationships xmlns="http://schemas.openxmlformats.org/package/2006/relationships"><Relationship Id="rId3" Type="http://schemas.openxmlformats.org/officeDocument/2006/relationships/hyperlink" Target="https://www.itc.nl/global-impact/governance/" TargetMode="External"/><Relationship Id="rId2" Type="http://schemas.openxmlformats.org/officeDocument/2006/relationships/image" Target="../media/image142.jpg"/><Relationship Id="rId1" Type="http://schemas.openxmlformats.org/officeDocument/2006/relationships/slideLayout" Target="../slideLayouts/slideLayout2.xml"/><Relationship Id="rId5" Type="http://schemas.openxmlformats.org/officeDocument/2006/relationships/hyperlink" Target="https://studylib.net/doc/9941986/political-ideology-political-socialization" TargetMode="External"/><Relationship Id="rId4" Type="http://schemas.openxmlformats.org/officeDocument/2006/relationships/image" Target="../media/image14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soundsandcolours.com/subjects/travel/most-popular-case-study-topics-in-brazil-48568/" TargetMode="External"/><Relationship Id="rId2" Type="http://schemas.openxmlformats.org/officeDocument/2006/relationships/image" Target="../media/image144.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stateofwales.com/2018/10/the-welsh-economy-xi-who-does-the-market-work-for/" TargetMode="External"/><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internetgovernance.org/2021/07/15/comparative-analysis-of-platform-governance-in-the-u-s-and-china/"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s://www.openaccessgovernment.org/effective-information-governance-building-framework/154711/" TargetMode="External"/><Relationship Id="rId4" Type="http://schemas.openxmlformats.org/officeDocument/2006/relationships/image" Target="../media/image11.jpg"/></Relationships>
</file>

<file path=ppt/slides/_rels/slide70.xml.rels><?xml version="1.0" encoding="UTF-8" standalone="yes"?>
<Relationships xmlns="http://schemas.openxmlformats.org/package/2006/relationships"><Relationship Id="rId3" Type="http://schemas.openxmlformats.org/officeDocument/2006/relationships/hyperlink" Target="http://clavesliderazgoresponsable.blogspot.com/2018/01/como-evitar-los-dictadores.html" TargetMode="External"/><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bossy.it/feminism-101-bossy-nazionalismo.html" TargetMode="External"/><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en.wikipedia.org/wiki/Nationalism" TargetMode="External"/><Relationship Id="rId2" Type="http://schemas.openxmlformats.org/officeDocument/2006/relationships/image" Target="../media/image149.jpg"/><Relationship Id="rId1" Type="http://schemas.openxmlformats.org/officeDocument/2006/relationships/slideLayout" Target="../slideLayouts/slideLayout2.xml"/><Relationship Id="rId6" Type="http://schemas.openxmlformats.org/officeDocument/2006/relationships/hyperlink" Target="https://ru.wikipedia.org/wiki/%D0%A0%D0%B5%D0%B2%D0%BE%D0%BB%D1%8E%D1%86%D0%B8%D1%8F_1848%E2%80%941849_%D0%B3%D0%BE%D0%B4%D0%BE%D0%B2_%D0%B2_%D0%9F%D0%B0%D0%BF%D1%81%D0%BA%D0%BE%D0%B9_%D0%BE%D0%B1%D0%BB%D0%B0%D1%81%D1%82%D0%B8" TargetMode="External"/><Relationship Id="rId5" Type="http://schemas.openxmlformats.org/officeDocument/2006/relationships/image" Target="../media/image151.jpg"/><Relationship Id="rId4" Type="http://schemas.openxmlformats.org/officeDocument/2006/relationships/image" Target="../media/image150.jpg"/></Relationships>
</file>

<file path=ppt/slides/_rels/slide74.xml.rels><?xml version="1.0" encoding="UTF-8" standalone="yes"?>
<Relationships xmlns="http://schemas.openxmlformats.org/package/2006/relationships"><Relationship Id="rId3" Type="http://schemas.openxmlformats.org/officeDocument/2006/relationships/hyperlink" Target="https://theloop.ecpr.eu/transnationalising-populism-beyond-methodological-nationalism/" TargetMode="External"/><Relationship Id="rId7" Type="http://schemas.openxmlformats.org/officeDocument/2006/relationships/hyperlink" Target="https://en.wikipedia.org/wiki/Integral_nationalism" TargetMode="External"/><Relationship Id="rId2" Type="http://schemas.openxmlformats.org/officeDocument/2006/relationships/image" Target="../media/image152.jp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hyperlink" Target="http://www.thesundayposts.com/2017/05/thinking-beyond-nation-state.html" TargetMode="External"/><Relationship Id="rId4" Type="http://schemas.openxmlformats.org/officeDocument/2006/relationships/image" Target="../media/image153.jpeg"/></Relationships>
</file>

<file path=ppt/slides/_rels/slide75.xml.rels><?xml version="1.0" encoding="UTF-8" standalone="yes"?>
<Relationships xmlns="http://schemas.openxmlformats.org/package/2006/relationships"><Relationship Id="rId8" Type="http://schemas.openxmlformats.org/officeDocument/2006/relationships/image" Target="../media/image158.jpg"/><Relationship Id="rId3" Type="http://schemas.openxmlformats.org/officeDocument/2006/relationships/hyperlink" Target="https://www.flickr.com/photos/trodel/3598600991/" TargetMode="External"/><Relationship Id="rId7" Type="http://schemas.openxmlformats.org/officeDocument/2006/relationships/hyperlink" Target="https://www.flickr.com/photos/zokuga/5816800257" TargetMode="External"/><Relationship Id="rId2" Type="http://schemas.openxmlformats.org/officeDocument/2006/relationships/image" Target="../media/image155.jpg"/><Relationship Id="rId1" Type="http://schemas.openxmlformats.org/officeDocument/2006/relationships/slideLayout" Target="../slideLayouts/slideLayout2.xml"/><Relationship Id="rId6" Type="http://schemas.openxmlformats.org/officeDocument/2006/relationships/image" Target="../media/image157.jpg"/><Relationship Id="rId11" Type="http://schemas.openxmlformats.org/officeDocument/2006/relationships/hyperlink" Target="https://www.flickr.com/photos/wwarby/2230735052/in/photostream/" TargetMode="External"/><Relationship Id="rId5" Type="http://schemas.openxmlformats.org/officeDocument/2006/relationships/hyperlink" Target="https://lahistoriameconfunde.wordpress.com/2014/07/23/el-secuestro-de-la-pared-oeste/" TargetMode="External"/><Relationship Id="rId10" Type="http://schemas.openxmlformats.org/officeDocument/2006/relationships/image" Target="../media/image159.jpg"/><Relationship Id="rId4" Type="http://schemas.openxmlformats.org/officeDocument/2006/relationships/image" Target="../media/image156.jpg"/><Relationship Id="rId9" Type="http://schemas.openxmlformats.org/officeDocument/2006/relationships/hyperlink" Target="https://www.flickr.com/photos/zeldman/16630276276"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163.1"/><Relationship Id="rId3" Type="http://schemas.openxmlformats.org/officeDocument/2006/relationships/hyperlink" Target="https://www.rawpixel.com/search/basketball" TargetMode="External"/><Relationship Id="rId7" Type="http://schemas.openxmlformats.org/officeDocument/2006/relationships/hyperlink" Target="https://www.rawpixel.com/search/friendship" TargetMode="External"/><Relationship Id="rId2" Type="http://schemas.openxmlformats.org/officeDocument/2006/relationships/image" Target="../media/image160.1"/><Relationship Id="rId1" Type="http://schemas.openxmlformats.org/officeDocument/2006/relationships/slideLayout" Target="../slideLayouts/slideLayout2.xml"/><Relationship Id="rId6" Type="http://schemas.openxmlformats.org/officeDocument/2006/relationships/image" Target="../media/image162.1"/><Relationship Id="rId5" Type="http://schemas.openxmlformats.org/officeDocument/2006/relationships/hyperlink" Target="https://www.rawpixel.com/image/431044/family-stacking-hands-team" TargetMode="External"/><Relationship Id="rId10" Type="http://schemas.openxmlformats.org/officeDocument/2006/relationships/image" Target="../media/image60.jpeg"/><Relationship Id="rId4" Type="http://schemas.openxmlformats.org/officeDocument/2006/relationships/image" Target="../media/image161.1"/><Relationship Id="rId9" Type="http://schemas.openxmlformats.org/officeDocument/2006/relationships/hyperlink" Target="https://www.rawpixel.com/search/hindu" TargetMode="Externa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8.xml.rels><?xml version="1.0" encoding="UTF-8" standalone="yes"?>
<Relationships xmlns="http://schemas.openxmlformats.org/package/2006/relationships"><Relationship Id="rId8" Type="http://schemas.openxmlformats.org/officeDocument/2006/relationships/image" Target="../media/image171.jpg"/><Relationship Id="rId3" Type="http://schemas.openxmlformats.org/officeDocument/2006/relationships/hyperlink" Target="https://learn.e-limu.org/topic/view/?c=44&amp;t=238" TargetMode="External"/><Relationship Id="rId7" Type="http://schemas.openxmlformats.org/officeDocument/2006/relationships/hyperlink" Target="http://www.coolstuff49ja.com/2017/03/25-interesting-facts-about-nigeria-and.html" TargetMode="External"/><Relationship Id="rId2" Type="http://schemas.openxmlformats.org/officeDocument/2006/relationships/image" Target="../media/image168.jpg"/><Relationship Id="rId1" Type="http://schemas.openxmlformats.org/officeDocument/2006/relationships/slideLayout" Target="../slideLayouts/slideLayout2.xml"/><Relationship Id="rId6" Type="http://schemas.openxmlformats.org/officeDocument/2006/relationships/image" Target="../media/image170.jpg"/><Relationship Id="rId11" Type="http://schemas.openxmlformats.org/officeDocument/2006/relationships/hyperlink" Target="https://ikechi1.deviantart.com/art/Nigerian-Tribes-375004254" TargetMode="External"/><Relationship Id="rId5" Type="http://schemas.openxmlformats.org/officeDocument/2006/relationships/hyperlink" Target="https://en.wikipedia.org/wiki/Festivals_in_Nigeria" TargetMode="External"/><Relationship Id="rId10" Type="http://schemas.openxmlformats.org/officeDocument/2006/relationships/image" Target="../media/image172.png"/><Relationship Id="rId4" Type="http://schemas.openxmlformats.org/officeDocument/2006/relationships/image" Target="../media/image169.jpg"/><Relationship Id="rId9" Type="http://schemas.openxmlformats.org/officeDocument/2006/relationships/hyperlink" Target="https://en.wikipedia.org/wiki/Yoruba_people"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176.jpg"/><Relationship Id="rId3" Type="http://schemas.openxmlformats.org/officeDocument/2006/relationships/hyperlink" Target="https://www.techzim.co.zw/2016/06/zimbabwe-launch-trade-information-portal-plays-catchup-use-tech-investment-info/" TargetMode="External"/><Relationship Id="rId7" Type="http://schemas.openxmlformats.org/officeDocument/2006/relationships/hyperlink" Target="https://pxhere.com/ko/photo/1108590" TargetMode="External"/><Relationship Id="rId2" Type="http://schemas.openxmlformats.org/officeDocument/2006/relationships/image" Target="../media/image173.jpg"/><Relationship Id="rId1" Type="http://schemas.openxmlformats.org/officeDocument/2006/relationships/slideLayout" Target="../slideLayouts/slideLayout2.xml"/><Relationship Id="rId6" Type="http://schemas.openxmlformats.org/officeDocument/2006/relationships/image" Target="../media/image175.jpg"/><Relationship Id="rId5" Type="http://schemas.openxmlformats.org/officeDocument/2006/relationships/hyperlink" Target="https://africanarguments.org/2020/09/received-wisdom-says-the-state-should-stay-out-of-the-resource-industry/" TargetMode="External"/><Relationship Id="rId4" Type="http://schemas.openxmlformats.org/officeDocument/2006/relationships/image" Target="../media/image174.jpg"/><Relationship Id="rId9" Type="http://schemas.openxmlformats.org/officeDocument/2006/relationships/hyperlink" Target="https://www.middleeastmonitor.com/20170622-world-bank-funds-150m-projects-in-sudan/"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internetgovernance.org/research/governing-internet-territory-icann-sovereignty-claims-property-rights-country-code-top-level-domain-names-2/istock-836793112/" TargetMode="External"/><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hyperlink" Target="https://www.security-insider.de/was-ist-it-governance-a-640525/" TargetMode="External"/><Relationship Id="rId4" Type="http://schemas.openxmlformats.org/officeDocument/2006/relationships/image" Target="../media/image13.jpg"/></Relationships>
</file>

<file path=ppt/slides/_rels/slide8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81.jpg"/><Relationship Id="rId3" Type="http://schemas.openxmlformats.org/officeDocument/2006/relationships/hyperlink" Target="https://saction.org/electricity-poverty-nigeria-worst-in-global-access-to-electricity-and-consumer-protection/" TargetMode="External"/><Relationship Id="rId7" Type="http://schemas.openxmlformats.org/officeDocument/2006/relationships/hyperlink" Target="https://thecityfix.com/blog/indias-environmental-challenges-10-images-raj-bhagat-palanichamy/" TargetMode="External"/><Relationship Id="rId2" Type="http://schemas.openxmlformats.org/officeDocument/2006/relationships/image" Target="../media/image178.jpg"/><Relationship Id="rId1" Type="http://schemas.openxmlformats.org/officeDocument/2006/relationships/slideLayout" Target="../slideLayouts/slideLayout2.xml"/><Relationship Id="rId6" Type="http://schemas.openxmlformats.org/officeDocument/2006/relationships/image" Target="../media/image180.jpg"/><Relationship Id="rId5" Type="http://schemas.openxmlformats.org/officeDocument/2006/relationships/hyperlink" Target="https://www.flickr.com/photos/joebehr/8034345977/" TargetMode="External"/><Relationship Id="rId4" Type="http://schemas.openxmlformats.org/officeDocument/2006/relationships/image" Target="../media/image179.jpg"/><Relationship Id="rId9" Type="http://schemas.openxmlformats.org/officeDocument/2006/relationships/hyperlink" Target="https://weeblytutorials.com/web-analytic-tools/"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thebluediamondgallery.com/legal/case-study.html" TargetMode="External"/><Relationship Id="rId7" Type="http://schemas.openxmlformats.org/officeDocument/2006/relationships/hyperlink" Target="https://www.picpedia.org/post-it-note/c/case-study.html" TargetMode="External"/><Relationship Id="rId2" Type="http://schemas.openxmlformats.org/officeDocument/2006/relationships/image" Target="../media/image106.jpg"/><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hyperlink" Target="https://belviderechiropractic.com/case-studies/case-study-how-a-little-girl-with-a-desensitized-bladder-and-chronic-urinary-tract-infections-utis-was-helped/" TargetMode="External"/><Relationship Id="rId4" Type="http://schemas.openxmlformats.org/officeDocument/2006/relationships/image" Target="../media/image10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monitor.civicus.org/updates/2020/04/01/civil-society-philippines-decry-restrictive-laws-smear-campaigns-and-judicial-harassment/" TargetMode="External"/><Relationship Id="rId7" Type="http://schemas.openxmlformats.org/officeDocument/2006/relationships/hyperlink" Target="https://cpcs.commons.gc.cuny.edu/2019/01/31/civil-society-workshop-april-11-the-role-of-pooled-funding-in-supporting-civil-society-in-eastern-europe/" TargetMode="External"/><Relationship Id="rId2" Type="http://schemas.openxmlformats.org/officeDocument/2006/relationships/image" Target="../media/image182.jpg"/><Relationship Id="rId1" Type="http://schemas.openxmlformats.org/officeDocument/2006/relationships/slideLayout" Target="../slideLayouts/slideLayout2.xml"/><Relationship Id="rId6" Type="http://schemas.openxmlformats.org/officeDocument/2006/relationships/image" Target="../media/image184.jpg"/><Relationship Id="rId5" Type="http://schemas.openxmlformats.org/officeDocument/2006/relationships/hyperlink" Target="https://medium.com/nine-by-five-media/acting-against-the-destructive-futility-of-some-of-what-we-see-99e0064f2f76" TargetMode="External"/><Relationship Id="rId4" Type="http://schemas.openxmlformats.org/officeDocument/2006/relationships/image" Target="../media/image183.jpeg"/></Relationships>
</file>

<file path=ppt/slides/_rels/slide85.xml.rels><?xml version="1.0" encoding="UTF-8" standalone="yes"?>
<Relationships xmlns="http://schemas.openxmlformats.org/package/2006/relationships"><Relationship Id="rId8" Type="http://schemas.openxmlformats.org/officeDocument/2006/relationships/image" Target="../media/image187.jpg"/><Relationship Id="rId13" Type="http://schemas.openxmlformats.org/officeDocument/2006/relationships/hyperlink" Target="https://creativecommons.org/licenses/by-nd/3.0/" TargetMode="External"/><Relationship Id="rId3" Type="http://schemas.openxmlformats.org/officeDocument/2006/relationships/hyperlink" Target="https://southafricatoday.net/environment/latest-environmentalist-arrest-shocks-vietnams-battered-civil-society/" TargetMode="External"/><Relationship Id="rId7" Type="http://schemas.openxmlformats.org/officeDocument/2006/relationships/hyperlink" Target="https://cpcs.commons.gc.cuny.edu/2019/01/31/civil-society-workshop-april-11-the-role-of-pooled-funding-in-supporting-civil-society-in-eastern-europe/" TargetMode="External"/><Relationship Id="rId12" Type="http://schemas.openxmlformats.org/officeDocument/2006/relationships/hyperlink" Target="https://creativecommons.org/licenses/by-nc-sa/3.0/" TargetMode="External"/><Relationship Id="rId2" Type="http://schemas.openxmlformats.org/officeDocument/2006/relationships/image" Target="../media/image185.jpg"/><Relationship Id="rId1" Type="http://schemas.openxmlformats.org/officeDocument/2006/relationships/slideLayout" Target="../slideLayouts/slideLayout2.xml"/><Relationship Id="rId6" Type="http://schemas.openxmlformats.org/officeDocument/2006/relationships/image" Target="../media/image184.jpg"/><Relationship Id="rId11" Type="http://schemas.openxmlformats.org/officeDocument/2006/relationships/hyperlink" Target="https://th.boell.org/en/2015/12/16/malaysias-civil-society-light-bersih-movement" TargetMode="External"/><Relationship Id="rId5" Type="http://schemas.openxmlformats.org/officeDocument/2006/relationships/hyperlink" Target="https://edri.org/our-work/spyware-attack-attempts-on-civil-society-in-serbia/" TargetMode="External"/><Relationship Id="rId15" Type="http://schemas.openxmlformats.org/officeDocument/2006/relationships/hyperlink" Target="https://creativecommons.org/licenses/by-nc-nd/3.0/" TargetMode="External"/><Relationship Id="rId10" Type="http://schemas.openxmlformats.org/officeDocument/2006/relationships/image" Target="../media/image188.jpeg"/><Relationship Id="rId4" Type="http://schemas.openxmlformats.org/officeDocument/2006/relationships/image" Target="../media/image186.png"/><Relationship Id="rId9" Type="http://schemas.openxmlformats.org/officeDocument/2006/relationships/hyperlink" Target="https://focusweb.org/civil-society-drives-momentum-for-un-treaty-on-tncs-and-human-rights/" TargetMode="External"/><Relationship Id="rId14" Type="http://schemas.openxmlformats.org/officeDocument/2006/relationships/hyperlink" Target="https://creativecommons.org/licenses/by-sa/3.0/" TargetMode="External"/></Relationships>
</file>

<file path=ppt/slides/_rels/slide86.xml.rels><?xml version="1.0" encoding="UTF-8" standalone="yes"?>
<Relationships xmlns="http://schemas.openxmlformats.org/package/2006/relationships"><Relationship Id="rId8" Type="http://schemas.openxmlformats.org/officeDocument/2006/relationships/image" Target="../media/image192.jpg"/><Relationship Id="rId3" Type="http://schemas.openxmlformats.org/officeDocument/2006/relationships/hyperlink" Target="https://www.goodfreephotos.com/Free-Stock-Photos/historical-1890-view-of-the-taj-mahal-india.jpg.php" TargetMode="External"/><Relationship Id="rId7" Type="http://schemas.openxmlformats.org/officeDocument/2006/relationships/hyperlink" Target="https://www.pexels.com/photo/ancient-architecture-historical-ruins-237742/" TargetMode="External"/><Relationship Id="rId2" Type="http://schemas.openxmlformats.org/officeDocument/2006/relationships/image" Target="../media/image189.jpg"/><Relationship Id="rId1" Type="http://schemas.openxmlformats.org/officeDocument/2006/relationships/slideLayout" Target="../slideLayouts/slideLayout2.xml"/><Relationship Id="rId6" Type="http://schemas.openxmlformats.org/officeDocument/2006/relationships/image" Target="../media/image191.jpeg"/><Relationship Id="rId5" Type="http://schemas.openxmlformats.org/officeDocument/2006/relationships/hyperlink" Target="https://www.pexels.com/photo/historical-statue-sculpture-stone-3005869/" TargetMode="External"/><Relationship Id="rId4" Type="http://schemas.openxmlformats.org/officeDocument/2006/relationships/image" Target="../media/image190.jpeg"/><Relationship Id="rId9" Type="http://schemas.openxmlformats.org/officeDocument/2006/relationships/hyperlink" Target="https://www.pexels.com/photo/building-historical-columns-6639/" TargetMode="External"/></Relationships>
</file>

<file path=ppt/slides/_rels/slide87.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hyperlink" Target="https://researchleap.com/contradictions-formation-global-economic-governance-system/" TargetMode="External"/><Relationship Id="rId7" Type="http://schemas.openxmlformats.org/officeDocument/2006/relationships/hyperlink" Target="http://researchleap.com/impact-government-debt-economic-growth-ghana-time-series-analysis-1990-2015/" TargetMode="External"/><Relationship Id="rId2" Type="http://schemas.openxmlformats.org/officeDocument/2006/relationships/image" Target="../media/image193.jpg"/><Relationship Id="rId1" Type="http://schemas.openxmlformats.org/officeDocument/2006/relationships/slideLayout" Target="../slideLayouts/slideLayout2.xml"/><Relationship Id="rId6" Type="http://schemas.openxmlformats.org/officeDocument/2006/relationships/image" Target="../media/image194.jpg"/><Relationship Id="rId5" Type="http://schemas.openxmlformats.org/officeDocument/2006/relationships/hyperlink" Target="https://www.openaccessgovernment.org/effective-information-governance-building-framework/154711/" TargetMode="External"/><Relationship Id="rId10" Type="http://schemas.openxmlformats.org/officeDocument/2006/relationships/hyperlink" Target="https://creativecommons.org/licenses/by/3.0/" TargetMode="External"/><Relationship Id="rId4" Type="http://schemas.openxmlformats.org/officeDocument/2006/relationships/image" Target="../media/image11.jpg"/><Relationship Id="rId9" Type="http://schemas.openxmlformats.org/officeDocument/2006/relationships/hyperlink" Target="https://crimsonpublishers.com/siam/fulltext/SIAM.000520.php" TargetMode="External"/></Relationships>
</file>

<file path=ppt/slides/_rels/slide88.xml.rels><?xml version="1.0" encoding="UTF-8" standalone="yes"?>
<Relationships xmlns="http://schemas.openxmlformats.org/package/2006/relationships"><Relationship Id="rId8" Type="http://schemas.openxmlformats.org/officeDocument/2006/relationships/image" Target="../media/image199.jpg"/><Relationship Id="rId13" Type="http://schemas.openxmlformats.org/officeDocument/2006/relationships/hyperlink" Target="https://creativecommons.org/licenses/by/3.0/" TargetMode="External"/><Relationship Id="rId3" Type="http://schemas.openxmlformats.org/officeDocument/2006/relationships/hyperlink" Target="https://ijrcenter.org/2017/06/13/after-venice-commission-review-hungary-to-revise-foreign-funded-ngo-law/" TargetMode="External"/><Relationship Id="rId7" Type="http://schemas.openxmlformats.org/officeDocument/2006/relationships/hyperlink" Target="https://www.aip-foundation.org/aip-foundation-staff-engages-future-changemakers-at-the-canadian-international-schools-ngo-fair/" TargetMode="External"/><Relationship Id="rId12" Type="http://schemas.openxmlformats.org/officeDocument/2006/relationships/hyperlink" Target="https://creativecommons.org/licenses/by-nc/3.0/" TargetMode="External"/><Relationship Id="rId2" Type="http://schemas.openxmlformats.org/officeDocument/2006/relationships/image" Target="../media/image196.jpeg"/><Relationship Id="rId1" Type="http://schemas.openxmlformats.org/officeDocument/2006/relationships/slideLayout" Target="../slideLayouts/slideLayout2.xml"/><Relationship Id="rId6" Type="http://schemas.openxmlformats.org/officeDocument/2006/relationships/image" Target="../media/image198.jpg"/><Relationship Id="rId11" Type="http://schemas.openxmlformats.org/officeDocument/2006/relationships/hyperlink" Target="https://www.transcend.org/tms/2018/08/enhancing-human-rights-globally-the-role-of-ngos-in-the-un/" TargetMode="External"/><Relationship Id="rId5" Type="http://schemas.openxmlformats.org/officeDocument/2006/relationships/hyperlink" Target="https://www.gdrc.org/ngo/accountability/accountability.html" TargetMode="External"/><Relationship Id="rId15" Type="http://schemas.openxmlformats.org/officeDocument/2006/relationships/hyperlink" Target="https://creativecommons.org/licenses/by-nc-sa/3.0/" TargetMode="External"/><Relationship Id="rId10" Type="http://schemas.openxmlformats.org/officeDocument/2006/relationships/image" Target="../media/image200.jpg"/><Relationship Id="rId4" Type="http://schemas.openxmlformats.org/officeDocument/2006/relationships/image" Target="../media/image197.gif"/><Relationship Id="rId9" Type="http://schemas.openxmlformats.org/officeDocument/2006/relationships/hyperlink" Target="http://www.counterview.net/2016/07/ngo-officers-are-public-servants-in.html" TargetMode="External"/><Relationship Id="rId14" Type="http://schemas.openxmlformats.org/officeDocument/2006/relationships/hyperlink" Target="https://creativecommons.org/licenses/by-sa/3.0/" TargetMode="Externa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9.xml.rels><?xml version="1.0" encoding="UTF-8" standalone="yes"?>
<Relationships xmlns="http://schemas.openxmlformats.org/package/2006/relationships"><Relationship Id="rId3" Type="http://schemas.openxmlformats.org/officeDocument/2006/relationships/hyperlink" Target="https://cjmd.com.uw.edu/media-and-politics-in-the-u-s-presidential-election-a-virtual-roundtable/" TargetMode="External"/><Relationship Id="rId7" Type="http://schemas.openxmlformats.org/officeDocument/2006/relationships/hyperlink" Target="https://creativecommons.org/licenses/by-sa/3.0/" TargetMode="Externa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www.picserver.org/p/politics.html" TargetMode="External"/><Relationship Id="rId4" Type="http://schemas.openxmlformats.org/officeDocument/2006/relationships/image" Target="../media/image15.jpg"/></Relationships>
</file>

<file path=ppt/slides/_rels/slide90.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hyperlink" Target="https://creativecommons.org/licenses/by-nc-sa/3.0/" TargetMode="External"/><Relationship Id="rId3" Type="http://schemas.openxmlformats.org/officeDocument/2006/relationships/hyperlink" Target="https://www.peoplematters.in/article/life-at-work/the-role-identity-plays-in-creating-an-inclusive-workplace-25213" TargetMode="External"/><Relationship Id="rId7" Type="http://schemas.openxmlformats.org/officeDocument/2006/relationships/hyperlink" Target="https://usq.pressbooks.pub/traumainformedpractice/chapter/6-2-the-teacher-must-survive-self-care-and-managing-secondary-trauma/" TargetMode="External"/><Relationship Id="rId12" Type="http://schemas.openxmlformats.org/officeDocument/2006/relationships/hyperlink" Target="https://creativecommons.org/licenses/by/3.0/" TargetMode="External"/><Relationship Id="rId2" Type="http://schemas.openxmlformats.org/officeDocument/2006/relationships/image" Target="../media/image201.jpg"/><Relationship Id="rId1" Type="http://schemas.openxmlformats.org/officeDocument/2006/relationships/slideLayout" Target="../slideLayouts/slideLayout2.xml"/><Relationship Id="rId6" Type="http://schemas.openxmlformats.org/officeDocument/2006/relationships/image" Target="../media/image203.jpg"/><Relationship Id="rId11" Type="http://schemas.openxmlformats.org/officeDocument/2006/relationships/hyperlink" Target="https://www.labopen.fi/lab-pro/designers-role-in-developing-more-sustainable-technology-experiences-from-ecotronics-project/" TargetMode="External"/><Relationship Id="rId5" Type="http://schemas.openxmlformats.org/officeDocument/2006/relationships/hyperlink" Target="https://www.socialjusticesolutions.org/2012/10/31/a-fathers-role-in-development-of-autism-3/" TargetMode="External"/><Relationship Id="rId10" Type="http://schemas.openxmlformats.org/officeDocument/2006/relationships/image" Target="../media/image205.jpg"/><Relationship Id="rId4" Type="http://schemas.openxmlformats.org/officeDocument/2006/relationships/image" Target="../media/image202.jpg"/><Relationship Id="rId9" Type="http://schemas.openxmlformats.org/officeDocument/2006/relationships/hyperlink" Target="https://www.praxisframework.org/en/resource-pages/bourne-developing-your-team" TargetMode="External"/><Relationship Id="rId14" Type="http://schemas.openxmlformats.org/officeDocument/2006/relationships/hyperlink" Target="https://creativecommons.org/licenses/by-sa/3.0/"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hyperlink" Target="https://www.relaxationdynamique.fr/technique/page/3/" TargetMode="External"/><Relationship Id="rId7" Type="http://schemas.openxmlformats.org/officeDocument/2006/relationships/hyperlink" Target="http://basicblogtips.com/uncomfortable-blogging-challenge.html" TargetMode="External"/><Relationship Id="rId2" Type="http://schemas.openxmlformats.org/officeDocument/2006/relationships/image" Target="../media/image206.jpg"/><Relationship Id="rId1" Type="http://schemas.openxmlformats.org/officeDocument/2006/relationships/slideLayout" Target="../slideLayouts/slideLayout2.xml"/><Relationship Id="rId6" Type="http://schemas.openxmlformats.org/officeDocument/2006/relationships/image" Target="../media/image208.jpg"/><Relationship Id="rId5" Type="http://schemas.openxmlformats.org/officeDocument/2006/relationships/hyperlink" Target="https://kilobox.net/521/praise-and-criticism/" TargetMode="External"/><Relationship Id="rId10" Type="http://schemas.openxmlformats.org/officeDocument/2006/relationships/hyperlink" Target="https://creativecommons.org/licenses/by-nc/3.0/" TargetMode="External"/><Relationship Id="rId4" Type="http://schemas.openxmlformats.org/officeDocument/2006/relationships/image" Target="../media/image207.png"/><Relationship Id="rId9" Type="http://schemas.openxmlformats.org/officeDocument/2006/relationships/hyperlink" Target="https://creativecommons.org/licenses/by/3.0/" TargetMode="External"/></Relationships>
</file>

<file path=ppt/slides/_rels/slide92.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hyperlink" Target="https://creativecommons.org/licenses/by-sa/3.0/" TargetMode="External"/><Relationship Id="rId3" Type="http://schemas.openxmlformats.org/officeDocument/2006/relationships/hyperlink" Target="https://www.recoftc.org/learning/e-learning-catalogue/policy-analysis-and-forest-governance-101" TargetMode="External"/><Relationship Id="rId7" Type="http://schemas.openxmlformats.org/officeDocument/2006/relationships/hyperlink" Target="https://th.boell.org/en/2016/11/21/insight-asean-governance-there-future-civil-society" TargetMode="External"/><Relationship Id="rId12" Type="http://schemas.openxmlformats.org/officeDocument/2006/relationships/hyperlink" Target="https://creativecommons.org/licenses/by-nc-nd/3.0/" TargetMode="External"/><Relationship Id="rId2" Type="http://schemas.openxmlformats.org/officeDocument/2006/relationships/image" Target="../media/image209.jpeg"/><Relationship Id="rId1" Type="http://schemas.openxmlformats.org/officeDocument/2006/relationships/slideLayout" Target="../slideLayouts/slideLayout2.xml"/><Relationship Id="rId6" Type="http://schemas.openxmlformats.org/officeDocument/2006/relationships/image" Target="../media/image211.jpeg"/><Relationship Id="rId11" Type="http://schemas.openxmlformats.org/officeDocument/2006/relationships/hyperlink" Target="https://www.internetgovernance.org/2017/10/13/civil-society-digital-free-trade-response/" TargetMode="External"/><Relationship Id="rId5" Type="http://schemas.openxmlformats.org/officeDocument/2006/relationships/hyperlink" Target="https://www.nonviolent-conflict.org/blog_post/in-a-time-of-democratic-backsliding-how-should-civil-society-be-supported/" TargetMode="External"/><Relationship Id="rId10" Type="http://schemas.openxmlformats.org/officeDocument/2006/relationships/image" Target="../media/image213.jpg"/><Relationship Id="rId4" Type="http://schemas.openxmlformats.org/officeDocument/2006/relationships/image" Target="../media/image210.png"/><Relationship Id="rId9" Type="http://schemas.openxmlformats.org/officeDocument/2006/relationships/hyperlink" Target="https://edri.org/our-work/government-bans-tiktok-sort-of-facebook-has-a-bad-day-in-court-and-civil-society-organisations-mobilise-against-big-tech/" TargetMode="External"/></Relationships>
</file>

<file path=ppt/slides/_rels/slide93.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hyperlink" Target="https://creativecommons.org/licenses/by-sa/3.0/" TargetMode="External"/><Relationship Id="rId3" Type="http://schemas.openxmlformats.org/officeDocument/2006/relationships/hyperlink" Target="https://laoms.org/where-social-movements-field-going/" TargetMode="External"/><Relationship Id="rId7" Type="http://schemas.openxmlformats.org/officeDocument/2006/relationships/hyperlink" Target="https://monitor.civicus.org/country/philippines/" TargetMode="External"/><Relationship Id="rId12" Type="http://schemas.openxmlformats.org/officeDocument/2006/relationships/hyperlink" Target="https://creativecommons.org/licenses/by-nc-sa/3.0/" TargetMode="External"/><Relationship Id="rId2" Type="http://schemas.openxmlformats.org/officeDocument/2006/relationships/image" Target="../media/image214.jpg"/><Relationship Id="rId1" Type="http://schemas.openxmlformats.org/officeDocument/2006/relationships/slideLayout" Target="../slideLayouts/slideLayout2.xml"/><Relationship Id="rId6" Type="http://schemas.openxmlformats.org/officeDocument/2006/relationships/image" Target="../media/image216.jpg"/><Relationship Id="rId11" Type="http://schemas.openxmlformats.org/officeDocument/2006/relationships/hyperlink" Target="https://creativecommons.org/licenses/by-nc-nd/3.0/" TargetMode="External"/><Relationship Id="rId5" Type="http://schemas.openxmlformats.org/officeDocument/2006/relationships/hyperlink" Target="https://www.counterview.net/2016/10/modi-govt-increasing-interfering-in.html" TargetMode="External"/><Relationship Id="rId10" Type="http://schemas.openxmlformats.org/officeDocument/2006/relationships/hyperlink" Target="https://creativecommons.org/licenses/by-nd/3.0/" TargetMode="External"/><Relationship Id="rId4" Type="http://schemas.openxmlformats.org/officeDocument/2006/relationships/image" Target="../media/image215.jpg"/><Relationship Id="rId9" Type="http://schemas.openxmlformats.org/officeDocument/2006/relationships/hyperlink" Target="https://africanarguments.org/tag/civil-society-dialogue-series/" TargetMode="External"/></Relationships>
</file>

<file path=ppt/slides/_rels/slide9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5.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www.rawpixel.com/search/human%20rights" TargetMode="External"/><Relationship Id="rId7" Type="http://schemas.openxmlformats.org/officeDocument/2006/relationships/hyperlink" Target="https://pixabay.com/en/right-human-rights-human-hands-597133/" TargetMode="External"/><Relationship Id="rId2" Type="http://schemas.openxmlformats.org/officeDocument/2006/relationships/image" Target="../media/image220.1"/><Relationship Id="rId1" Type="http://schemas.openxmlformats.org/officeDocument/2006/relationships/slideLayout" Target="../slideLayouts/slideLayout2.xml"/><Relationship Id="rId6" Type="http://schemas.openxmlformats.org/officeDocument/2006/relationships/image" Target="../media/image222.jpg"/><Relationship Id="rId5" Type="http://schemas.openxmlformats.org/officeDocument/2006/relationships/hyperlink" Target="https://www.needpix.com/photo/1480189/fundamental-particles-particle-quantum-physics-standard-model-standard-model" TargetMode="External"/><Relationship Id="rId4" Type="http://schemas.openxmlformats.org/officeDocument/2006/relationships/image" Target="../media/image221.jpg"/></Relationships>
</file>

<file path=ppt/slides/_rels/slide98.xml.rels><?xml version="1.0" encoding="UTF-8" standalone="yes"?>
<Relationships xmlns="http://schemas.openxmlformats.org/package/2006/relationships"><Relationship Id="rId8" Type="http://schemas.openxmlformats.org/officeDocument/2006/relationships/image" Target="../media/image226.jpg"/><Relationship Id="rId3" Type="http://schemas.openxmlformats.org/officeDocument/2006/relationships/hyperlink" Target="https://www.rawpixel.com/search/basic" TargetMode="External"/><Relationship Id="rId7" Type="http://schemas.openxmlformats.org/officeDocument/2006/relationships/hyperlink" Target="https://www.counterview.net/2014/08/saarcs-kathmandu-summit-in-november.html" TargetMode="External"/><Relationship Id="rId2" Type="http://schemas.openxmlformats.org/officeDocument/2006/relationships/image" Target="../media/image223.1"/><Relationship Id="rId1" Type="http://schemas.openxmlformats.org/officeDocument/2006/relationships/slideLayout" Target="../slideLayouts/slideLayout2.xml"/><Relationship Id="rId6" Type="http://schemas.openxmlformats.org/officeDocument/2006/relationships/image" Target="../media/image225.jpg"/><Relationship Id="rId11" Type="http://schemas.openxmlformats.org/officeDocument/2006/relationships/hyperlink" Target="https://blog-youth-development-insight.extension.umn.edu/2019/02/human-rights-and-youth-development.html" TargetMode="External"/><Relationship Id="rId5" Type="http://schemas.openxmlformats.org/officeDocument/2006/relationships/hyperlink" Target="https://courses.lumenlearning.com/wmopen-lifespandevelopment/chapter/human-development/" TargetMode="External"/><Relationship Id="rId10" Type="http://schemas.openxmlformats.org/officeDocument/2006/relationships/image" Target="../media/image227.jpg"/><Relationship Id="rId4" Type="http://schemas.openxmlformats.org/officeDocument/2006/relationships/image" Target="../media/image224.jpg"/><Relationship Id="rId9" Type="http://schemas.openxmlformats.org/officeDocument/2006/relationships/hyperlink" Target="https://www.publicdomainpictures.net/en/view-image.php?image=8921&amp;picture=humanity-unity"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hyperlink" Target="https://medium.com/the-slackerati/3-things-to-consider-when-designing-a-digital-skills-framework-d0e17f661ec2" TargetMode="External"/><Relationship Id="rId7" Type="http://schemas.openxmlformats.org/officeDocument/2006/relationships/hyperlink" Target="http://descargas.pntic.mec.es/recursos_educativos/It_didac/Leng_ESO/2/09/05_academico_escolares/mapas_mentales_y_conceptuales.html" TargetMode="External"/><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image" Target="../media/image230.jpg"/><Relationship Id="rId5" Type="http://schemas.openxmlformats.org/officeDocument/2006/relationships/hyperlink" Target="https://stel.pubpub.org/pub/01-01-passey-2020" TargetMode="External"/><Relationship Id="rId4" Type="http://schemas.openxmlformats.org/officeDocument/2006/relationships/image" Target="../media/image229.jpg"/><Relationship Id="rId9"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6659C6F-A29D-4D83-86DA-5B0289733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lobe on top of money&#10;&#10;Description automatically generated">
            <a:extLst>
              <a:ext uri="{FF2B5EF4-FFF2-40B4-BE49-F238E27FC236}">
                <a16:creationId xmlns:a16="http://schemas.microsoft.com/office/drawing/2014/main" id="{1E014B7D-A315-8555-9297-D78EA7CD2C5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074" r="9551" b="-1"/>
          <a:stretch/>
        </p:blipFill>
        <p:spPr>
          <a:xfrm>
            <a:off x="4472901" y="11025"/>
            <a:ext cx="4049486" cy="3681383"/>
          </a:xfrm>
          <a:prstGeom prst="rect">
            <a:avLst/>
          </a:prstGeom>
        </p:spPr>
      </p:pic>
      <p:pic>
        <p:nvPicPr>
          <p:cNvPr id="5" name="Picture 4" descr="A couple of men with a flag and a globe&#10;&#10;Description automatically generated">
            <a:extLst>
              <a:ext uri="{FF2B5EF4-FFF2-40B4-BE49-F238E27FC236}">
                <a16:creationId xmlns:a16="http://schemas.microsoft.com/office/drawing/2014/main" id="{B36874DE-561D-AA02-184A-06B6923FC7AC}"/>
              </a:ext>
            </a:extLst>
          </p:cNvPr>
          <p:cNvPicPr>
            <a:picLocks noChangeAspect="1"/>
          </p:cNvPicPr>
          <p:nvPr/>
        </p:nvPicPr>
        <p:blipFill>
          <a:blip r:embed="rId4">
            <a:alphaModFix/>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7140" r="16791" b="1"/>
          <a:stretch/>
        </p:blipFill>
        <p:spPr>
          <a:xfrm>
            <a:off x="8522390" y="-7"/>
            <a:ext cx="3669610" cy="3681406"/>
          </a:xfrm>
          <a:prstGeom prst="rect">
            <a:avLst/>
          </a:prstGeom>
        </p:spPr>
      </p:pic>
      <p:pic>
        <p:nvPicPr>
          <p:cNvPr id="11" name="Picture 10" descr="A red and blue donkeys&#10;&#10;Description automatically generated">
            <a:extLst>
              <a:ext uri="{FF2B5EF4-FFF2-40B4-BE49-F238E27FC236}">
                <a16:creationId xmlns:a16="http://schemas.microsoft.com/office/drawing/2014/main" id="{61E51219-0133-CD24-AFFB-08AC4C7FC6D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1355" r="1" b="6341"/>
          <a:stretch/>
        </p:blipFill>
        <p:spPr>
          <a:xfrm>
            <a:off x="4472902" y="3681405"/>
            <a:ext cx="7719098" cy="3176595"/>
          </a:xfrm>
          <a:prstGeom prst="rect">
            <a:avLst/>
          </a:prstGeom>
        </p:spPr>
      </p:pic>
      <p:sp>
        <p:nvSpPr>
          <p:cNvPr id="38" name="Rectangle 37">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3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4BAD6C-1F24-A4E2-F81A-4063A8C27333}"/>
              </a:ext>
            </a:extLst>
          </p:cNvPr>
          <p:cNvSpPr>
            <a:spLocks noGrp="1"/>
          </p:cNvSpPr>
          <p:nvPr>
            <p:ph type="ctrTitle"/>
          </p:nvPr>
        </p:nvSpPr>
        <p:spPr>
          <a:xfrm>
            <a:off x="251359" y="374760"/>
            <a:ext cx="7843330" cy="2517654"/>
          </a:xfrm>
        </p:spPr>
        <p:txBody>
          <a:bodyPr>
            <a:normAutofit/>
          </a:bodyPr>
          <a:lstStyle/>
          <a:p>
            <a:r>
              <a:rPr lang="en-US" sz="3900" b="1" dirty="0">
                <a:solidFill>
                  <a:schemeClr val="bg1"/>
                </a:solidFill>
                <a:latin typeface="Times New Roman" panose="02020603050405020304" pitchFamily="18" charset="0"/>
                <a:cs typeface="Times New Roman" panose="02020603050405020304" pitchFamily="18" charset="0"/>
              </a:rPr>
              <a:t>BDS411:</a:t>
            </a:r>
            <a:br>
              <a:rPr lang="en-US" sz="3900" b="1" dirty="0">
                <a:solidFill>
                  <a:schemeClr val="bg1"/>
                </a:solidFill>
                <a:latin typeface="Times New Roman" panose="02020603050405020304" pitchFamily="18" charset="0"/>
                <a:cs typeface="Times New Roman" panose="02020603050405020304" pitchFamily="18" charset="0"/>
              </a:rPr>
            </a:br>
            <a:r>
              <a:rPr lang="en-US" sz="3900" b="1" cap="all"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Governance and</a:t>
            </a:r>
            <a:br>
              <a:rPr lang="en-US" sz="3900" b="1" cap="all"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br>
            <a:r>
              <a:rPr lang="en-US" sz="3900" b="1" cap="all"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Politics of Development</a:t>
            </a:r>
            <a:endParaRPr lang="en-US" sz="3900" b="1" dirty="0">
              <a:solidFill>
                <a:schemeClr val="bg1"/>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AC48106F-E048-3A80-972D-B9704D0AEA5A}"/>
              </a:ext>
            </a:extLst>
          </p:cNvPr>
          <p:cNvSpPr>
            <a:spLocks noGrp="1"/>
          </p:cNvSpPr>
          <p:nvPr>
            <p:ph type="subTitle" idx="1"/>
          </p:nvPr>
        </p:nvSpPr>
        <p:spPr>
          <a:xfrm>
            <a:off x="838199" y="3588593"/>
            <a:ext cx="5727492" cy="1655762"/>
          </a:xfrm>
        </p:spPr>
        <p:txBody>
          <a:bodyPr>
            <a:noAutofit/>
          </a:bodyPr>
          <a:lstStyle/>
          <a:p>
            <a:pPr algn="l"/>
            <a:endParaRPr lang="en-US" sz="2800" dirty="0">
              <a:solidFill>
                <a:schemeClr val="bg1"/>
              </a:solidFill>
              <a:latin typeface="Times New Roman" panose="02020603050405020304" pitchFamily="18" charset="0"/>
              <a:cs typeface="Times New Roman" panose="02020603050405020304" pitchFamily="18" charset="0"/>
            </a:endParaRPr>
          </a:p>
          <a:p>
            <a:pPr algn="l"/>
            <a:r>
              <a:rPr lang="en-US" sz="2800" b="1" dirty="0">
                <a:solidFill>
                  <a:schemeClr val="bg1"/>
                </a:solidFill>
                <a:latin typeface="Times New Roman" panose="02020603050405020304" pitchFamily="18" charset="0"/>
                <a:cs typeface="Times New Roman" panose="02020603050405020304" pitchFamily="18" charset="0"/>
              </a:rPr>
              <a:t>SEPTEMBER – DECEMBER 2024</a:t>
            </a:r>
          </a:p>
          <a:p>
            <a:pPr algn="l"/>
            <a:endParaRPr lang="en-US" sz="2800" b="1" dirty="0">
              <a:solidFill>
                <a:schemeClr val="bg1"/>
              </a:solidFill>
              <a:latin typeface="Times New Roman" panose="02020603050405020304" pitchFamily="18" charset="0"/>
              <a:cs typeface="Times New Roman" panose="02020603050405020304" pitchFamily="18" charset="0"/>
            </a:endParaRPr>
          </a:p>
          <a:p>
            <a:pPr algn="l"/>
            <a:r>
              <a:rPr lang="en-US" sz="2800" b="1" dirty="0">
                <a:solidFill>
                  <a:schemeClr val="bg1"/>
                </a:solidFill>
                <a:latin typeface="Times New Roman" panose="02020603050405020304" pitchFamily="18" charset="0"/>
                <a:cs typeface="Times New Roman" panose="02020603050405020304" pitchFamily="18" charset="0"/>
              </a:rPr>
              <a:t>LECTURER: JOHN SELE PHILIP</a:t>
            </a:r>
          </a:p>
        </p:txBody>
      </p:sp>
      <p:cxnSp>
        <p:nvCxnSpPr>
          <p:cNvPr id="40" name="Straight Connector 39">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9783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3">
                                            <p:txEl>
                                              <p:pRg st="1" end="1"/>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22F19F4-FE70-43DC-856F-2CE5F521D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7" name="Rectangle 1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298B98-99B2-4D66-DA97-96C4D106A8AD}"/>
              </a:ext>
            </a:extLst>
          </p:cNvPr>
          <p:cNvSpPr>
            <a:spLocks noGrp="1"/>
          </p:cNvSpPr>
          <p:nvPr>
            <p:ph type="title"/>
          </p:nvPr>
        </p:nvSpPr>
        <p:spPr>
          <a:xfrm>
            <a:off x="1043631" y="873940"/>
            <a:ext cx="4928291" cy="1035781"/>
          </a:xfrm>
        </p:spPr>
        <p:txBody>
          <a:bodyPr anchor="ctr">
            <a:normAutofit/>
          </a:bodyPr>
          <a:lstStyle/>
          <a:p>
            <a:r>
              <a:rPr lang="en-US" sz="4000" b="1" dirty="0">
                <a:latin typeface="Times New Roman" panose="02020603050405020304" pitchFamily="18" charset="0"/>
                <a:cs typeface="Times New Roman" panose="02020603050405020304" pitchFamily="18" charset="0"/>
              </a:rPr>
              <a:t>CONTINUATION…</a:t>
            </a:r>
          </a:p>
        </p:txBody>
      </p:sp>
      <p:sp>
        <p:nvSpPr>
          <p:cNvPr id="3" name="Content Placeholder 2">
            <a:extLst>
              <a:ext uri="{FF2B5EF4-FFF2-40B4-BE49-F238E27FC236}">
                <a16:creationId xmlns:a16="http://schemas.microsoft.com/office/drawing/2014/main" id="{EFC36938-744D-46F4-2032-10DE7EE7CA19}"/>
              </a:ext>
            </a:extLst>
          </p:cNvPr>
          <p:cNvSpPr>
            <a:spLocks noGrp="1"/>
          </p:cNvSpPr>
          <p:nvPr>
            <p:ph idx="1"/>
          </p:nvPr>
        </p:nvSpPr>
        <p:spPr>
          <a:xfrm>
            <a:off x="838201" y="2524721"/>
            <a:ext cx="5796036" cy="3677123"/>
          </a:xfrm>
        </p:spPr>
        <p:txBody>
          <a:bodyPr anchor="ctr">
            <a:normAutofit fontScale="85000" lnSpcReduction="20000"/>
          </a:bodyPr>
          <a:lstStyle/>
          <a:p>
            <a:pPr marL="0" indent="0" algn="just">
              <a:buNone/>
            </a:pPr>
            <a:r>
              <a:rPr lang="en-US" sz="4000" kern="100" dirty="0">
                <a:effectLst/>
                <a:latin typeface="Times New Roman" panose="02020603050405020304" pitchFamily="18" charset="0"/>
                <a:ea typeface="Aptos" panose="020B0004020202020204" pitchFamily="34" charset="0"/>
                <a:cs typeface="Times New Roman" panose="02020603050405020304" pitchFamily="18" charset="0"/>
              </a:rPr>
              <a:t>Politics is often viewed as a struggle for power, and it can manifest in various forms, including elections, legislation, advocacy, protest, and dialogue. It is fundamentally about who gets what, when, and how, making it a critical aspect of governance (Miller, 1998).</a:t>
            </a:r>
          </a:p>
          <a:p>
            <a:pPr marL="0" indent="0" algn="just">
              <a:buNone/>
            </a:pPr>
            <a:endParaRPr lang="en-US" sz="1800" dirty="0"/>
          </a:p>
        </p:txBody>
      </p:sp>
      <p:sp>
        <p:nvSpPr>
          <p:cNvPr id="23" name="Rectangle 22">
            <a:extLst>
              <a:ext uri="{FF2B5EF4-FFF2-40B4-BE49-F238E27FC236}">
                <a16:creationId xmlns:a16="http://schemas.microsoft.com/office/drawing/2014/main" id="{395ECC94-3D5E-46A7-A7A1-DE807E156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658367"/>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a black square&#10;&#10;Description automatically generated with medium confidence">
            <a:extLst>
              <a:ext uri="{FF2B5EF4-FFF2-40B4-BE49-F238E27FC236}">
                <a16:creationId xmlns:a16="http://schemas.microsoft.com/office/drawing/2014/main" id="{31145A41-28AC-FEED-AF63-40C85D0C116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54041" y="841905"/>
            <a:ext cx="1679954" cy="2317178"/>
          </a:xfrm>
          <a:prstGeom prst="rect">
            <a:avLst/>
          </a:prstGeom>
        </p:spPr>
      </p:pic>
      <p:sp>
        <p:nvSpPr>
          <p:cNvPr id="25" name="Rectangle 24">
            <a:extLst>
              <a:ext uri="{FF2B5EF4-FFF2-40B4-BE49-F238E27FC236}">
                <a16:creationId xmlns:a16="http://schemas.microsoft.com/office/drawing/2014/main" id="{7E549738-9961-462D-81B7-4A7A446911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8" y="3530966"/>
            <a:ext cx="4719382"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wo elephants and donkeys with a torn flag&#10;&#10;Description automatically generated with medium confidence">
            <a:extLst>
              <a:ext uri="{FF2B5EF4-FFF2-40B4-BE49-F238E27FC236}">
                <a16:creationId xmlns:a16="http://schemas.microsoft.com/office/drawing/2014/main" id="{59C80EE7-F8DF-9DE6-D466-86BE9E8436D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34305" y="3703659"/>
            <a:ext cx="4119427" cy="2317178"/>
          </a:xfrm>
          <a:prstGeom prst="rect">
            <a:avLst/>
          </a:prstGeom>
        </p:spPr>
      </p:pic>
      <p:cxnSp>
        <p:nvCxnSpPr>
          <p:cNvPr id="27" name="Straight Connector 2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009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C3234-B89F-E964-A786-A58215863B27}"/>
              </a:ext>
            </a:extLst>
          </p:cNvPr>
          <p:cNvSpPr>
            <a:spLocks noGrp="1"/>
          </p:cNvSpPr>
          <p:nvPr>
            <p:ph type="title"/>
          </p:nvPr>
        </p:nvSpPr>
        <p:spPr/>
        <p:txBody>
          <a:bodyPr>
            <a:normAutofit/>
          </a:bodyPr>
          <a:lstStyle/>
          <a:p>
            <a:pPr algn="ctr"/>
            <a:r>
              <a:rPr lang="en-US" sz="6000" b="1" kern="100" dirty="0">
                <a:effectLst/>
                <a:latin typeface="Times New Roman" panose="02020603050405020304" pitchFamily="18" charset="0"/>
                <a:ea typeface="Aptos" panose="020B0004020202020204" pitchFamily="34" charset="0"/>
                <a:cs typeface="Times New Roman" panose="02020603050405020304" pitchFamily="18" charset="0"/>
              </a:rPr>
              <a:t>Key Principles</a:t>
            </a:r>
            <a:endParaRPr lang="en-US" sz="6000" dirty="0"/>
          </a:p>
        </p:txBody>
      </p:sp>
      <p:graphicFrame>
        <p:nvGraphicFramePr>
          <p:cNvPr id="5" name="Content Placeholder 2">
            <a:extLst>
              <a:ext uri="{FF2B5EF4-FFF2-40B4-BE49-F238E27FC236}">
                <a16:creationId xmlns:a16="http://schemas.microsoft.com/office/drawing/2014/main" id="{A5805439-36AB-CE46-D207-44185F94005F}"/>
              </a:ext>
            </a:extLst>
          </p:cNvPr>
          <p:cNvGraphicFramePr>
            <a:graphicFrameLocks noGrp="1"/>
          </p:cNvGraphicFramePr>
          <p:nvPr>
            <p:ph idx="1"/>
            <p:extLst>
              <p:ext uri="{D42A27DB-BD31-4B8C-83A1-F6EECF244321}">
                <p14:modId xmlns:p14="http://schemas.microsoft.com/office/powerpoint/2010/main" val="340571902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03285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E7951B-B771-EB3F-A6F8-B6D54967B062}"/>
              </a:ext>
            </a:extLst>
          </p:cNvPr>
          <p:cNvSpPr>
            <a:spLocks noGrp="1"/>
          </p:cNvSpPr>
          <p:nvPr>
            <p:ph type="title"/>
          </p:nvPr>
        </p:nvSpPr>
        <p:spPr>
          <a:xfrm>
            <a:off x="612648" y="365124"/>
            <a:ext cx="5594348" cy="2066544"/>
          </a:xfrm>
        </p:spPr>
        <p:txBody>
          <a:bodyPr anchor="b">
            <a:normAutofit/>
          </a:bodyPr>
          <a:lstStyle/>
          <a:p>
            <a:r>
              <a:rPr lang="en-US" sz="5400" b="1" kern="100" dirty="0">
                <a:effectLst/>
                <a:latin typeface="Times New Roman" panose="02020603050405020304" pitchFamily="18" charset="0"/>
                <a:ea typeface="Aptos" panose="020B0004020202020204" pitchFamily="34" charset="0"/>
                <a:cs typeface="Times New Roman" panose="02020603050405020304" pitchFamily="18" charset="0"/>
              </a:rPr>
              <a:t>Implementation Challenges</a:t>
            </a:r>
            <a:endParaRPr lang="en-US" sz="5400" dirty="0"/>
          </a:p>
        </p:txBody>
      </p:sp>
      <p:pic>
        <p:nvPicPr>
          <p:cNvPr id="9" name="Picture 8" descr="A maze with a red line&#10;&#10;Description automatically generated">
            <a:extLst>
              <a:ext uri="{FF2B5EF4-FFF2-40B4-BE49-F238E27FC236}">
                <a16:creationId xmlns:a16="http://schemas.microsoft.com/office/drawing/2014/main" id="{98FB8D07-2AAE-CD3B-2F95-1F802451844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0801" r="14140" b="1"/>
          <a:stretch/>
        </p:blipFill>
        <p:spPr>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7" name="Picture 6" descr="A person and a robot&#10;&#10;Description automatically generated">
            <a:extLst>
              <a:ext uri="{FF2B5EF4-FFF2-40B4-BE49-F238E27FC236}">
                <a16:creationId xmlns:a16="http://schemas.microsoft.com/office/drawing/2014/main" id="{8ABE624C-E5B0-AFFD-875A-DC7D8CA50D2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0835" r="15779" b="3"/>
          <a:stretch/>
        </p:blipFill>
        <p:spPr>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p:spPr>
      </p:pic>
      <p:sp>
        <p:nvSpPr>
          <p:cNvPr id="49"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F2C4F2-B76F-CAD6-6B6C-085BF54D5146}"/>
              </a:ext>
            </a:extLst>
          </p:cNvPr>
          <p:cNvSpPr>
            <a:spLocks noGrp="1"/>
          </p:cNvSpPr>
          <p:nvPr>
            <p:ph idx="1"/>
          </p:nvPr>
        </p:nvSpPr>
        <p:spPr>
          <a:xfrm>
            <a:off x="612648" y="2843784"/>
            <a:ext cx="5483352" cy="3328416"/>
          </a:xfrm>
        </p:spPr>
        <p:txBody>
          <a:bodyP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Resource Allocation</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Ensuring that resources are allocated in a way that respects and promotes human rights (De </a:t>
            </a:r>
            <a:r>
              <a:rPr lang="en-US" kern="100" dirty="0" err="1">
                <a:effectLst/>
                <a:latin typeface="Times New Roman" panose="02020603050405020304" pitchFamily="18" charset="0"/>
                <a:ea typeface="Aptos" panose="020B0004020202020204" pitchFamily="34" charset="0"/>
                <a:cs typeface="Times New Roman" panose="02020603050405020304" pitchFamily="18" charset="0"/>
              </a:rPr>
              <a:t>Schutter</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2009).</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Institutional Capacity</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Building the capacity of institutions to effectively promote and protect human rights within development contexts (UNDP, 2006).</a:t>
            </a:r>
          </a:p>
        </p:txBody>
      </p:sp>
      <p:pic>
        <p:nvPicPr>
          <p:cNvPr id="5" name="Picture 4" descr="A group of people standing on a colorful circular object&#10;&#10;Description automatically generated">
            <a:extLst>
              <a:ext uri="{FF2B5EF4-FFF2-40B4-BE49-F238E27FC236}">
                <a16:creationId xmlns:a16="http://schemas.microsoft.com/office/drawing/2014/main" id="{74B9DDCA-FA9A-3710-D43D-D513450CE55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2174" r="13147" b="5"/>
          <a:stretch/>
        </p:blipFill>
        <p:spPr>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p:spPr>
      </p:pic>
    </p:spTree>
    <p:extLst>
      <p:ext uri="{BB962C8B-B14F-4D97-AF65-F5344CB8AC3E}">
        <p14:creationId xmlns:p14="http://schemas.microsoft.com/office/powerpoint/2010/main" val="54446908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One in a crowd">
            <a:extLst>
              <a:ext uri="{FF2B5EF4-FFF2-40B4-BE49-F238E27FC236}">
                <a16:creationId xmlns:a16="http://schemas.microsoft.com/office/drawing/2014/main" id="{C3FDE4BF-DE94-7207-50E7-A78BA1E41413}"/>
              </a:ext>
            </a:extLst>
          </p:cNvPr>
          <p:cNvPicPr>
            <a:picLocks noChangeAspect="1"/>
          </p:cNvPicPr>
          <p:nvPr/>
        </p:nvPicPr>
        <p:blipFill>
          <a:blip r:embed="rId2"/>
          <a:srcRect t="7734" b="17267"/>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71AC41-093C-FB04-B8F1-E8884B2910A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effectLst/>
              </a:rPr>
              <a:t>Human Rights and Development Policies</a:t>
            </a:r>
            <a:endParaRPr lang="en-US" sz="3600">
              <a:solidFill>
                <a:schemeClr val="tx1">
                  <a:lumMod val="85000"/>
                  <a:lumOff val="15000"/>
                </a:schemeClr>
              </a:solidFill>
            </a:endParaRP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22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48E88F5-119B-D7AF-6755-DFB79D5CB1AA}"/>
              </a:ext>
            </a:extLst>
          </p:cNvPr>
          <p:cNvSpPr>
            <a:spLocks noGrp="1"/>
          </p:cNvSpPr>
          <p:nvPr>
            <p:ph type="title"/>
          </p:nvPr>
        </p:nvSpPr>
        <p:spPr>
          <a:xfrm>
            <a:off x="1295400" y="669925"/>
            <a:ext cx="4800600" cy="1325563"/>
          </a:xfrm>
        </p:spPr>
        <p:txBody>
          <a:bodyPr anchor="b">
            <a:noAutofit/>
          </a:bodyPr>
          <a:lstStyle/>
          <a:p>
            <a:r>
              <a:rPr lang="en-US" sz="6000"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International Frameworks</a:t>
            </a:r>
            <a:endParaRPr lang="en-US" sz="6000" dirty="0">
              <a:solidFill>
                <a:schemeClr val="bg1"/>
              </a:solidFill>
            </a:endParaRPr>
          </a:p>
        </p:txBody>
      </p:sp>
      <p:cxnSp>
        <p:nvCxnSpPr>
          <p:cNvPr id="23" name="Straight Connector 2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B7B613-D599-663E-D293-E02CDB4F4B3D}"/>
              </a:ext>
            </a:extLst>
          </p:cNvPr>
          <p:cNvSpPr>
            <a:spLocks noGrp="1"/>
          </p:cNvSpPr>
          <p:nvPr>
            <p:ph idx="1"/>
          </p:nvPr>
        </p:nvSpPr>
        <p:spPr>
          <a:xfrm>
            <a:off x="914400" y="2288833"/>
            <a:ext cx="5181600" cy="3711571"/>
          </a:xfrm>
        </p:spPr>
        <p:txBody>
          <a:bodyP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Millennium Development Goals (MDGs)</a:t>
            </a:r>
            <a:r>
              <a:rPr lang="en-US"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Emphasized poverty reduction and had an implicit human rights dimension (UN, 2000).</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Sustainable Development Goals (SDGs)</a:t>
            </a:r>
            <a:r>
              <a:rPr lang="en-US"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Integrate human rights principles more explicitly, focusing on inclusion, equality, and justice (UN, 2015).</a:t>
            </a:r>
          </a:p>
        </p:txBody>
      </p:sp>
      <p:pic>
        <p:nvPicPr>
          <p:cNvPr id="7" name="Picture 6" descr="A close-up of hands holding a globe&#10;&#10;Description automatically generated">
            <a:extLst>
              <a:ext uri="{FF2B5EF4-FFF2-40B4-BE49-F238E27FC236}">
                <a16:creationId xmlns:a16="http://schemas.microsoft.com/office/drawing/2014/main" id="{7974B546-7DD3-C303-7AAF-AE36528A4E1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45193" y="449705"/>
            <a:ext cx="3588640" cy="2608287"/>
          </a:xfrm>
          <a:prstGeom prst="rect">
            <a:avLst/>
          </a:prstGeom>
        </p:spPr>
      </p:pic>
      <p:sp>
        <p:nvSpPr>
          <p:cNvPr id="25" name="Rectangle 24">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view of a planet from above&#10;&#10;Description automatically generated">
            <a:extLst>
              <a:ext uri="{FF2B5EF4-FFF2-40B4-BE49-F238E27FC236}">
                <a16:creationId xmlns:a16="http://schemas.microsoft.com/office/drawing/2014/main" id="{E383BE05-2EE9-220B-BFCD-DCD4DEB3DFD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38661" y="3807502"/>
            <a:ext cx="3588640" cy="2713219"/>
          </a:xfrm>
          <a:prstGeom prst="rect">
            <a:avLst/>
          </a:prstGeom>
        </p:spPr>
      </p:pic>
      <p:sp>
        <p:nvSpPr>
          <p:cNvPr id="27" name="Rectangle 26">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30535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DEF3EC-F91E-1B06-81F3-15ED1C6B9C0F}"/>
              </a:ext>
            </a:extLst>
          </p:cNvPr>
          <p:cNvPicPr>
            <a:picLocks noChangeAspect="1"/>
          </p:cNvPicPr>
          <p:nvPr/>
        </p:nvPicPr>
        <p:blipFill>
          <a:blip r:embed="rId2"/>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C83BE2C-53AF-0AE9-F305-F5DD39D3882F}"/>
              </a:ext>
            </a:extLst>
          </p:cNvPr>
          <p:cNvSpPr>
            <a:spLocks noGrp="1"/>
          </p:cNvSpPr>
          <p:nvPr>
            <p:ph type="title"/>
          </p:nvPr>
        </p:nvSpPr>
        <p:spPr>
          <a:xfrm>
            <a:off x="640079" y="539646"/>
            <a:ext cx="6165455" cy="3402767"/>
          </a:xfrm>
          <a:prstGeom prst="ellipse">
            <a:avLst/>
          </a:prstGeom>
          <a:solidFill>
            <a:srgbClr val="FFFFFF"/>
          </a:solidFill>
          <a:ln w="174625" cmpd="thinThick">
            <a:solidFill>
              <a:srgbClr val="FFFFFF"/>
            </a:solidFill>
          </a:ln>
        </p:spPr>
        <p:txBody>
          <a:bodyPr vert="horz" lIns="91440" tIns="45720" rIns="91440" bIns="45720" rtlCol="0" anchor="ctr">
            <a:noAutofit/>
          </a:bodyPr>
          <a:lstStyle/>
          <a:p>
            <a:pPr algn="ctr"/>
            <a:r>
              <a:rPr lang="en-US" sz="3600" b="1" dirty="0">
                <a:solidFill>
                  <a:srgbClr val="262626"/>
                </a:solidFill>
                <a:effectLst/>
                <a:latin typeface="Times New Roman" panose="02020603050405020304" pitchFamily="18" charset="0"/>
                <a:cs typeface="Times New Roman" panose="02020603050405020304" pitchFamily="18" charset="0"/>
              </a:rPr>
              <a:t>The Role of Civil Society in Promoting Human Rights</a:t>
            </a:r>
            <a:endParaRPr lang="en-US" sz="3600" dirty="0">
              <a:solidFill>
                <a:srgbClr val="26262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61182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hand writing on a white board&#10;&#10;Description automatically generated">
            <a:extLst>
              <a:ext uri="{FF2B5EF4-FFF2-40B4-BE49-F238E27FC236}">
                <a16:creationId xmlns:a16="http://schemas.microsoft.com/office/drawing/2014/main" id="{C1E95FA4-88BD-F09C-7BB8-450C1D96ADE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12" b="15318"/>
          <a:stretch/>
        </p:blipFill>
        <p:spPr>
          <a:xfrm>
            <a:off x="20" y="10"/>
            <a:ext cx="12191979" cy="6857989"/>
          </a:xfrm>
          <a:prstGeom prst="rect">
            <a:avLst/>
          </a:prstGeom>
        </p:spPr>
      </p:pic>
      <p:sp useBgFill="1">
        <p:nvSpPr>
          <p:cNvPr id="11" name="Freeform: Shape 10">
            <a:extLst>
              <a:ext uri="{FF2B5EF4-FFF2-40B4-BE49-F238E27FC236}">
                <a16:creationId xmlns:a16="http://schemas.microsoft.com/office/drawing/2014/main" id="{1BF4DD63-CE83-4A2A-994E-8598C22E6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9" y="1498601"/>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E23D646-FD0D-A4EF-8AF1-ACBFEBD2C8A3}"/>
              </a:ext>
            </a:extLst>
          </p:cNvPr>
          <p:cNvSpPr>
            <a:spLocks noGrp="1"/>
          </p:cNvSpPr>
          <p:nvPr>
            <p:ph type="title"/>
          </p:nvPr>
        </p:nvSpPr>
        <p:spPr>
          <a:xfrm>
            <a:off x="1036637" y="1708520"/>
            <a:ext cx="4841875" cy="707886"/>
          </a:xfrm>
        </p:spPr>
        <p:txBody>
          <a:bodyPr anchor="t">
            <a:noAutofit/>
          </a:bodyPr>
          <a:lstStyle/>
          <a:p>
            <a:r>
              <a:rPr lang="en-US" sz="3200"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Advocacy and Monitoring</a:t>
            </a:r>
            <a:endParaRPr lang="en-US" sz="3200" dirty="0">
              <a:solidFill>
                <a:schemeClr val="bg1"/>
              </a:solidFill>
            </a:endParaRPr>
          </a:p>
        </p:txBody>
      </p:sp>
      <p:sp>
        <p:nvSpPr>
          <p:cNvPr id="3" name="Content Placeholder 2">
            <a:extLst>
              <a:ext uri="{FF2B5EF4-FFF2-40B4-BE49-F238E27FC236}">
                <a16:creationId xmlns:a16="http://schemas.microsoft.com/office/drawing/2014/main" id="{8CCD589C-2C4F-B668-38F0-080D56C156C7}"/>
              </a:ext>
            </a:extLst>
          </p:cNvPr>
          <p:cNvSpPr>
            <a:spLocks noGrp="1"/>
          </p:cNvSpPr>
          <p:nvPr>
            <p:ph idx="1"/>
          </p:nvPr>
        </p:nvSpPr>
        <p:spPr>
          <a:xfrm>
            <a:off x="883898" y="2150508"/>
            <a:ext cx="4841875" cy="2645027"/>
          </a:xfrm>
        </p:spPr>
        <p:txBody>
          <a:bodyP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sz="2400" b="1" kern="100" dirty="0">
                <a:solidFill>
                  <a:schemeClr val="bg1">
                    <a:alpha val="80000"/>
                  </a:schemeClr>
                </a:solidFill>
                <a:effectLst/>
                <a:latin typeface="Times New Roman" panose="02020603050405020304" pitchFamily="18" charset="0"/>
                <a:ea typeface="Aptos" panose="020B0004020202020204" pitchFamily="34" charset="0"/>
                <a:cs typeface="Times New Roman" panose="02020603050405020304" pitchFamily="18" charset="0"/>
              </a:rPr>
              <a:t>Advocacy</a:t>
            </a:r>
            <a:r>
              <a:rPr lang="en-US" sz="2400" kern="100" dirty="0">
                <a:solidFill>
                  <a:schemeClr val="bg1">
                    <a:alpha val="80000"/>
                  </a:schemeClr>
                </a:solidFill>
                <a:effectLst/>
                <a:latin typeface="Times New Roman" panose="02020603050405020304" pitchFamily="18" charset="0"/>
                <a:ea typeface="Aptos" panose="020B0004020202020204" pitchFamily="34" charset="0"/>
                <a:cs typeface="Times New Roman" panose="02020603050405020304" pitchFamily="18" charset="0"/>
              </a:rPr>
              <a:t>: Civil society organizations (CSOs) advocate for the realization of human rights and influence policy changes (</a:t>
            </a:r>
            <a:r>
              <a:rPr lang="en-US" sz="2400" kern="100" dirty="0" err="1">
                <a:solidFill>
                  <a:schemeClr val="bg1">
                    <a:alpha val="80000"/>
                  </a:schemeClr>
                </a:solidFill>
                <a:effectLst/>
                <a:latin typeface="Times New Roman" panose="02020603050405020304" pitchFamily="18" charset="0"/>
                <a:ea typeface="Aptos" panose="020B0004020202020204" pitchFamily="34" charset="0"/>
                <a:cs typeface="Times New Roman" panose="02020603050405020304" pitchFamily="18" charset="0"/>
              </a:rPr>
              <a:t>Gready</a:t>
            </a:r>
            <a:r>
              <a:rPr lang="en-US" sz="2400" kern="100" dirty="0">
                <a:solidFill>
                  <a:schemeClr val="bg1">
                    <a:alpha val="80000"/>
                  </a:schemeClr>
                </a:solidFill>
                <a:effectLst/>
                <a:latin typeface="Times New Roman" panose="02020603050405020304" pitchFamily="18" charset="0"/>
                <a:ea typeface="Aptos" panose="020B0004020202020204" pitchFamily="34" charset="0"/>
                <a:cs typeface="Times New Roman" panose="02020603050405020304" pitchFamily="18" charset="0"/>
              </a:rPr>
              <a:t> &amp; Ensor, 2005).</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400" b="1" kern="100" dirty="0">
                <a:solidFill>
                  <a:schemeClr val="bg1">
                    <a:alpha val="80000"/>
                  </a:schemeClr>
                </a:solidFill>
                <a:effectLst/>
                <a:latin typeface="Times New Roman" panose="02020603050405020304" pitchFamily="18" charset="0"/>
                <a:ea typeface="Aptos" panose="020B0004020202020204" pitchFamily="34" charset="0"/>
                <a:cs typeface="Times New Roman" panose="02020603050405020304" pitchFamily="18" charset="0"/>
              </a:rPr>
              <a:t>Monitoring and Reporting</a:t>
            </a:r>
            <a:r>
              <a:rPr lang="en-US" sz="2400" kern="100" dirty="0">
                <a:solidFill>
                  <a:schemeClr val="bg1">
                    <a:alpha val="80000"/>
                  </a:schemeClr>
                </a:solidFill>
                <a:effectLst/>
                <a:latin typeface="Times New Roman" panose="02020603050405020304" pitchFamily="18" charset="0"/>
                <a:ea typeface="Aptos" panose="020B0004020202020204" pitchFamily="34" charset="0"/>
                <a:cs typeface="Times New Roman" panose="02020603050405020304" pitchFamily="18" charset="0"/>
              </a:rPr>
              <a:t>: CSOs play a critical role in monitoring human rights violations and reporting on progress (Hossain et al., 2014).</a:t>
            </a:r>
          </a:p>
        </p:txBody>
      </p:sp>
      <p:sp>
        <p:nvSpPr>
          <p:cNvPr id="13" name="Freeform: Shape 12">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3B13A8EB-B261-DBD2-2408-B2592A75188B}"/>
              </a:ext>
            </a:extLst>
          </p:cNvPr>
          <p:cNvSpPr txBox="1"/>
          <p:nvPr/>
        </p:nvSpPr>
        <p:spPr>
          <a:xfrm>
            <a:off x="9759923" y="6657944"/>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picpedia.org/handwriting/a/advocacy.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134624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1F08-B83A-2757-36D3-D2760EBF17ED}"/>
              </a:ext>
            </a:extLst>
          </p:cNvPr>
          <p:cNvSpPr>
            <a:spLocks noGrp="1"/>
          </p:cNvSpPr>
          <p:nvPr>
            <p:ph type="title"/>
          </p:nvPr>
        </p:nvSpPr>
        <p:spPr>
          <a:xfrm>
            <a:off x="761803" y="350196"/>
            <a:ext cx="4646904" cy="1624520"/>
          </a:xfrm>
        </p:spPr>
        <p:txBody>
          <a:bodyPr anchor="ctr">
            <a:normAutofit/>
          </a:bodyPr>
          <a:lstStyle/>
          <a:p>
            <a:r>
              <a:rPr lang="en-US" sz="4000" b="1" kern="100" dirty="0">
                <a:effectLst/>
                <a:latin typeface="Times New Roman" panose="02020603050405020304" pitchFamily="18" charset="0"/>
                <a:ea typeface="Aptos" panose="020B0004020202020204" pitchFamily="34" charset="0"/>
                <a:cs typeface="Times New Roman" panose="02020603050405020304" pitchFamily="18" charset="0"/>
              </a:rPr>
              <a:t>Capacity Building and Education</a:t>
            </a:r>
            <a:endParaRPr lang="en-US" sz="4000" dirty="0"/>
          </a:p>
        </p:txBody>
      </p:sp>
      <p:sp>
        <p:nvSpPr>
          <p:cNvPr id="3" name="Content Placeholder 2">
            <a:extLst>
              <a:ext uri="{FF2B5EF4-FFF2-40B4-BE49-F238E27FC236}">
                <a16:creationId xmlns:a16="http://schemas.microsoft.com/office/drawing/2014/main" id="{BB8B606B-5878-0767-1E2F-B058CC723D0A}"/>
              </a:ext>
            </a:extLst>
          </p:cNvPr>
          <p:cNvSpPr>
            <a:spLocks noGrp="1"/>
          </p:cNvSpPr>
          <p:nvPr>
            <p:ph idx="1"/>
          </p:nvPr>
        </p:nvSpPr>
        <p:spPr>
          <a:xfrm>
            <a:off x="611900" y="2518348"/>
            <a:ext cx="5327371" cy="3613149"/>
          </a:xfrm>
        </p:spPr>
        <p:txBody>
          <a:bodyPr anchor="ct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Training</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Providing education and training on human rights to communities and government officials (</a:t>
            </a:r>
            <a:r>
              <a:rPr lang="en-US" kern="100" dirty="0" err="1">
                <a:effectLst/>
                <a:latin typeface="Times New Roman" panose="02020603050405020304" pitchFamily="18" charset="0"/>
                <a:ea typeface="Aptos" panose="020B0004020202020204" pitchFamily="34" charset="0"/>
                <a:cs typeface="Times New Roman" panose="02020603050405020304" pitchFamily="18" charset="0"/>
              </a:rPr>
              <a:t>Sikkink</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2004).</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Empowerment</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Empowering marginalized groups to claim their rights and participate in development processes (</a:t>
            </a:r>
            <a:r>
              <a:rPr lang="en-US" kern="100" dirty="0" err="1">
                <a:effectLst/>
                <a:latin typeface="Times New Roman" panose="02020603050405020304" pitchFamily="18" charset="0"/>
                <a:ea typeface="Aptos" panose="020B0004020202020204" pitchFamily="34" charset="0"/>
                <a:cs typeface="Times New Roman" panose="02020603050405020304" pitchFamily="18" charset="0"/>
              </a:rPr>
              <a:t>Batliwala</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2007).</a:t>
            </a:r>
          </a:p>
        </p:txBody>
      </p:sp>
      <p:pic>
        <p:nvPicPr>
          <p:cNvPr id="5" name="Picture 4" descr="A rock on top of a plant&#10;&#10;Description automatically generated">
            <a:extLst>
              <a:ext uri="{FF2B5EF4-FFF2-40B4-BE49-F238E27FC236}">
                <a16:creationId xmlns:a16="http://schemas.microsoft.com/office/drawing/2014/main" id="{A8C5FD31-E0CB-9AC9-7090-A31C7131A60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262" r="23682"/>
          <a:stretch/>
        </p:blipFill>
        <p:spPr>
          <a:xfrm>
            <a:off x="6096000" y="1"/>
            <a:ext cx="6102825" cy="6858000"/>
          </a:xfrm>
          <a:prstGeom prst="rect">
            <a:avLst/>
          </a:prstGeom>
        </p:spPr>
      </p:pic>
    </p:spTree>
    <p:extLst>
      <p:ext uri="{BB962C8B-B14F-4D97-AF65-F5344CB8AC3E}">
        <p14:creationId xmlns:p14="http://schemas.microsoft.com/office/powerpoint/2010/main" val="34584850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4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Nigerian Pastor Sells Miracle ATM Card, Stone, Fish, Soap &amp; More!!">
            <a:hlinkClick r:id="" action="ppaction://media"/>
            <a:extLst>
              <a:ext uri="{FF2B5EF4-FFF2-40B4-BE49-F238E27FC236}">
                <a16:creationId xmlns:a16="http://schemas.microsoft.com/office/drawing/2014/main" id="{C144150C-0CC0-27B4-3F45-54FBD6531DD6}"/>
              </a:ext>
            </a:extLst>
          </p:cNvPr>
          <p:cNvPicPr>
            <a:picLocks noGrp="1" noRot="1" noChangeAspect="1"/>
          </p:cNvPicPr>
          <p:nvPr>
            <p:ph idx="1"/>
            <a:videoFile r:link="rId1"/>
          </p:nvPr>
        </p:nvPicPr>
        <p:blipFill>
          <a:blip r:embed="rId3"/>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1632199854"/>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yellow figures and a red figure on the other side">
            <a:extLst>
              <a:ext uri="{FF2B5EF4-FFF2-40B4-BE49-F238E27FC236}">
                <a16:creationId xmlns:a16="http://schemas.microsoft.com/office/drawing/2014/main" id="{9F1A3618-CD4B-5589-A460-618CAC654915}"/>
              </a:ext>
            </a:extLst>
          </p:cNvPr>
          <p:cNvPicPr>
            <a:picLocks noChangeAspect="1"/>
          </p:cNvPicPr>
          <p:nvPr/>
        </p:nvPicPr>
        <p:blipFill>
          <a:blip r:embed="rId2"/>
          <a:srcRect t="15730"/>
          <a:stretch/>
        </p:blipFill>
        <p:spPr>
          <a:xfrm>
            <a:off x="3049" y="-31"/>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2B913E-DDC8-EEAE-F4CB-AA7963161D69}"/>
              </a:ext>
            </a:extLst>
          </p:cNvPr>
          <p:cNvSpPr>
            <a:spLocks noGrp="1"/>
          </p:cNvSpPr>
          <p:nvPr>
            <p:ph type="title"/>
          </p:nvPr>
        </p:nvSpPr>
        <p:spPr>
          <a:xfrm>
            <a:off x="112843" y="493565"/>
            <a:ext cx="11963263" cy="3569242"/>
          </a:xfrm>
        </p:spPr>
        <p:txBody>
          <a:bodyPr vert="horz" lIns="91440" tIns="45720" rIns="91440" bIns="45720" rtlCol="0" anchor="t">
            <a:normAutofit/>
          </a:bodyPr>
          <a:lstStyle/>
          <a:p>
            <a:pPr algn="ctr"/>
            <a:r>
              <a:rPr lang="en-US" sz="8000" b="1" dirty="0">
                <a:solidFill>
                  <a:srgbClr val="FFFFFF"/>
                </a:solidFill>
                <a:latin typeface="Times New Roman" panose="02020603050405020304" pitchFamily="18" charset="0"/>
                <a:cs typeface="Times New Roman" panose="02020603050405020304" pitchFamily="18" charset="0"/>
              </a:rPr>
              <a:t>Topic 8: Political Economy and Development</a:t>
            </a: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39418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two men carrying money bags&#10;&#10;Description automatically generated">
            <a:extLst>
              <a:ext uri="{FF2B5EF4-FFF2-40B4-BE49-F238E27FC236}">
                <a16:creationId xmlns:a16="http://schemas.microsoft.com/office/drawing/2014/main" id="{2DD48FE0-FABB-E4F5-BE3F-E89D4DDED26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099" r="13041" b="-3"/>
          <a:stretch/>
        </p:blipFill>
        <p:spPr>
          <a:xfrm>
            <a:off x="2"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3" name="Picture 12" descr="Cartoon of a cartoon of a group of people sitting on a seesaw&#10;&#10;Description automatically generated">
            <a:extLst>
              <a:ext uri="{FF2B5EF4-FFF2-40B4-BE49-F238E27FC236}">
                <a16:creationId xmlns:a16="http://schemas.microsoft.com/office/drawing/2014/main" id="{6223E06A-A144-9FF2-F807-AB643453B6A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30652" r="-3" b="-3"/>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8" name="Picture 7" descr="A close-up of coins&#10;&#10;Description automatically generated">
            <a:extLst>
              <a:ext uri="{FF2B5EF4-FFF2-40B4-BE49-F238E27FC236}">
                <a16:creationId xmlns:a16="http://schemas.microsoft.com/office/drawing/2014/main" id="{575FCA70-3334-A7B6-3C4B-370D9EF9133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0742" r="6684" b="-3"/>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6" name="Picture 15" descr="A diagram of different types of business&#10;&#10;Description automatically generated with medium confidence">
            <a:extLst>
              <a:ext uri="{FF2B5EF4-FFF2-40B4-BE49-F238E27FC236}">
                <a16:creationId xmlns:a16="http://schemas.microsoft.com/office/drawing/2014/main" id="{E97CF504-A5AC-24C8-CB2E-1F5156B1B20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930" r="6430" b="-2"/>
          <a:stretch/>
        </p:blipFill>
        <p:spPr>
          <a:xfrm>
            <a:off x="5353049" y="2660089"/>
            <a:ext cx="6838950"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sp>
        <p:nvSpPr>
          <p:cNvPr id="42"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F0B823-DD67-EE7D-FF2A-D94E4036C657}"/>
              </a:ext>
            </a:extLst>
          </p:cNvPr>
          <p:cNvSpPr>
            <a:spLocks noGrp="1"/>
          </p:cNvSpPr>
          <p:nvPr>
            <p:ph type="title"/>
          </p:nvPr>
        </p:nvSpPr>
        <p:spPr>
          <a:xfrm>
            <a:off x="655603" y="2545147"/>
            <a:ext cx="5640266" cy="852985"/>
          </a:xfrm>
        </p:spPr>
        <p:txBody>
          <a:bodyPr>
            <a:noAutofit/>
          </a:bodyPr>
          <a:lstStyle/>
          <a:p>
            <a:pPr marL="0" indent="0"/>
            <a:r>
              <a:rPr lang="en-US" sz="2800" b="1" dirty="0">
                <a:solidFill>
                  <a:srgbClr val="FFFFFF"/>
                </a:solidFill>
                <a:latin typeface="Times New Roman" panose="02020603050405020304" pitchFamily="18" charset="0"/>
                <a:cs typeface="Times New Roman" panose="02020603050405020304" pitchFamily="18" charset="0"/>
              </a:rPr>
              <a:t>Introduction to Political Economy</a:t>
            </a:r>
          </a:p>
        </p:txBody>
      </p:sp>
      <p:pic>
        <p:nvPicPr>
          <p:cNvPr id="5" name="Picture 4" descr="A globe on top of money&#10;&#10;Description automatically generated">
            <a:extLst>
              <a:ext uri="{FF2B5EF4-FFF2-40B4-BE49-F238E27FC236}">
                <a16:creationId xmlns:a16="http://schemas.microsoft.com/office/drawing/2014/main" id="{D5FC56AA-4F25-CEFC-4B76-5848591356FF}"/>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952" r="431" b="1"/>
          <a:stretch/>
        </p:blipFill>
        <p:spPr>
          <a:xfrm>
            <a:off x="2268501"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3" name="Content Placeholder 2">
            <a:extLst>
              <a:ext uri="{FF2B5EF4-FFF2-40B4-BE49-F238E27FC236}">
                <a16:creationId xmlns:a16="http://schemas.microsoft.com/office/drawing/2014/main" id="{F9D359C7-9EB7-4489-727C-79C187284F96}"/>
              </a:ext>
            </a:extLst>
          </p:cNvPr>
          <p:cNvSpPr>
            <a:spLocks noGrp="1"/>
          </p:cNvSpPr>
          <p:nvPr>
            <p:ph idx="1"/>
          </p:nvPr>
        </p:nvSpPr>
        <p:spPr>
          <a:xfrm>
            <a:off x="606186" y="3816116"/>
            <a:ext cx="4746863" cy="2130364"/>
          </a:xfrm>
        </p:spPr>
        <p:txBody>
          <a:bodyPr anchor="ctr">
            <a:noAutofit/>
          </a:bodyPr>
          <a:lstStyle/>
          <a:p>
            <a:pPr marL="0" indent="0" algn="just">
              <a:buNone/>
            </a:pPr>
            <a:r>
              <a:rPr lang="en-US" sz="2000" b="1" dirty="0">
                <a:solidFill>
                  <a:srgbClr val="FFFFFF"/>
                </a:solidFill>
                <a:latin typeface="Times New Roman" panose="02020603050405020304" pitchFamily="18" charset="0"/>
                <a:cs typeface="Times New Roman" panose="02020603050405020304" pitchFamily="18" charset="0"/>
              </a:rPr>
              <a:t>Definition</a:t>
            </a:r>
            <a:r>
              <a:rPr lang="en-US" sz="2000" dirty="0">
                <a:solidFill>
                  <a:srgbClr val="FFFFFF"/>
                </a:solidFill>
                <a:latin typeface="Times New Roman" panose="02020603050405020304" pitchFamily="18" charset="0"/>
                <a:cs typeface="Times New Roman" panose="02020603050405020304" pitchFamily="18" charset="0"/>
              </a:rPr>
              <a:t>: Political economy examines the relationship between political and economic systems, focusing on how policies, institutions, and governance affect economic outcomes and development (Oatley, 2019).</a:t>
            </a:r>
          </a:p>
          <a:p>
            <a:pPr marL="0" indent="0" algn="just">
              <a:buNone/>
            </a:pPr>
            <a:r>
              <a:rPr lang="en-US" sz="2000" b="1" dirty="0">
                <a:solidFill>
                  <a:srgbClr val="FFFFFF"/>
                </a:solidFill>
                <a:latin typeface="Times New Roman" panose="02020603050405020304" pitchFamily="18" charset="0"/>
                <a:cs typeface="Times New Roman" panose="02020603050405020304" pitchFamily="18" charset="0"/>
              </a:rPr>
              <a:t>Scope</a:t>
            </a:r>
            <a:r>
              <a:rPr lang="en-US" sz="2000" dirty="0">
                <a:solidFill>
                  <a:srgbClr val="FFFFFF"/>
                </a:solidFill>
                <a:latin typeface="Times New Roman" panose="02020603050405020304" pitchFamily="18" charset="0"/>
                <a:cs typeface="Times New Roman" panose="02020603050405020304" pitchFamily="18" charset="0"/>
              </a:rPr>
              <a:t>: It includes an analysis of how political power influences economic decisions and how economic conditions shape political structures (Dahl, 1989).</a:t>
            </a:r>
          </a:p>
        </p:txBody>
      </p:sp>
    </p:spTree>
    <p:extLst>
      <p:ext uri="{BB962C8B-B14F-4D97-AF65-F5344CB8AC3E}">
        <p14:creationId xmlns:p14="http://schemas.microsoft.com/office/powerpoint/2010/main" val="2408706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39C3025-4784-4B16-914D-CCFC3E833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AD20437-C88A-4F45-9C6D-DA32B29A4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610598"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3C1712-B3E8-92C9-862B-7895FC72090A}"/>
              </a:ext>
            </a:extLst>
          </p:cNvPr>
          <p:cNvSpPr>
            <a:spLocks noGrp="1"/>
          </p:cNvSpPr>
          <p:nvPr>
            <p:ph type="title"/>
          </p:nvPr>
        </p:nvSpPr>
        <p:spPr>
          <a:xfrm>
            <a:off x="1137034" y="609600"/>
            <a:ext cx="6112220" cy="1330839"/>
          </a:xfrm>
        </p:spPr>
        <p:txBody>
          <a:bodyPr>
            <a:normAutofit/>
          </a:bodyPr>
          <a:lstStyle/>
          <a:p>
            <a:r>
              <a:rPr lang="en-US" sz="5400" b="1" kern="100" dirty="0">
                <a:solidFill>
                  <a:schemeClr val="tx1">
                    <a:lumMod val="85000"/>
                    <a:lumOff val="15000"/>
                  </a:schemeClr>
                </a:solidFill>
                <a:effectLst/>
                <a:latin typeface="Times New Roman" panose="02020603050405020304" pitchFamily="18" charset="0"/>
                <a:ea typeface="Aptos" panose="020B0004020202020204" pitchFamily="34" charset="0"/>
                <a:cs typeface="Times New Roman" panose="02020603050405020304" pitchFamily="18" charset="0"/>
              </a:rPr>
              <a:t>Development</a:t>
            </a:r>
            <a:endParaRPr lang="en-US" sz="5400"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E9D4999B-7114-0CDE-2E50-7EB5940DE1AB}"/>
              </a:ext>
            </a:extLst>
          </p:cNvPr>
          <p:cNvSpPr>
            <a:spLocks noGrp="1"/>
          </p:cNvSpPr>
          <p:nvPr>
            <p:ph idx="1"/>
          </p:nvPr>
        </p:nvSpPr>
        <p:spPr>
          <a:xfrm>
            <a:off x="573392" y="1940439"/>
            <a:ext cx="7208090" cy="4054298"/>
          </a:xfrm>
        </p:spPr>
        <p:txBody>
          <a:bodyPr>
            <a:noAutofit/>
          </a:bodyPr>
          <a:lstStyle/>
          <a:p>
            <a:pPr marL="0" marR="0" indent="0" algn="just">
              <a:spcBef>
                <a:spcPts val="0"/>
              </a:spcBef>
              <a:spcAft>
                <a:spcPts val="800"/>
              </a:spcAft>
              <a:buNone/>
            </a:pPr>
            <a:r>
              <a:rPr lang="en-US" kern="100" dirty="0">
                <a:solidFill>
                  <a:schemeClr val="tx1">
                    <a:lumMod val="85000"/>
                    <a:lumOff val="15000"/>
                  </a:schemeClr>
                </a:solidFill>
                <a:effectLst/>
                <a:latin typeface="Times New Roman" panose="02020603050405020304" pitchFamily="18" charset="0"/>
                <a:ea typeface="Aptos" panose="020B0004020202020204" pitchFamily="34" charset="0"/>
                <a:cs typeface="Times New Roman" panose="02020603050405020304" pitchFamily="18" charset="0"/>
              </a:rPr>
              <a:t>Development is a multi-dimensional concept that refers to the process of improving the quality of life, reducing poverty, enhancing economic opportunities, and promoting social, political, and cultural progress. Traditionally, development was measured by economic indicators such as Gross Domestic Product (GDP) or per capita income, but contemporary understanding of development includes human development indicators like education, health, equality, and political participation (Todaro, 2000).</a:t>
            </a:r>
            <a:endParaRPr lang="en-US" kern="100" dirty="0">
              <a:solidFill>
                <a:schemeClr val="tx1">
                  <a:lumMod val="85000"/>
                  <a:lumOff val="15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B5D762D-13D8-50DE-53FA-E0FA9865A08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736" r="23891" b="2"/>
          <a:stretch/>
        </p:blipFill>
        <p:spPr>
          <a:xfrm>
            <a:off x="7801965" y="3429000"/>
            <a:ext cx="4390035" cy="3429000"/>
          </a:xfrm>
          <a:custGeom>
            <a:avLst/>
            <a:gdLst/>
            <a:ahLst/>
            <a:cxnLst/>
            <a:rect l="l" t="t" r="r" b="b"/>
            <a:pathLst>
              <a:path w="4390035" h="3429000">
                <a:moveTo>
                  <a:pt x="73290" y="0"/>
                </a:moveTo>
                <a:lnTo>
                  <a:pt x="4390035" y="0"/>
                </a:lnTo>
                <a:lnTo>
                  <a:pt x="4390035" y="3429000"/>
                </a:lnTo>
                <a:lnTo>
                  <a:pt x="436073" y="3429000"/>
                </a:lnTo>
                <a:lnTo>
                  <a:pt x="427332" y="3410468"/>
                </a:lnTo>
                <a:cubicBezTo>
                  <a:pt x="419323" y="3391643"/>
                  <a:pt x="413863" y="3372861"/>
                  <a:pt x="421685" y="3366814"/>
                </a:cubicBezTo>
                <a:cubicBezTo>
                  <a:pt x="417583" y="3332384"/>
                  <a:pt x="433681" y="3294011"/>
                  <a:pt x="423663" y="3247798"/>
                </a:cubicBezTo>
                <a:cubicBezTo>
                  <a:pt x="421194" y="3188032"/>
                  <a:pt x="418245" y="3205513"/>
                  <a:pt x="412524" y="3110724"/>
                </a:cubicBezTo>
                <a:cubicBezTo>
                  <a:pt x="404022" y="3069386"/>
                  <a:pt x="436006" y="3027577"/>
                  <a:pt x="419732" y="3004503"/>
                </a:cubicBezTo>
                <a:cubicBezTo>
                  <a:pt x="407578" y="2949657"/>
                  <a:pt x="388511" y="2896851"/>
                  <a:pt x="363651" y="2842588"/>
                </a:cubicBezTo>
                <a:cubicBezTo>
                  <a:pt x="332103" y="2797699"/>
                  <a:pt x="331554" y="2711800"/>
                  <a:pt x="263212" y="2651456"/>
                </a:cubicBezTo>
                <a:cubicBezTo>
                  <a:pt x="235935" y="2585326"/>
                  <a:pt x="214760" y="2535145"/>
                  <a:pt x="194330" y="2484251"/>
                </a:cubicBezTo>
                <a:cubicBezTo>
                  <a:pt x="184580" y="2468441"/>
                  <a:pt x="154039" y="2380429"/>
                  <a:pt x="140630" y="2346096"/>
                </a:cubicBezTo>
                <a:cubicBezTo>
                  <a:pt x="76681" y="2257531"/>
                  <a:pt x="91260" y="2243719"/>
                  <a:pt x="77185" y="2144811"/>
                </a:cubicBezTo>
                <a:cubicBezTo>
                  <a:pt x="66953" y="2112233"/>
                  <a:pt x="67414" y="2096078"/>
                  <a:pt x="50887" y="2061697"/>
                </a:cubicBezTo>
                <a:lnTo>
                  <a:pt x="27133" y="1969379"/>
                </a:lnTo>
                <a:lnTo>
                  <a:pt x="29988" y="1961973"/>
                </a:lnTo>
                <a:lnTo>
                  <a:pt x="31559" y="1961231"/>
                </a:lnTo>
                <a:lnTo>
                  <a:pt x="14905" y="1880268"/>
                </a:lnTo>
                <a:cubicBezTo>
                  <a:pt x="12271" y="1874644"/>
                  <a:pt x="-805" y="1860096"/>
                  <a:pt x="2188" y="1847922"/>
                </a:cubicBezTo>
                <a:lnTo>
                  <a:pt x="21879" y="1779161"/>
                </a:lnTo>
                <a:lnTo>
                  <a:pt x="27968" y="1733684"/>
                </a:lnTo>
                <a:cubicBezTo>
                  <a:pt x="25035" y="1726530"/>
                  <a:pt x="21617" y="1619937"/>
                  <a:pt x="16511" y="1614373"/>
                </a:cubicBezTo>
                <a:cubicBezTo>
                  <a:pt x="47946" y="1547691"/>
                  <a:pt x="4394" y="1556097"/>
                  <a:pt x="12613" y="1479987"/>
                </a:cubicBezTo>
                <a:cubicBezTo>
                  <a:pt x="15110" y="1387360"/>
                  <a:pt x="4986" y="1320420"/>
                  <a:pt x="4190" y="1214801"/>
                </a:cubicBezTo>
                <a:cubicBezTo>
                  <a:pt x="3611" y="1152457"/>
                  <a:pt x="-6268" y="1080052"/>
                  <a:pt x="6503" y="966549"/>
                </a:cubicBezTo>
                <a:cubicBezTo>
                  <a:pt x="10182" y="901722"/>
                  <a:pt x="25065" y="884915"/>
                  <a:pt x="20609" y="845066"/>
                </a:cubicBezTo>
                <a:cubicBezTo>
                  <a:pt x="20199" y="816540"/>
                  <a:pt x="19791" y="788014"/>
                  <a:pt x="19381" y="759488"/>
                </a:cubicBezTo>
                <a:lnTo>
                  <a:pt x="21672" y="741102"/>
                </a:lnTo>
                <a:lnTo>
                  <a:pt x="30720" y="737125"/>
                </a:lnTo>
                <a:lnTo>
                  <a:pt x="23211" y="691098"/>
                </a:lnTo>
                <a:cubicBezTo>
                  <a:pt x="25461" y="680873"/>
                  <a:pt x="43338" y="650431"/>
                  <a:pt x="42062" y="637700"/>
                </a:cubicBezTo>
                <a:cubicBezTo>
                  <a:pt x="23297" y="593852"/>
                  <a:pt x="30263" y="601340"/>
                  <a:pt x="41571" y="540174"/>
                </a:cubicBezTo>
                <a:cubicBezTo>
                  <a:pt x="35397" y="519975"/>
                  <a:pt x="35174" y="428356"/>
                  <a:pt x="46636" y="415352"/>
                </a:cubicBezTo>
                <a:cubicBezTo>
                  <a:pt x="48960" y="401821"/>
                  <a:pt x="44602" y="386587"/>
                  <a:pt x="56977" y="379461"/>
                </a:cubicBezTo>
                <a:cubicBezTo>
                  <a:pt x="71829" y="368123"/>
                  <a:pt x="47958" y="323384"/>
                  <a:pt x="65759" y="328645"/>
                </a:cubicBezTo>
                <a:cubicBezTo>
                  <a:pt x="49386" y="296830"/>
                  <a:pt x="65237" y="231983"/>
                  <a:pt x="72589" y="203608"/>
                </a:cubicBezTo>
                <a:cubicBezTo>
                  <a:pt x="75524" y="153257"/>
                  <a:pt x="77980" y="142710"/>
                  <a:pt x="78370" y="105992"/>
                </a:cubicBezTo>
                <a:cubicBezTo>
                  <a:pt x="80828" y="104127"/>
                  <a:pt x="70890" y="52128"/>
                  <a:pt x="70125" y="25135"/>
                </a:cubicBezTo>
                <a:close/>
              </a:path>
            </a:pathLst>
          </a:custGeom>
        </p:spPr>
      </p:pic>
      <p:pic>
        <p:nvPicPr>
          <p:cNvPr id="7" name="Picture 6" descr="A group of people standing on top of books with stars above them&#10;&#10;Description automatically generated">
            <a:extLst>
              <a:ext uri="{FF2B5EF4-FFF2-40B4-BE49-F238E27FC236}">
                <a16:creationId xmlns:a16="http://schemas.microsoft.com/office/drawing/2014/main" id="{4C71528F-E001-31FC-F419-FF1FF0452B5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6240" r="13753"/>
          <a:stretch/>
        </p:blipFill>
        <p:spPr>
          <a:xfrm>
            <a:off x="7842932" y="-17"/>
            <a:ext cx="4349068" cy="3432349"/>
          </a:xfrm>
          <a:custGeom>
            <a:avLst/>
            <a:gdLst/>
            <a:ahLst/>
            <a:cxnLst/>
            <a:rect l="l" t="t" r="r" b="b"/>
            <a:pathLst>
              <a:path w="4349068" h="3428999">
                <a:moveTo>
                  <a:pt x="711944" y="0"/>
                </a:moveTo>
                <a:lnTo>
                  <a:pt x="4349068" y="0"/>
                </a:lnTo>
                <a:lnTo>
                  <a:pt x="4349068" y="3428999"/>
                </a:lnTo>
                <a:lnTo>
                  <a:pt x="32307" y="3428999"/>
                </a:lnTo>
                <a:lnTo>
                  <a:pt x="34693" y="3410051"/>
                </a:lnTo>
                <a:cubicBezTo>
                  <a:pt x="37039" y="3395347"/>
                  <a:pt x="38143" y="3381819"/>
                  <a:pt x="32792" y="3373027"/>
                </a:cubicBezTo>
                <a:cubicBezTo>
                  <a:pt x="29961" y="3298527"/>
                  <a:pt x="20335" y="3290617"/>
                  <a:pt x="14318" y="3222737"/>
                </a:cubicBezTo>
                <a:cubicBezTo>
                  <a:pt x="11384" y="3146284"/>
                  <a:pt x="-6116" y="3184007"/>
                  <a:pt x="2241" y="3118188"/>
                </a:cubicBezTo>
                <a:cubicBezTo>
                  <a:pt x="16306" y="3109217"/>
                  <a:pt x="34183" y="3024732"/>
                  <a:pt x="27952" y="3003808"/>
                </a:cubicBezTo>
                <a:cubicBezTo>
                  <a:pt x="27563" y="2966753"/>
                  <a:pt x="27366" y="2989870"/>
                  <a:pt x="27149" y="2944921"/>
                </a:cubicBezTo>
                <a:lnTo>
                  <a:pt x="41941" y="2877744"/>
                </a:lnTo>
                <a:cubicBezTo>
                  <a:pt x="36258" y="2880724"/>
                  <a:pt x="54303" y="2822146"/>
                  <a:pt x="53926" y="2807161"/>
                </a:cubicBezTo>
                <a:cubicBezTo>
                  <a:pt x="56083" y="2775643"/>
                  <a:pt x="30060" y="2769288"/>
                  <a:pt x="53334" y="2752347"/>
                </a:cubicBezTo>
                <a:lnTo>
                  <a:pt x="60008" y="2748299"/>
                </a:lnTo>
                <a:cubicBezTo>
                  <a:pt x="60210" y="2745962"/>
                  <a:pt x="60411" y="2743625"/>
                  <a:pt x="60613" y="2741288"/>
                </a:cubicBezTo>
                <a:cubicBezTo>
                  <a:pt x="60116" y="2737657"/>
                  <a:pt x="58269" y="2735847"/>
                  <a:pt x="53819" y="2737160"/>
                </a:cubicBezTo>
                <a:cubicBezTo>
                  <a:pt x="70191" y="2705347"/>
                  <a:pt x="64153" y="2699356"/>
                  <a:pt x="66799" y="2659631"/>
                </a:cubicBezTo>
                <a:cubicBezTo>
                  <a:pt x="77943" y="2612127"/>
                  <a:pt x="64846" y="2628594"/>
                  <a:pt x="86795" y="2573336"/>
                </a:cubicBezTo>
                <a:cubicBezTo>
                  <a:pt x="96119" y="2559732"/>
                  <a:pt x="108676" y="2541339"/>
                  <a:pt x="108890" y="2528057"/>
                </a:cubicBezTo>
                <a:lnTo>
                  <a:pt x="137074" y="2489594"/>
                </a:lnTo>
                <a:cubicBezTo>
                  <a:pt x="138076" y="2487774"/>
                  <a:pt x="138422" y="2473350"/>
                  <a:pt x="137897" y="2468303"/>
                </a:cubicBezTo>
                <a:lnTo>
                  <a:pt x="155171" y="2460480"/>
                </a:lnTo>
                <a:lnTo>
                  <a:pt x="147972" y="2423535"/>
                </a:lnTo>
                <a:lnTo>
                  <a:pt x="155293" y="2404394"/>
                </a:lnTo>
                <a:cubicBezTo>
                  <a:pt x="172891" y="2392610"/>
                  <a:pt x="160687" y="2347474"/>
                  <a:pt x="168818" y="2324643"/>
                </a:cubicBezTo>
                <a:cubicBezTo>
                  <a:pt x="169390" y="2297698"/>
                  <a:pt x="193082" y="2284202"/>
                  <a:pt x="198340" y="2255535"/>
                </a:cubicBezTo>
                <a:cubicBezTo>
                  <a:pt x="214268" y="2249648"/>
                  <a:pt x="228319" y="2207828"/>
                  <a:pt x="217338" y="2184679"/>
                </a:cubicBezTo>
                <a:lnTo>
                  <a:pt x="242924" y="2093132"/>
                </a:lnTo>
                <a:cubicBezTo>
                  <a:pt x="264937" y="2084587"/>
                  <a:pt x="280562" y="1985868"/>
                  <a:pt x="290446" y="1950235"/>
                </a:cubicBezTo>
                <a:cubicBezTo>
                  <a:pt x="308239" y="1920183"/>
                  <a:pt x="350073" y="1898905"/>
                  <a:pt x="361001" y="1861568"/>
                </a:cubicBezTo>
                <a:cubicBezTo>
                  <a:pt x="367163" y="1810687"/>
                  <a:pt x="352049" y="1869507"/>
                  <a:pt x="356015" y="1809499"/>
                </a:cubicBezTo>
                <a:cubicBezTo>
                  <a:pt x="355145" y="1754297"/>
                  <a:pt x="367821" y="1767680"/>
                  <a:pt x="375846" y="1693716"/>
                </a:cubicBezTo>
                <a:cubicBezTo>
                  <a:pt x="374712" y="1654244"/>
                  <a:pt x="382062" y="1627007"/>
                  <a:pt x="381776" y="1605195"/>
                </a:cubicBezTo>
                <a:cubicBezTo>
                  <a:pt x="389848" y="1568952"/>
                  <a:pt x="392552" y="1564518"/>
                  <a:pt x="396301" y="1516217"/>
                </a:cubicBezTo>
                <a:cubicBezTo>
                  <a:pt x="401397" y="1488452"/>
                  <a:pt x="428137" y="1457870"/>
                  <a:pt x="409866" y="1429841"/>
                </a:cubicBezTo>
                <a:cubicBezTo>
                  <a:pt x="422203" y="1412325"/>
                  <a:pt x="460064" y="1413592"/>
                  <a:pt x="442210" y="1380081"/>
                </a:cubicBezTo>
                <a:cubicBezTo>
                  <a:pt x="464590" y="1394128"/>
                  <a:pt x="443394" y="1335176"/>
                  <a:pt x="463662" y="1334891"/>
                </a:cubicBezTo>
                <a:cubicBezTo>
                  <a:pt x="480316" y="1336427"/>
                  <a:pt x="515162" y="1194568"/>
                  <a:pt x="519523" y="1185551"/>
                </a:cubicBezTo>
                <a:cubicBezTo>
                  <a:pt x="527731" y="1149210"/>
                  <a:pt x="536547" y="1148087"/>
                  <a:pt x="542909" y="1111168"/>
                </a:cubicBezTo>
                <a:cubicBezTo>
                  <a:pt x="555522" y="1057226"/>
                  <a:pt x="531818" y="1022543"/>
                  <a:pt x="543055" y="993353"/>
                </a:cubicBezTo>
                <a:cubicBezTo>
                  <a:pt x="559986" y="960214"/>
                  <a:pt x="580459" y="867450"/>
                  <a:pt x="592544" y="813953"/>
                </a:cubicBezTo>
                <a:cubicBezTo>
                  <a:pt x="604272" y="746430"/>
                  <a:pt x="608119" y="666470"/>
                  <a:pt x="613420" y="588218"/>
                </a:cubicBezTo>
                <a:cubicBezTo>
                  <a:pt x="604962" y="475380"/>
                  <a:pt x="590630" y="536119"/>
                  <a:pt x="596055" y="376479"/>
                </a:cubicBezTo>
                <a:lnTo>
                  <a:pt x="605018" y="280992"/>
                </a:lnTo>
                <a:cubicBezTo>
                  <a:pt x="604854" y="276227"/>
                  <a:pt x="610771" y="223140"/>
                  <a:pt x="610608" y="218374"/>
                </a:cubicBezTo>
                <a:lnTo>
                  <a:pt x="604880" y="188178"/>
                </a:lnTo>
                <a:lnTo>
                  <a:pt x="630913" y="152404"/>
                </a:lnTo>
                <a:cubicBezTo>
                  <a:pt x="640688" y="136342"/>
                  <a:pt x="647365" y="122048"/>
                  <a:pt x="663530" y="91810"/>
                </a:cubicBezTo>
                <a:lnTo>
                  <a:pt x="705264" y="3016"/>
                </a:lnTo>
                <a:close/>
              </a:path>
            </a:pathLst>
          </a:custGeom>
        </p:spPr>
      </p:pic>
    </p:spTree>
    <p:extLst>
      <p:ext uri="{BB962C8B-B14F-4D97-AF65-F5344CB8AC3E}">
        <p14:creationId xmlns:p14="http://schemas.microsoft.com/office/powerpoint/2010/main" val="4561579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2432EF-E843-8FA0-3067-FA772824A0A9}"/>
              </a:ext>
            </a:extLst>
          </p:cNvPr>
          <p:cNvSpPr>
            <a:spLocks noGrp="1"/>
          </p:cNvSpPr>
          <p:nvPr>
            <p:ph type="title"/>
          </p:nvPr>
        </p:nvSpPr>
        <p:spPr>
          <a:xfrm>
            <a:off x="965168" y="1260077"/>
            <a:ext cx="3704519" cy="1021094"/>
          </a:xfrm>
        </p:spPr>
        <p:txBody>
          <a:bodyPr anchor="b">
            <a:noAutofit/>
          </a:bodyPr>
          <a:lstStyle/>
          <a:p>
            <a:pPr algn="ctr"/>
            <a:r>
              <a:rPr lang="en-US" sz="6000" b="1" dirty="0">
                <a:latin typeface="Times New Roman" panose="02020603050405020304" pitchFamily="18" charset="0"/>
                <a:cs typeface="Times New Roman" panose="02020603050405020304" pitchFamily="18" charset="0"/>
              </a:rPr>
              <a:t>Historical</a:t>
            </a:r>
            <a:br>
              <a:rPr lang="en-US" sz="6000" b="1" dirty="0">
                <a:latin typeface="Times New Roman" panose="02020603050405020304" pitchFamily="18" charset="0"/>
                <a:cs typeface="Times New Roman" panose="02020603050405020304" pitchFamily="18" charset="0"/>
              </a:rPr>
            </a:br>
            <a:r>
              <a:rPr lang="en-US" sz="6000" b="1" dirty="0">
                <a:latin typeface="Times New Roman" panose="02020603050405020304" pitchFamily="18" charset="0"/>
                <a:cs typeface="Times New Roman" panose="02020603050405020304" pitchFamily="18" charset="0"/>
              </a:rPr>
              <a:t>Evolution</a:t>
            </a:r>
          </a:p>
        </p:txBody>
      </p:sp>
      <p:pic>
        <p:nvPicPr>
          <p:cNvPr id="11" name="Picture 10" descr="A cartoon of a person carrying a sack of sacks&#10;&#10;Description automatically generated">
            <a:extLst>
              <a:ext uri="{FF2B5EF4-FFF2-40B4-BE49-F238E27FC236}">
                <a16:creationId xmlns:a16="http://schemas.microsoft.com/office/drawing/2014/main" id="{929A342F-96DC-0329-4C7E-3A15EEB4E9A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970" r="3" b="3959"/>
          <a:stretch/>
        </p:blipFill>
        <p:spPr>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14" name="Picture 13" descr="A cartoon of a person holding a paper and a group of men kneeling&#10;&#10;Description automatically generated">
            <a:extLst>
              <a:ext uri="{FF2B5EF4-FFF2-40B4-BE49-F238E27FC236}">
                <a16:creationId xmlns:a16="http://schemas.microsoft.com/office/drawing/2014/main" id="{EB2CDD6D-CE8D-4527-94D1-3858CF5E7B3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2853" r="6501" b="4"/>
          <a:stretch/>
        </p:blipFill>
        <p:spPr>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p:spPr>
      </p:pic>
      <p:sp>
        <p:nvSpPr>
          <p:cNvPr id="29"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B01723-8176-9E06-28A3-0FC848CEDB70}"/>
              </a:ext>
            </a:extLst>
          </p:cNvPr>
          <p:cNvSpPr>
            <a:spLocks noGrp="1"/>
          </p:cNvSpPr>
          <p:nvPr>
            <p:ph idx="1"/>
          </p:nvPr>
        </p:nvSpPr>
        <p:spPr>
          <a:xfrm>
            <a:off x="612648" y="2843784"/>
            <a:ext cx="5773004" cy="3328416"/>
          </a:xfrm>
        </p:spPr>
        <p:txBody>
          <a:bodyPr>
            <a:noAutofit/>
          </a:bodyPr>
          <a:lstStyle/>
          <a:p>
            <a:pPr marL="0" indent="0" algn="just">
              <a:buNone/>
            </a:pP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Classical Political Economy: </a:t>
            </a:r>
            <a:r>
              <a:rPr lang="en-US" sz="2400" dirty="0">
                <a:latin typeface="Times New Roman" panose="02020603050405020304" pitchFamily="18" charset="0"/>
                <a:cs typeface="Times New Roman" panose="02020603050405020304" pitchFamily="18" charset="0"/>
              </a:rPr>
              <a:t>Rooted in the works of economists like Adam Smith and David Ricardo, focusing on market mechanisms and the role of government in economic regulation (Smith, 1776; Ricardo, 1817).</a:t>
            </a:r>
          </a:p>
          <a:p>
            <a:pPr marL="0" indent="0" algn="just">
              <a:buNone/>
            </a:pPr>
            <a:r>
              <a:rPr lang="en-US" sz="2400" b="1" dirty="0">
                <a:latin typeface="Times New Roman" panose="02020603050405020304" pitchFamily="18" charset="0"/>
                <a:cs typeface="Times New Roman" panose="02020603050405020304" pitchFamily="18" charset="0"/>
              </a:rPr>
              <a:t>• Marxist Political Economy: </a:t>
            </a:r>
            <a:r>
              <a:rPr lang="en-US" sz="2400" dirty="0">
                <a:latin typeface="Times New Roman" panose="02020603050405020304" pitchFamily="18" charset="0"/>
                <a:cs typeface="Times New Roman" panose="02020603050405020304" pitchFamily="18" charset="0"/>
              </a:rPr>
              <a:t>Focuses on the role of class struggle and economic inequalities in shaping political and economic systems (Marx, 1867).</a:t>
            </a:r>
          </a:p>
        </p:txBody>
      </p:sp>
      <p:pic>
        <p:nvPicPr>
          <p:cNvPr id="8" name="Picture 7" descr="A close-up of words&#10;&#10;Description automatically generated">
            <a:extLst>
              <a:ext uri="{FF2B5EF4-FFF2-40B4-BE49-F238E27FC236}">
                <a16:creationId xmlns:a16="http://schemas.microsoft.com/office/drawing/2014/main" id="{0690253F-14E9-E759-5DB6-5CDEEF5A61A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8495" r="-2" b="20132"/>
          <a:stretch/>
        </p:blipFill>
        <p:spPr>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p:spPr>
      </p:pic>
      <p:sp>
        <p:nvSpPr>
          <p:cNvPr id="9" name="TextBox 8">
            <a:extLst>
              <a:ext uri="{FF2B5EF4-FFF2-40B4-BE49-F238E27FC236}">
                <a16:creationId xmlns:a16="http://schemas.microsoft.com/office/drawing/2014/main" id="{2E6E3447-DC1C-1F62-8CDF-987BC9F9DFE1}"/>
              </a:ext>
            </a:extLst>
          </p:cNvPr>
          <p:cNvSpPr txBox="1"/>
          <p:nvPr/>
        </p:nvSpPr>
        <p:spPr>
          <a:xfrm>
            <a:off x="9739085" y="6870700"/>
            <a:ext cx="245291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laoms.org/how-social-movements-political-econom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
        <p:nvSpPr>
          <p:cNvPr id="12" name="TextBox 11">
            <a:extLst>
              <a:ext uri="{FF2B5EF4-FFF2-40B4-BE49-F238E27FC236}">
                <a16:creationId xmlns:a16="http://schemas.microsoft.com/office/drawing/2014/main" id="{4547308A-4E63-0714-9462-D07B438668D3}"/>
              </a:ext>
            </a:extLst>
          </p:cNvPr>
          <p:cNvSpPr txBox="1"/>
          <p:nvPr/>
        </p:nvSpPr>
        <p:spPr>
          <a:xfrm>
            <a:off x="4984185" y="6870700"/>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urses.lumenlearning.com/boundless-ushistory/chapter/the-south-after-reconstruct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5" name="TextBox 14">
            <a:extLst>
              <a:ext uri="{FF2B5EF4-FFF2-40B4-BE49-F238E27FC236}">
                <a16:creationId xmlns:a16="http://schemas.microsoft.com/office/drawing/2014/main" id="{5FADA647-3FA6-D943-232E-D07B2F9CE469}"/>
              </a:ext>
            </a:extLst>
          </p:cNvPr>
          <p:cNvSpPr txBox="1"/>
          <p:nvPr/>
        </p:nvSpPr>
        <p:spPr>
          <a:xfrm>
            <a:off x="7428961" y="6870700"/>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courses.lumenlearning.com/suny-fmcc-ushistory2os2xmaster/chapter/economic-imperialism-in-east-asi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06232506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des on papers">
            <a:extLst>
              <a:ext uri="{FF2B5EF4-FFF2-40B4-BE49-F238E27FC236}">
                <a16:creationId xmlns:a16="http://schemas.microsoft.com/office/drawing/2014/main" id="{CB863B9A-D16D-F1D6-019A-74619EB8817E}"/>
              </a:ext>
            </a:extLst>
          </p:cNvPr>
          <p:cNvPicPr>
            <a:picLocks noChangeAspect="1"/>
          </p:cNvPicPr>
          <p:nvPr/>
        </p:nvPicPr>
        <p:blipFill>
          <a:blip r:embed="rId2">
            <a:alphaModFix amt="50000"/>
          </a:blip>
          <a:srcRect t="3483" r="-1" b="12226"/>
          <a:stretch/>
        </p:blipFill>
        <p:spPr>
          <a:xfrm>
            <a:off x="20" y="10"/>
            <a:ext cx="12188931" cy="6857990"/>
          </a:xfrm>
          <a:prstGeom prst="rect">
            <a:avLst/>
          </a:prstGeom>
        </p:spPr>
      </p:pic>
      <p:sp>
        <p:nvSpPr>
          <p:cNvPr id="2" name="Title 1">
            <a:extLst>
              <a:ext uri="{FF2B5EF4-FFF2-40B4-BE49-F238E27FC236}">
                <a16:creationId xmlns:a16="http://schemas.microsoft.com/office/drawing/2014/main" id="{C0583210-0979-0E10-0C86-62EAD7C2D34D}"/>
              </a:ext>
            </a:extLst>
          </p:cNvPr>
          <p:cNvSpPr>
            <a:spLocks noGrp="1"/>
          </p:cNvSpPr>
          <p:nvPr>
            <p:ph type="title"/>
          </p:nvPr>
        </p:nvSpPr>
        <p:spPr>
          <a:xfrm>
            <a:off x="1527048" y="1124712"/>
            <a:ext cx="9144000" cy="3063240"/>
          </a:xfrm>
        </p:spPr>
        <p:txBody>
          <a:bodyPr vert="horz" lIns="91440" tIns="45720" rIns="91440" bIns="45720" rtlCol="0" anchor="b">
            <a:normAutofit/>
          </a:bodyPr>
          <a:lstStyle/>
          <a:p>
            <a:pPr marL="0" indent="0" algn="ctr"/>
            <a:r>
              <a:rPr lang="en-US" sz="8000" b="1" dirty="0">
                <a:solidFill>
                  <a:schemeClr val="bg1"/>
                </a:solidFill>
                <a:latin typeface="Times New Roman" panose="02020603050405020304" pitchFamily="18" charset="0"/>
                <a:cs typeface="Times New Roman" panose="02020603050405020304" pitchFamily="18" charset="0"/>
              </a:rPr>
              <a:t>Political Economy Theories</a:t>
            </a:r>
          </a:p>
        </p:txBody>
      </p:sp>
      <p:sp>
        <p:nvSpPr>
          <p:cNvPr id="18"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0892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A511026-8542-4AC0-9F06-134A70850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46"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marching in a protest&#10;&#10;Description automatically generated">
            <a:extLst>
              <a:ext uri="{FF2B5EF4-FFF2-40B4-BE49-F238E27FC236}">
                <a16:creationId xmlns:a16="http://schemas.microsoft.com/office/drawing/2014/main" id="{877DB208-FB97-5787-7AB0-CC47CB64EE80}"/>
              </a:ext>
            </a:extLst>
          </p:cNvPr>
          <p:cNvPicPr>
            <a:picLocks noChangeAspect="1"/>
          </p:cNvPicPr>
          <p:nvPr/>
        </p:nvPicPr>
        <p:blipFill>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7279"/>
          <a:stretch/>
        </p:blipFill>
        <p:spPr>
          <a:xfrm>
            <a:off x="20" y="10"/>
            <a:ext cx="12191980" cy="6857990"/>
          </a:xfrm>
          <a:prstGeom prst="rect">
            <a:avLst/>
          </a:prstGeom>
        </p:spPr>
      </p:pic>
      <p:sp>
        <p:nvSpPr>
          <p:cNvPr id="2" name="Title 1">
            <a:extLst>
              <a:ext uri="{FF2B5EF4-FFF2-40B4-BE49-F238E27FC236}">
                <a16:creationId xmlns:a16="http://schemas.microsoft.com/office/drawing/2014/main" id="{3B611847-2A91-00FE-D4C8-F7482C9F0575}"/>
              </a:ext>
            </a:extLst>
          </p:cNvPr>
          <p:cNvSpPr>
            <a:spLocks noGrp="1"/>
          </p:cNvSpPr>
          <p:nvPr>
            <p:ph type="title"/>
          </p:nvPr>
        </p:nvSpPr>
        <p:spPr>
          <a:xfrm>
            <a:off x="971368" y="334915"/>
            <a:ext cx="6125964" cy="1199290"/>
          </a:xfrm>
        </p:spPr>
        <p:txBody>
          <a:bodyPr anchor="b">
            <a:normAutofit/>
          </a:bodyPr>
          <a:lstStyle/>
          <a:p>
            <a:pPr marL="0" indent="0" algn="ctr"/>
            <a:r>
              <a:rPr lang="en-US" sz="8000" b="1" dirty="0">
                <a:latin typeface="Times New Roman" panose="02020603050405020304" pitchFamily="18" charset="0"/>
                <a:cs typeface="Times New Roman" panose="02020603050405020304" pitchFamily="18" charset="0"/>
              </a:rPr>
              <a:t>Liberalism</a:t>
            </a:r>
          </a:p>
        </p:txBody>
      </p:sp>
      <p:sp>
        <p:nvSpPr>
          <p:cNvPr id="3" name="Content Placeholder 2">
            <a:extLst>
              <a:ext uri="{FF2B5EF4-FFF2-40B4-BE49-F238E27FC236}">
                <a16:creationId xmlns:a16="http://schemas.microsoft.com/office/drawing/2014/main" id="{2B130423-87B9-98EA-6AC4-0CCAAF11A973}"/>
              </a:ext>
            </a:extLst>
          </p:cNvPr>
          <p:cNvSpPr>
            <a:spLocks noGrp="1"/>
          </p:cNvSpPr>
          <p:nvPr>
            <p:ph idx="1"/>
          </p:nvPr>
        </p:nvSpPr>
        <p:spPr>
          <a:xfrm>
            <a:off x="971367" y="1804165"/>
            <a:ext cx="5369471" cy="3465568"/>
          </a:xfrm>
        </p:spPr>
        <p:txBody>
          <a:bodyPr>
            <a:noAutofit/>
          </a:bodyPr>
          <a:lstStyle/>
          <a:p>
            <a:pPr marL="0" indent="0" algn="just">
              <a:buNone/>
            </a:pPr>
            <a:r>
              <a:rPr lang="en-US" sz="3300" dirty="0">
                <a:latin typeface="Times New Roman" panose="02020603050405020304" pitchFamily="18" charset="0"/>
                <a:cs typeface="Times New Roman" panose="02020603050405020304" pitchFamily="18" charset="0"/>
              </a:rPr>
              <a:t>•</a:t>
            </a:r>
            <a:r>
              <a:rPr lang="en-US" sz="3300" b="1" dirty="0">
                <a:latin typeface="Times New Roman" panose="02020603050405020304" pitchFamily="18" charset="0"/>
                <a:cs typeface="Times New Roman" panose="02020603050405020304" pitchFamily="18" charset="0"/>
              </a:rPr>
              <a:t>Overview:</a:t>
            </a:r>
            <a:r>
              <a:rPr lang="en-US" sz="3300" dirty="0">
                <a:latin typeface="Times New Roman" panose="02020603050405020304" pitchFamily="18" charset="0"/>
                <a:cs typeface="Times New Roman" panose="02020603050405020304" pitchFamily="18" charset="0"/>
              </a:rPr>
              <a:t> This section emphasizes the role of free markets, individual freedoms, and minimal government intervention in economic affairs (Friedman, 2002).</a:t>
            </a:r>
          </a:p>
          <a:p>
            <a:pPr marL="0" indent="0" algn="just">
              <a:buNone/>
            </a:pPr>
            <a:r>
              <a:rPr lang="en-US" sz="3300" dirty="0">
                <a:latin typeface="Times New Roman" panose="02020603050405020304" pitchFamily="18" charset="0"/>
                <a:cs typeface="Times New Roman" panose="02020603050405020304" pitchFamily="18" charset="0"/>
              </a:rPr>
              <a:t>•</a:t>
            </a:r>
            <a:r>
              <a:rPr lang="en-US" sz="3300" b="1" dirty="0">
                <a:latin typeface="Times New Roman" panose="02020603050405020304" pitchFamily="18" charset="0"/>
                <a:cs typeface="Times New Roman" panose="02020603050405020304" pitchFamily="18" charset="0"/>
              </a:rPr>
              <a:t>Key Concepts: </a:t>
            </a:r>
            <a:r>
              <a:rPr lang="en-US" sz="3300" dirty="0">
                <a:latin typeface="Times New Roman" panose="02020603050405020304" pitchFamily="18" charset="0"/>
                <a:cs typeface="Times New Roman" panose="02020603050405020304" pitchFamily="18" charset="0"/>
              </a:rPr>
              <a:t>Market efficiency, privatization, and deregulation (Hayek, 1944).</a:t>
            </a:r>
          </a:p>
        </p:txBody>
      </p:sp>
      <p:pic>
        <p:nvPicPr>
          <p:cNvPr id="14" name="Picture 13" descr="A cartoon of a person sitting on a rock&#10;&#10;Description automatically generated">
            <a:extLst>
              <a:ext uri="{FF2B5EF4-FFF2-40B4-BE49-F238E27FC236}">
                <a16:creationId xmlns:a16="http://schemas.microsoft.com/office/drawing/2014/main" id="{BC989527-615F-1002-A904-01CF07F28A7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0873" r="-1" b="-1"/>
          <a:stretch/>
        </p:blipFill>
        <p:spPr>
          <a:xfrm>
            <a:off x="8452963" y="3681463"/>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5" name="Picture 4" descr="A fist made out of words&#10;&#10;Description automatically generated">
            <a:extLst>
              <a:ext uri="{FF2B5EF4-FFF2-40B4-BE49-F238E27FC236}">
                <a16:creationId xmlns:a16="http://schemas.microsoft.com/office/drawing/2014/main" id="{1DC44048-52E8-FB54-9D3C-43B3B0BD867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9539" r="-1" b="12811"/>
          <a:stretch/>
        </p:blipFill>
        <p:spPr>
          <a:xfrm>
            <a:off x="6144463" y="2338048"/>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8" name="Picture 7" descr="A cartoon of several men&#10;&#10;Description automatically generated">
            <a:extLst>
              <a:ext uri="{FF2B5EF4-FFF2-40B4-BE49-F238E27FC236}">
                <a16:creationId xmlns:a16="http://schemas.microsoft.com/office/drawing/2014/main" id="{DDCD19A2-A791-5D98-8BED-6EC061DAF6F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8053" r="-4" b="-4"/>
          <a:stretch/>
        </p:blipFill>
        <p:spPr>
          <a:xfrm>
            <a:off x="7621024" y="-3"/>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39246262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113EC7C-368D-469A-9B5C-F3555B088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with a beard&#10;&#10;Description automatically generated">
            <a:extLst>
              <a:ext uri="{FF2B5EF4-FFF2-40B4-BE49-F238E27FC236}">
                <a16:creationId xmlns:a16="http://schemas.microsoft.com/office/drawing/2014/main" id="{59DB588D-0A96-523A-A1EE-CE7EE1E661B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 b="31754"/>
          <a:stretch/>
        </p:blipFill>
        <p:spPr>
          <a:xfrm>
            <a:off x="-3051" y="2275142"/>
            <a:ext cx="4196274" cy="4600575"/>
          </a:xfrm>
          <a:custGeom>
            <a:avLst/>
            <a:gdLst/>
            <a:ahLst/>
            <a:cxnLst/>
            <a:rect l="l" t="t" r="r" b="b"/>
            <a:pathLst>
              <a:path w="4196274" h="4600575">
                <a:moveTo>
                  <a:pt x="698533" y="23"/>
                </a:moveTo>
                <a:cubicBezTo>
                  <a:pt x="1054085" y="-1460"/>
                  <a:pt x="2609539" y="68645"/>
                  <a:pt x="3265768" y="1088109"/>
                </a:cubicBezTo>
                <a:cubicBezTo>
                  <a:pt x="3279190" y="1093398"/>
                  <a:pt x="3294289" y="1107275"/>
                  <a:pt x="3298987" y="1120493"/>
                </a:cubicBezTo>
                <a:cubicBezTo>
                  <a:pt x="3321470" y="1182283"/>
                  <a:pt x="3376502" y="1209047"/>
                  <a:pt x="3426164" y="1242419"/>
                </a:cubicBezTo>
                <a:cubicBezTo>
                  <a:pt x="3469788" y="1271828"/>
                  <a:pt x="3516097" y="1302557"/>
                  <a:pt x="3534217" y="1352122"/>
                </a:cubicBezTo>
                <a:cubicBezTo>
                  <a:pt x="3558041" y="1418206"/>
                  <a:pt x="3490259" y="1364016"/>
                  <a:pt x="3477841" y="1389129"/>
                </a:cubicBezTo>
                <a:cubicBezTo>
                  <a:pt x="3503679" y="1423492"/>
                  <a:pt x="3543613" y="1454883"/>
                  <a:pt x="3554015" y="1493873"/>
                </a:cubicBezTo>
                <a:cubicBezTo>
                  <a:pt x="3591931" y="1634635"/>
                  <a:pt x="3673808" y="1737067"/>
                  <a:pt x="3796288" y="1816698"/>
                </a:cubicBezTo>
                <a:cubicBezTo>
                  <a:pt x="3831522" y="1839498"/>
                  <a:pt x="3854674" y="1881132"/>
                  <a:pt x="3902658" y="1887738"/>
                </a:cubicBezTo>
                <a:cubicBezTo>
                  <a:pt x="4009367" y="1902279"/>
                  <a:pt x="3975811" y="2015945"/>
                  <a:pt x="4032186" y="2066499"/>
                </a:cubicBezTo>
                <a:cubicBezTo>
                  <a:pt x="4042924" y="2076084"/>
                  <a:pt x="4052655" y="2094915"/>
                  <a:pt x="4050642" y="2107801"/>
                </a:cubicBezTo>
                <a:cubicBezTo>
                  <a:pt x="4047624" y="2126309"/>
                  <a:pt x="4034870" y="2143820"/>
                  <a:pt x="4024133" y="2160342"/>
                </a:cubicBezTo>
                <a:cubicBezTo>
                  <a:pt x="4013059" y="2176862"/>
                  <a:pt x="3996282" y="2191402"/>
                  <a:pt x="4004335" y="2213209"/>
                </a:cubicBezTo>
                <a:cubicBezTo>
                  <a:pt x="4007687" y="2222130"/>
                  <a:pt x="4005342" y="2253190"/>
                  <a:pt x="4030173" y="2228740"/>
                </a:cubicBezTo>
                <a:cubicBezTo>
                  <a:pt x="4098290" y="2161662"/>
                  <a:pt x="4137888" y="2225102"/>
                  <a:pt x="4196274" y="2255503"/>
                </a:cubicBezTo>
                <a:cubicBezTo>
                  <a:pt x="4149296" y="2286895"/>
                  <a:pt x="4107016" y="2309031"/>
                  <a:pt x="4099968" y="2355951"/>
                </a:cubicBezTo>
                <a:cubicBezTo>
                  <a:pt x="4085540" y="2452767"/>
                  <a:pt x="4023800" y="2497043"/>
                  <a:pt x="3930177" y="2505635"/>
                </a:cubicBezTo>
                <a:cubicBezTo>
                  <a:pt x="3964739" y="2599144"/>
                  <a:pt x="3964739" y="2599144"/>
                  <a:pt x="3852997" y="2612033"/>
                </a:cubicBezTo>
                <a:cubicBezTo>
                  <a:pt x="3895949" y="2671508"/>
                  <a:pt x="3895949" y="2686707"/>
                  <a:pt x="3843936" y="2707194"/>
                </a:cubicBezTo>
                <a:cubicBezTo>
                  <a:pt x="3793938" y="2726690"/>
                  <a:pt x="3738572" y="2733299"/>
                  <a:pt x="3692263" y="2763365"/>
                </a:cubicBezTo>
                <a:cubicBezTo>
                  <a:pt x="3734880" y="2839364"/>
                  <a:pt x="3746960" y="2927586"/>
                  <a:pt x="3834876" y="2964596"/>
                </a:cubicBezTo>
                <a:cubicBezTo>
                  <a:pt x="3848634" y="2970213"/>
                  <a:pt x="3858030" y="2993012"/>
                  <a:pt x="3849307" y="3006229"/>
                </a:cubicBezTo>
                <a:cubicBezTo>
                  <a:pt x="3817428" y="3054139"/>
                  <a:pt x="3863064" y="3145008"/>
                  <a:pt x="3763740" y="3155250"/>
                </a:cubicBezTo>
                <a:cubicBezTo>
                  <a:pt x="3751322" y="3156241"/>
                  <a:pt x="3739912" y="3166155"/>
                  <a:pt x="3749644" y="3179042"/>
                </a:cubicBezTo>
                <a:cubicBezTo>
                  <a:pt x="3783202" y="3223978"/>
                  <a:pt x="3742598" y="3221006"/>
                  <a:pt x="3718104" y="3226623"/>
                </a:cubicBezTo>
                <a:cubicBezTo>
                  <a:pt x="3688572" y="3233560"/>
                  <a:pt x="3655017" y="3213736"/>
                  <a:pt x="3627501" y="3238187"/>
                </a:cubicBezTo>
                <a:cubicBezTo>
                  <a:pt x="3633878" y="3263961"/>
                  <a:pt x="3657701" y="3263631"/>
                  <a:pt x="3674479" y="3271890"/>
                </a:cubicBezTo>
                <a:cubicBezTo>
                  <a:pt x="3723470" y="3295682"/>
                  <a:pt x="3763404" y="3324097"/>
                  <a:pt x="3765753" y="3385888"/>
                </a:cubicBezTo>
                <a:cubicBezTo>
                  <a:pt x="3767428" y="3435782"/>
                  <a:pt x="3772798" y="3479727"/>
                  <a:pt x="3705014" y="3494928"/>
                </a:cubicBezTo>
                <a:cubicBezTo>
                  <a:pt x="3676828" y="3501208"/>
                  <a:pt x="3684884" y="3537222"/>
                  <a:pt x="3700990" y="3555066"/>
                </a:cubicBezTo>
                <a:cubicBezTo>
                  <a:pt x="3729848" y="3586786"/>
                  <a:pt x="3753670" y="3629080"/>
                  <a:pt x="3803335" y="3632054"/>
                </a:cubicBezTo>
                <a:cubicBezTo>
                  <a:pt x="3833535" y="3634035"/>
                  <a:pt x="3856689" y="3647255"/>
                  <a:pt x="3880513" y="3662453"/>
                </a:cubicBezTo>
                <a:cubicBezTo>
                  <a:pt x="3897626" y="3673360"/>
                  <a:pt x="3918095" y="3682610"/>
                  <a:pt x="3916083" y="3706069"/>
                </a:cubicBezTo>
                <a:cubicBezTo>
                  <a:pt x="3914069" y="3728539"/>
                  <a:pt x="3894273" y="3737791"/>
                  <a:pt x="3874137" y="3742416"/>
                </a:cubicBezTo>
                <a:cubicBezTo>
                  <a:pt x="3807024" y="3757285"/>
                  <a:pt x="3743942" y="3779093"/>
                  <a:pt x="3687901" y="3828987"/>
                </a:cubicBezTo>
                <a:cubicBezTo>
                  <a:pt x="3725150" y="3855422"/>
                  <a:pt x="3760718" y="3874586"/>
                  <a:pt x="3788234" y="3901352"/>
                </a:cubicBezTo>
                <a:cubicBezTo>
                  <a:pt x="3854674" y="3966112"/>
                  <a:pt x="3291941" y="4169986"/>
                  <a:pt x="3263755" y="4242681"/>
                </a:cubicBezTo>
                <a:cubicBezTo>
                  <a:pt x="3255030" y="4265149"/>
                  <a:pt x="3225166" y="4288278"/>
                  <a:pt x="3200332" y="4294887"/>
                </a:cubicBezTo>
                <a:cubicBezTo>
                  <a:pt x="3083895" y="4325948"/>
                  <a:pt x="2982893" y="4395668"/>
                  <a:pt x="2863768" y="4421442"/>
                </a:cubicBezTo>
                <a:cubicBezTo>
                  <a:pt x="2751355" y="4445892"/>
                  <a:pt x="2640621" y="4478605"/>
                  <a:pt x="2517472" y="4510985"/>
                </a:cubicBezTo>
                <a:cubicBezTo>
                  <a:pt x="2555222" y="4551627"/>
                  <a:pt x="2607569" y="4569553"/>
                  <a:pt x="2654380" y="4591980"/>
                </a:cubicBezTo>
                <a:lnTo>
                  <a:pt x="2667892" y="4600575"/>
                </a:lnTo>
                <a:lnTo>
                  <a:pt x="0" y="4600575"/>
                </a:lnTo>
                <a:lnTo>
                  <a:pt x="0" y="144733"/>
                </a:lnTo>
                <a:lnTo>
                  <a:pt x="121106" y="102309"/>
                </a:lnTo>
                <a:cubicBezTo>
                  <a:pt x="290510" y="47726"/>
                  <a:pt x="463596" y="8200"/>
                  <a:pt x="644044" y="1014"/>
                </a:cubicBezTo>
                <a:cubicBezTo>
                  <a:pt x="656459" y="538"/>
                  <a:pt x="674830" y="121"/>
                  <a:pt x="698533" y="23"/>
                </a:cubicBezTo>
                <a:close/>
              </a:path>
            </a:pathLst>
          </a:custGeom>
        </p:spPr>
      </p:pic>
      <p:sp>
        <p:nvSpPr>
          <p:cNvPr id="2" name="Title 1">
            <a:extLst>
              <a:ext uri="{FF2B5EF4-FFF2-40B4-BE49-F238E27FC236}">
                <a16:creationId xmlns:a16="http://schemas.microsoft.com/office/drawing/2014/main" id="{306CDAD8-FEEC-2860-661E-9E8DBE7233C9}"/>
              </a:ext>
            </a:extLst>
          </p:cNvPr>
          <p:cNvSpPr>
            <a:spLocks noGrp="1"/>
          </p:cNvSpPr>
          <p:nvPr>
            <p:ph type="title"/>
          </p:nvPr>
        </p:nvSpPr>
        <p:spPr>
          <a:xfrm>
            <a:off x="5124144" y="1344402"/>
            <a:ext cx="6864412" cy="1131215"/>
          </a:xfrm>
        </p:spPr>
        <p:txBody>
          <a:bodyPr anchor="b">
            <a:normAutofit/>
          </a:bodyPr>
          <a:lstStyle/>
          <a:p>
            <a:pPr marL="0" indent="0"/>
            <a:r>
              <a:rPr lang="en-US" sz="6600" b="1" dirty="0">
                <a:latin typeface="Times New Roman" panose="02020603050405020304" pitchFamily="18" charset="0"/>
                <a:cs typeface="Times New Roman" panose="02020603050405020304" pitchFamily="18" charset="0"/>
              </a:rPr>
              <a:t>Marxism</a:t>
            </a:r>
          </a:p>
        </p:txBody>
      </p:sp>
      <p:pic>
        <p:nvPicPr>
          <p:cNvPr id="5" name="Picture 4" descr="A black background with red text&#10;&#10;Description automatically generated">
            <a:extLst>
              <a:ext uri="{FF2B5EF4-FFF2-40B4-BE49-F238E27FC236}">
                <a16:creationId xmlns:a16="http://schemas.microsoft.com/office/drawing/2014/main" id="{002E9E8B-D68B-5C32-7D7E-38D5D1683BA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8379" b="-1"/>
          <a:stretch/>
        </p:blipFill>
        <p:spPr>
          <a:xfrm>
            <a:off x="480177" y="3"/>
            <a:ext cx="4980517" cy="2440831"/>
          </a:xfrm>
          <a:custGeom>
            <a:avLst/>
            <a:gdLst/>
            <a:ahLst/>
            <a:cxnLst/>
            <a:rect l="l" t="t" r="r" b="b"/>
            <a:pathLst>
              <a:path w="4980517" h="2440831">
                <a:moveTo>
                  <a:pt x="287929" y="0"/>
                </a:moveTo>
                <a:lnTo>
                  <a:pt x="4817890" y="0"/>
                </a:lnTo>
                <a:lnTo>
                  <a:pt x="4816841" y="3177"/>
                </a:lnTo>
                <a:cubicBezTo>
                  <a:pt x="4816707" y="6109"/>
                  <a:pt x="4816908" y="9403"/>
                  <a:pt x="4816641" y="12038"/>
                </a:cubicBezTo>
                <a:cubicBezTo>
                  <a:pt x="4834033" y="20468"/>
                  <a:pt x="4854369" y="-611"/>
                  <a:pt x="4874703" y="22050"/>
                </a:cubicBezTo>
                <a:cubicBezTo>
                  <a:pt x="4786137" y="121645"/>
                  <a:pt x="4651010" y="146147"/>
                  <a:pt x="4528727" y="220979"/>
                </a:cubicBezTo>
                <a:cubicBezTo>
                  <a:pt x="4627731" y="245745"/>
                  <a:pt x="4687133" y="159323"/>
                  <a:pt x="4759914" y="170389"/>
                </a:cubicBezTo>
                <a:cubicBezTo>
                  <a:pt x="4796305" y="197528"/>
                  <a:pt x="4688204" y="241003"/>
                  <a:pt x="4791221" y="253914"/>
                </a:cubicBezTo>
                <a:cubicBezTo>
                  <a:pt x="4746534" y="277627"/>
                  <a:pt x="4713355" y="300811"/>
                  <a:pt x="4682585" y="328215"/>
                </a:cubicBezTo>
                <a:cubicBezTo>
                  <a:pt x="4627731" y="377223"/>
                  <a:pt x="4617028" y="409367"/>
                  <a:pt x="4642449" y="475239"/>
                </a:cubicBezTo>
                <a:cubicBezTo>
                  <a:pt x="4659039" y="518450"/>
                  <a:pt x="4683387" y="558237"/>
                  <a:pt x="4661983" y="609614"/>
                </a:cubicBezTo>
                <a:cubicBezTo>
                  <a:pt x="4646998" y="644922"/>
                  <a:pt x="4652885" y="668107"/>
                  <a:pt x="4708539" y="652298"/>
                </a:cubicBezTo>
                <a:cubicBezTo>
                  <a:pt x="4768476" y="635435"/>
                  <a:pt x="4790952" y="667053"/>
                  <a:pt x="4775969" y="728971"/>
                </a:cubicBezTo>
                <a:cubicBezTo>
                  <a:pt x="4766336" y="768758"/>
                  <a:pt x="4776506" y="780877"/>
                  <a:pt x="4817710" y="776398"/>
                </a:cubicBezTo>
                <a:cubicBezTo>
                  <a:pt x="4863199" y="771392"/>
                  <a:pt x="4906546" y="745306"/>
                  <a:pt x="4962737" y="757955"/>
                </a:cubicBezTo>
                <a:cubicBezTo>
                  <a:pt x="4917786" y="830149"/>
                  <a:pt x="4821724" y="809597"/>
                  <a:pt x="4769279" y="878367"/>
                </a:cubicBezTo>
                <a:cubicBezTo>
                  <a:pt x="4831892" y="878629"/>
                  <a:pt x="4879788" y="878367"/>
                  <a:pt x="4926079" y="863347"/>
                </a:cubicBezTo>
                <a:cubicBezTo>
                  <a:pt x="4945346" y="857286"/>
                  <a:pt x="4966484" y="850965"/>
                  <a:pt x="4977186" y="871779"/>
                </a:cubicBezTo>
                <a:cubicBezTo>
                  <a:pt x="4989762" y="896809"/>
                  <a:pt x="4963808" y="906295"/>
                  <a:pt x="4948019" y="910774"/>
                </a:cubicBezTo>
                <a:cubicBezTo>
                  <a:pt x="4903602" y="923421"/>
                  <a:pt x="4869621" y="953458"/>
                  <a:pt x="4832963" y="976907"/>
                </a:cubicBezTo>
                <a:cubicBezTo>
                  <a:pt x="4752423" y="1028288"/>
                  <a:pt x="4664121" y="1071235"/>
                  <a:pt x="4595889" y="1156077"/>
                </a:cubicBezTo>
                <a:cubicBezTo>
                  <a:pt x="4681783" y="1134471"/>
                  <a:pt x="4745733" y="1084147"/>
                  <a:pt x="4825471" y="1073871"/>
                </a:cubicBezTo>
                <a:cubicBezTo>
                  <a:pt x="4756436" y="1151071"/>
                  <a:pt x="4667600" y="1201922"/>
                  <a:pt x="4583583" y="1258044"/>
                </a:cubicBezTo>
                <a:cubicBezTo>
                  <a:pt x="4559500" y="1273853"/>
                  <a:pt x="4535151" y="1284656"/>
                  <a:pt x="4529799" y="1319171"/>
                </a:cubicBezTo>
                <a:cubicBezTo>
                  <a:pt x="4519362" y="1386097"/>
                  <a:pt x="4488056" y="1441427"/>
                  <a:pt x="4421163" y="1470936"/>
                </a:cubicBezTo>
                <a:cubicBezTo>
                  <a:pt x="4420628" y="1471202"/>
                  <a:pt x="4424373" y="1481215"/>
                  <a:pt x="4426515" y="1488062"/>
                </a:cubicBezTo>
                <a:cubicBezTo>
                  <a:pt x="4467453" y="1490172"/>
                  <a:pt x="4499829" y="1450649"/>
                  <a:pt x="4552008" y="1463559"/>
                </a:cubicBezTo>
                <a:cubicBezTo>
                  <a:pt x="4501970" y="1517309"/>
                  <a:pt x="4460227" y="1565528"/>
                  <a:pt x="4389321" y="1591086"/>
                </a:cubicBezTo>
                <a:cubicBezTo>
                  <a:pt x="4332594" y="1611373"/>
                  <a:pt x="4262490" y="1623230"/>
                  <a:pt x="4221282" y="1689099"/>
                </a:cubicBezTo>
                <a:cubicBezTo>
                  <a:pt x="4269178" y="1702012"/>
                  <a:pt x="4304768" y="1685677"/>
                  <a:pt x="4340623" y="1674082"/>
                </a:cubicBezTo>
                <a:cubicBezTo>
                  <a:pt x="4395475" y="1656165"/>
                  <a:pt x="4449794" y="1635878"/>
                  <a:pt x="4504647" y="1617960"/>
                </a:cubicBezTo>
                <a:cubicBezTo>
                  <a:pt x="4525518" y="1611110"/>
                  <a:pt x="4548262" y="1606365"/>
                  <a:pt x="4561640" y="1639039"/>
                </a:cubicBezTo>
                <a:cubicBezTo>
                  <a:pt x="4491801" y="1645890"/>
                  <a:pt x="4450060" y="1690154"/>
                  <a:pt x="4406179" y="1731784"/>
                </a:cubicBezTo>
                <a:cubicBezTo>
                  <a:pt x="4381561" y="1755234"/>
                  <a:pt x="4361492" y="1786589"/>
                  <a:pt x="4317076" y="1774733"/>
                </a:cubicBezTo>
                <a:cubicBezTo>
                  <a:pt x="4293796" y="1768410"/>
                  <a:pt x="4279080" y="1786061"/>
                  <a:pt x="4281490" y="1807667"/>
                </a:cubicBezTo>
                <a:cubicBezTo>
                  <a:pt x="4290317" y="1883815"/>
                  <a:pt x="4236000" y="1910425"/>
                  <a:pt x="4179809" y="1925180"/>
                </a:cubicBezTo>
                <a:cubicBezTo>
                  <a:pt x="4073313" y="1952846"/>
                  <a:pt x="3984744" y="2017925"/>
                  <a:pt x="3881194" y="2053496"/>
                </a:cubicBezTo>
                <a:cubicBezTo>
                  <a:pt x="3780584" y="2088012"/>
                  <a:pt x="3702720" y="2169955"/>
                  <a:pt x="3601845" y="2212904"/>
                </a:cubicBezTo>
                <a:cubicBezTo>
                  <a:pt x="3528795" y="2243995"/>
                  <a:pt x="3458958" y="2284043"/>
                  <a:pt x="3383767" y="2312235"/>
                </a:cubicBezTo>
                <a:cubicBezTo>
                  <a:pt x="3205831" y="2378897"/>
                  <a:pt x="3024414" y="2432384"/>
                  <a:pt x="2832561" y="2440024"/>
                </a:cubicBezTo>
                <a:cubicBezTo>
                  <a:pt x="2674156" y="2446085"/>
                  <a:pt x="1300154" y="2440289"/>
                  <a:pt x="741989" y="1573170"/>
                </a:cubicBezTo>
                <a:cubicBezTo>
                  <a:pt x="731286" y="1568953"/>
                  <a:pt x="719246" y="1557887"/>
                  <a:pt x="715500" y="1547347"/>
                </a:cubicBezTo>
                <a:cubicBezTo>
                  <a:pt x="697572" y="1498075"/>
                  <a:pt x="653689" y="1476733"/>
                  <a:pt x="614088" y="1450123"/>
                </a:cubicBezTo>
                <a:cubicBezTo>
                  <a:pt x="579303" y="1426672"/>
                  <a:pt x="542376" y="1402169"/>
                  <a:pt x="527927" y="1362645"/>
                </a:cubicBezTo>
                <a:cubicBezTo>
                  <a:pt x="508929" y="1309949"/>
                  <a:pt x="562979" y="1353160"/>
                  <a:pt x="572881" y="1333136"/>
                </a:cubicBezTo>
                <a:cubicBezTo>
                  <a:pt x="552277" y="1305735"/>
                  <a:pt x="520434" y="1280703"/>
                  <a:pt x="512140" y="1249612"/>
                </a:cubicBezTo>
                <a:cubicBezTo>
                  <a:pt x="481905" y="1137368"/>
                  <a:pt x="416616" y="1055689"/>
                  <a:pt x="318951" y="992190"/>
                </a:cubicBezTo>
                <a:cubicBezTo>
                  <a:pt x="290855" y="974010"/>
                  <a:pt x="272393" y="940811"/>
                  <a:pt x="234131" y="935543"/>
                </a:cubicBezTo>
                <a:cubicBezTo>
                  <a:pt x="149040" y="923949"/>
                  <a:pt x="175798" y="833311"/>
                  <a:pt x="130844" y="792998"/>
                </a:cubicBezTo>
                <a:cubicBezTo>
                  <a:pt x="122282" y="785355"/>
                  <a:pt x="114523" y="770339"/>
                  <a:pt x="116127" y="760064"/>
                </a:cubicBezTo>
                <a:cubicBezTo>
                  <a:pt x="118534" y="745306"/>
                  <a:pt x="128704" y="731343"/>
                  <a:pt x="137266" y="718168"/>
                </a:cubicBezTo>
                <a:cubicBezTo>
                  <a:pt x="146097" y="704995"/>
                  <a:pt x="159474" y="693400"/>
                  <a:pt x="153053" y="676011"/>
                </a:cubicBezTo>
                <a:cubicBezTo>
                  <a:pt x="150380" y="668898"/>
                  <a:pt x="152250" y="644130"/>
                  <a:pt x="132450" y="663627"/>
                </a:cubicBezTo>
                <a:cubicBezTo>
                  <a:pt x="78133" y="717115"/>
                  <a:pt x="46557" y="666528"/>
                  <a:pt x="0" y="642286"/>
                </a:cubicBezTo>
                <a:cubicBezTo>
                  <a:pt x="37460" y="617254"/>
                  <a:pt x="71175" y="599602"/>
                  <a:pt x="76795" y="562188"/>
                </a:cubicBezTo>
                <a:cubicBezTo>
                  <a:pt x="88300" y="484987"/>
                  <a:pt x="137532" y="449681"/>
                  <a:pt x="212187" y="442830"/>
                </a:cubicBezTo>
                <a:cubicBezTo>
                  <a:pt x="184627" y="368265"/>
                  <a:pt x="184627" y="368265"/>
                  <a:pt x="273730" y="357988"/>
                </a:cubicBezTo>
                <a:cubicBezTo>
                  <a:pt x="239480" y="310562"/>
                  <a:pt x="239480" y="298442"/>
                  <a:pt x="280956" y="282106"/>
                </a:cubicBezTo>
                <a:cubicBezTo>
                  <a:pt x="320824" y="266560"/>
                  <a:pt x="364973" y="261290"/>
                  <a:pt x="401900" y="237315"/>
                </a:cubicBezTo>
                <a:cubicBezTo>
                  <a:pt x="367917" y="176713"/>
                  <a:pt x="358285" y="106364"/>
                  <a:pt x="288180" y="76852"/>
                </a:cubicBezTo>
                <a:cubicBezTo>
                  <a:pt x="277209" y="72374"/>
                  <a:pt x="269717" y="54193"/>
                  <a:pt x="276673" y="43654"/>
                </a:cubicBezTo>
                <a:cubicBezTo>
                  <a:pt x="283028" y="34103"/>
                  <a:pt x="285520" y="22412"/>
                  <a:pt x="286921" y="10118"/>
                </a:cubicBezTo>
                <a:close/>
              </a:path>
            </a:pathLst>
          </a:custGeom>
        </p:spPr>
      </p:pic>
      <p:pic>
        <p:nvPicPr>
          <p:cNvPr id="8" name="Picture 7" descr="A person with a beard&#10;&#10;Description automatically generated">
            <a:extLst>
              <a:ext uri="{FF2B5EF4-FFF2-40B4-BE49-F238E27FC236}">
                <a16:creationId xmlns:a16="http://schemas.microsoft.com/office/drawing/2014/main" id="{52A0CA7F-4D9B-450B-D72F-79D32C3B471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4153" r="5256" b="-2"/>
          <a:stretch/>
        </p:blipFill>
        <p:spPr>
          <a:xfrm>
            <a:off x="8556350" y="10"/>
            <a:ext cx="3635653" cy="3660317"/>
          </a:xfrm>
          <a:custGeom>
            <a:avLst/>
            <a:gdLst/>
            <a:ahLst/>
            <a:cxnLst/>
            <a:rect l="l" t="t" r="r" b="b"/>
            <a:pathLst>
              <a:path w="3635653" h="3660327">
                <a:moveTo>
                  <a:pt x="402121" y="0"/>
                </a:moveTo>
                <a:lnTo>
                  <a:pt x="3635653" y="0"/>
                </a:lnTo>
                <a:lnTo>
                  <a:pt x="3635653" y="3605403"/>
                </a:lnTo>
                <a:lnTo>
                  <a:pt x="3616543" y="3610878"/>
                </a:lnTo>
                <a:cubicBezTo>
                  <a:pt x="3510165" y="3637200"/>
                  <a:pt x="3401766" y="3654952"/>
                  <a:pt x="3290337" y="3659389"/>
                </a:cubicBezTo>
                <a:cubicBezTo>
                  <a:pt x="3106332" y="3666430"/>
                  <a:pt x="1510274" y="3659697"/>
                  <a:pt x="861903" y="2652440"/>
                </a:cubicBezTo>
                <a:cubicBezTo>
                  <a:pt x="849470" y="2647542"/>
                  <a:pt x="835485" y="2634687"/>
                  <a:pt x="831133" y="2622444"/>
                </a:cubicBezTo>
                <a:cubicBezTo>
                  <a:pt x="810307" y="2565210"/>
                  <a:pt x="759333" y="2540419"/>
                  <a:pt x="713332" y="2509507"/>
                </a:cubicBezTo>
                <a:cubicBezTo>
                  <a:pt x="672925" y="2482267"/>
                  <a:pt x="630030" y="2453803"/>
                  <a:pt x="613246" y="2407892"/>
                </a:cubicBezTo>
                <a:cubicBezTo>
                  <a:pt x="591178" y="2346680"/>
                  <a:pt x="653963" y="2396875"/>
                  <a:pt x="665465" y="2373614"/>
                </a:cubicBezTo>
                <a:cubicBezTo>
                  <a:pt x="641532" y="2341785"/>
                  <a:pt x="604543" y="2312707"/>
                  <a:pt x="594908" y="2276592"/>
                </a:cubicBezTo>
                <a:cubicBezTo>
                  <a:pt x="559787" y="2146208"/>
                  <a:pt x="483946" y="2051328"/>
                  <a:pt x="370497" y="1977567"/>
                </a:cubicBezTo>
                <a:cubicBezTo>
                  <a:pt x="337860" y="1956449"/>
                  <a:pt x="316415" y="1917884"/>
                  <a:pt x="271969" y="1911765"/>
                </a:cubicBezTo>
                <a:cubicBezTo>
                  <a:pt x="173127" y="1898297"/>
                  <a:pt x="204209" y="1793011"/>
                  <a:pt x="151990" y="1746183"/>
                </a:cubicBezTo>
                <a:cubicBezTo>
                  <a:pt x="142044" y="1737306"/>
                  <a:pt x="133031" y="1719862"/>
                  <a:pt x="134895" y="1707927"/>
                </a:cubicBezTo>
                <a:cubicBezTo>
                  <a:pt x="137691" y="1690784"/>
                  <a:pt x="149504" y="1674564"/>
                  <a:pt x="159450" y="1659260"/>
                </a:cubicBezTo>
                <a:cubicBezTo>
                  <a:pt x="169707" y="1643958"/>
                  <a:pt x="185247" y="1630489"/>
                  <a:pt x="177788" y="1610290"/>
                </a:cubicBezTo>
                <a:cubicBezTo>
                  <a:pt x="174683" y="1602027"/>
                  <a:pt x="176855" y="1573257"/>
                  <a:pt x="153855" y="1595904"/>
                </a:cubicBezTo>
                <a:cubicBezTo>
                  <a:pt x="90759" y="1658037"/>
                  <a:pt x="54081" y="1599274"/>
                  <a:pt x="0" y="1571114"/>
                </a:cubicBezTo>
                <a:cubicBezTo>
                  <a:pt x="43514" y="1542037"/>
                  <a:pt x="82677" y="1521532"/>
                  <a:pt x="89205" y="1478072"/>
                </a:cubicBezTo>
                <a:cubicBezTo>
                  <a:pt x="102570" y="1388394"/>
                  <a:pt x="159758" y="1347382"/>
                  <a:pt x="246479" y="1339424"/>
                </a:cubicBezTo>
                <a:cubicBezTo>
                  <a:pt x="214465" y="1252808"/>
                  <a:pt x="214465" y="1252808"/>
                  <a:pt x="317968" y="1240870"/>
                </a:cubicBezTo>
                <a:cubicBezTo>
                  <a:pt x="278183" y="1185780"/>
                  <a:pt x="278183" y="1171701"/>
                  <a:pt x="326361" y="1152725"/>
                </a:cubicBezTo>
                <a:cubicBezTo>
                  <a:pt x="372673" y="1134666"/>
                  <a:pt x="423957" y="1128545"/>
                  <a:pt x="466852" y="1100695"/>
                </a:cubicBezTo>
                <a:cubicBezTo>
                  <a:pt x="427377" y="1030299"/>
                  <a:pt x="416187" y="948581"/>
                  <a:pt x="334753" y="914300"/>
                </a:cubicBezTo>
                <a:cubicBezTo>
                  <a:pt x="322010" y="909097"/>
                  <a:pt x="313307" y="887979"/>
                  <a:pt x="321386" y="875737"/>
                </a:cubicBezTo>
                <a:cubicBezTo>
                  <a:pt x="350915" y="831359"/>
                  <a:pt x="308644" y="747189"/>
                  <a:pt x="400645" y="737702"/>
                </a:cubicBezTo>
                <a:cubicBezTo>
                  <a:pt x="412147" y="736784"/>
                  <a:pt x="422716" y="727601"/>
                  <a:pt x="413701" y="715664"/>
                </a:cubicBezTo>
                <a:cubicBezTo>
                  <a:pt x="382618" y="674041"/>
                  <a:pt x="420228" y="676794"/>
                  <a:pt x="442916" y="671592"/>
                </a:cubicBezTo>
                <a:cubicBezTo>
                  <a:pt x="470270" y="665166"/>
                  <a:pt x="501352" y="683528"/>
                  <a:pt x="526840" y="660880"/>
                </a:cubicBezTo>
                <a:cubicBezTo>
                  <a:pt x="520932" y="637006"/>
                  <a:pt x="498866" y="637312"/>
                  <a:pt x="483325" y="629661"/>
                </a:cubicBezTo>
                <a:cubicBezTo>
                  <a:pt x="437945" y="607624"/>
                  <a:pt x="400956" y="581304"/>
                  <a:pt x="398780" y="524068"/>
                </a:cubicBezTo>
                <a:cubicBezTo>
                  <a:pt x="397228" y="477853"/>
                  <a:pt x="392254" y="437148"/>
                  <a:pt x="455041" y="423067"/>
                </a:cubicBezTo>
                <a:cubicBezTo>
                  <a:pt x="481149" y="417251"/>
                  <a:pt x="473687" y="383892"/>
                  <a:pt x="458768" y="367363"/>
                </a:cubicBezTo>
                <a:cubicBezTo>
                  <a:pt x="432038" y="337982"/>
                  <a:pt x="409972" y="298806"/>
                  <a:pt x="363968" y="296052"/>
                </a:cubicBezTo>
                <a:cubicBezTo>
                  <a:pt x="335995" y="294216"/>
                  <a:pt x="314548" y="281971"/>
                  <a:pt x="292481" y="267894"/>
                </a:cubicBezTo>
                <a:cubicBezTo>
                  <a:pt x="276630" y="257791"/>
                  <a:pt x="257670" y="249223"/>
                  <a:pt x="259533" y="227493"/>
                </a:cubicBezTo>
                <a:cubicBezTo>
                  <a:pt x="261399" y="206680"/>
                  <a:pt x="279736" y="198111"/>
                  <a:pt x="298387" y="193826"/>
                </a:cubicBezTo>
                <a:cubicBezTo>
                  <a:pt x="360552" y="180054"/>
                  <a:pt x="418983" y="159853"/>
                  <a:pt x="470893" y="113638"/>
                </a:cubicBezTo>
                <a:cubicBezTo>
                  <a:pt x="436390" y="89152"/>
                  <a:pt x="403444" y="71400"/>
                  <a:pt x="377957" y="46608"/>
                </a:cubicBezTo>
                <a:cubicBezTo>
                  <a:pt x="370264" y="39110"/>
                  <a:pt x="371678" y="29598"/>
                  <a:pt x="380092" y="18562"/>
                </a:cubicBezTo>
                <a:close/>
              </a:path>
            </a:pathLst>
          </a:custGeom>
        </p:spPr>
      </p:pic>
      <p:sp>
        <p:nvSpPr>
          <p:cNvPr id="3" name="Content Placeholder 2">
            <a:extLst>
              <a:ext uri="{FF2B5EF4-FFF2-40B4-BE49-F238E27FC236}">
                <a16:creationId xmlns:a16="http://schemas.microsoft.com/office/drawing/2014/main" id="{B165A8C5-BAF6-95FB-366A-01FD89896834}"/>
              </a:ext>
            </a:extLst>
          </p:cNvPr>
          <p:cNvSpPr>
            <a:spLocks noGrp="1"/>
          </p:cNvSpPr>
          <p:nvPr>
            <p:ph idx="1"/>
          </p:nvPr>
        </p:nvSpPr>
        <p:spPr>
          <a:xfrm>
            <a:off x="3618115" y="2475617"/>
            <a:ext cx="6444265" cy="1355528"/>
          </a:xfrm>
        </p:spPr>
        <p:txBody>
          <a:bodyPr>
            <a:noAutofit/>
          </a:bodyPr>
          <a:lstStyle/>
          <a:p>
            <a:pPr marL="0" indent="0" algn="just">
              <a:buNone/>
            </a:pPr>
            <a:r>
              <a:rPr lang="en-US" sz="3500" dirty="0">
                <a:latin typeface="Times New Roman" panose="02020603050405020304" pitchFamily="18" charset="0"/>
                <a:cs typeface="Times New Roman" panose="02020603050405020304" pitchFamily="18" charset="0"/>
              </a:rPr>
              <a:t>• </a:t>
            </a:r>
            <a:r>
              <a:rPr lang="en-US" sz="3500" b="1" dirty="0">
                <a:latin typeface="Times New Roman" panose="02020603050405020304" pitchFamily="18" charset="0"/>
                <a:cs typeface="Times New Roman" panose="02020603050405020304" pitchFamily="18" charset="0"/>
              </a:rPr>
              <a:t>Overview</a:t>
            </a:r>
            <a:r>
              <a:rPr lang="en-US" sz="3500" dirty="0">
                <a:latin typeface="Times New Roman" panose="02020603050405020304" pitchFamily="18" charset="0"/>
                <a:cs typeface="Times New Roman" panose="02020603050405020304" pitchFamily="18" charset="0"/>
              </a:rPr>
              <a:t>: Analyzes the impact of capitalism on social inequalities and class conflict (Marx &amp; Engels, 1848).</a:t>
            </a:r>
          </a:p>
          <a:p>
            <a:pPr marL="0" indent="0" algn="just">
              <a:buNone/>
            </a:pPr>
            <a:r>
              <a:rPr lang="en-US" sz="3500" dirty="0">
                <a:latin typeface="Times New Roman" panose="02020603050405020304" pitchFamily="18" charset="0"/>
                <a:cs typeface="Times New Roman" panose="02020603050405020304" pitchFamily="18" charset="0"/>
              </a:rPr>
              <a:t>• </a:t>
            </a:r>
            <a:r>
              <a:rPr lang="en-US" sz="3500" b="1" dirty="0">
                <a:latin typeface="Times New Roman" panose="02020603050405020304" pitchFamily="18" charset="0"/>
                <a:cs typeface="Times New Roman" panose="02020603050405020304" pitchFamily="18" charset="0"/>
              </a:rPr>
              <a:t>Key Concepts: </a:t>
            </a:r>
            <a:r>
              <a:rPr lang="en-US" sz="3500" dirty="0">
                <a:latin typeface="Times New Roman" panose="02020603050405020304" pitchFamily="18" charset="0"/>
                <a:cs typeface="Times New Roman" panose="02020603050405020304" pitchFamily="18" charset="0"/>
              </a:rPr>
              <a:t>Surplus value, class struggle, and the state’s role in perpetuating capitalist interests (Marx, 1867).</a:t>
            </a:r>
          </a:p>
        </p:txBody>
      </p:sp>
    </p:spTree>
    <p:extLst>
      <p:ext uri="{BB962C8B-B14F-4D97-AF65-F5344CB8AC3E}">
        <p14:creationId xmlns:p14="http://schemas.microsoft.com/office/powerpoint/2010/main" val="14313294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1577B332-6648-B28D-D6A2-FC26CB877794}"/>
              </a:ext>
            </a:extLst>
          </p:cNvPr>
          <p:cNvSpPr>
            <a:spLocks noGrp="1"/>
          </p:cNvSpPr>
          <p:nvPr>
            <p:ph type="title"/>
          </p:nvPr>
        </p:nvSpPr>
        <p:spPr>
          <a:xfrm>
            <a:off x="479394" y="1070800"/>
            <a:ext cx="3939688" cy="5583126"/>
          </a:xfrm>
        </p:spPr>
        <p:txBody>
          <a:bodyPr>
            <a:normAutofit/>
          </a:bodyPr>
          <a:lstStyle/>
          <a:p>
            <a:pPr marL="0" indent="0" algn="r"/>
            <a:r>
              <a:rPr lang="en-US" sz="5600" b="1" dirty="0">
                <a:latin typeface="Times New Roman" panose="02020603050405020304" pitchFamily="18" charset="0"/>
                <a:cs typeface="Times New Roman" panose="02020603050405020304" pitchFamily="18" charset="0"/>
              </a:rPr>
              <a:t>Dependency Theory</a:t>
            </a:r>
          </a:p>
        </p:txBody>
      </p:sp>
      <p:cxnSp>
        <p:nvCxnSpPr>
          <p:cNvPr id="20" name="Straight Connector 19">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4" name="Content Placeholder 2">
            <a:extLst>
              <a:ext uri="{FF2B5EF4-FFF2-40B4-BE49-F238E27FC236}">
                <a16:creationId xmlns:a16="http://schemas.microsoft.com/office/drawing/2014/main" id="{972EBBD2-E36F-AF3F-2A97-946696593F79}"/>
              </a:ext>
            </a:extLst>
          </p:cNvPr>
          <p:cNvGraphicFramePr>
            <a:graphicFrameLocks noGrp="1"/>
          </p:cNvGraphicFramePr>
          <p:nvPr>
            <p:ph idx="1"/>
            <p:extLst>
              <p:ext uri="{D42A27DB-BD31-4B8C-83A1-F6EECF244321}">
                <p14:modId xmlns:p14="http://schemas.microsoft.com/office/powerpoint/2010/main" val="2794244995"/>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138408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s faces on a red background&#10;&#10;Description automatically generated">
            <a:extLst>
              <a:ext uri="{FF2B5EF4-FFF2-40B4-BE49-F238E27FC236}">
                <a16:creationId xmlns:a16="http://schemas.microsoft.com/office/drawing/2014/main" id="{8ED811AC-B8F1-8CB2-1A18-F23752741A0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964" b="1"/>
          <a:stretch/>
        </p:blipFill>
        <p:spPr>
          <a:xfrm>
            <a:off x="9512" y="10"/>
            <a:ext cx="12182474" cy="6857990"/>
          </a:xfrm>
          <a:prstGeom prst="rect">
            <a:avLst/>
          </a:prstGeom>
        </p:spPr>
      </p:pic>
      <p:sp>
        <p:nvSpPr>
          <p:cNvPr id="31" name="Rectangle 30">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2352"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53E063-E641-A6B2-D1D2-D85A9C158FCE}"/>
              </a:ext>
            </a:extLst>
          </p:cNvPr>
          <p:cNvSpPr>
            <a:spLocks noGrp="1"/>
          </p:cNvSpPr>
          <p:nvPr>
            <p:ph type="title"/>
          </p:nvPr>
        </p:nvSpPr>
        <p:spPr>
          <a:xfrm>
            <a:off x="854440" y="1748771"/>
            <a:ext cx="3927160" cy="3360458"/>
          </a:xfrm>
        </p:spPr>
        <p:txBody>
          <a:bodyPr>
            <a:normAutofit/>
          </a:bodyPr>
          <a:lstStyle/>
          <a:p>
            <a:pPr algn="ctr"/>
            <a:r>
              <a:rPr lang="en-US" sz="4800" b="1" dirty="0">
                <a:latin typeface="Times New Roman" panose="02020603050405020304" pitchFamily="18" charset="0"/>
                <a:cs typeface="Times New Roman" panose="02020603050405020304" pitchFamily="18" charset="0"/>
              </a:rPr>
              <a:t>Neoliberalism</a:t>
            </a:r>
          </a:p>
        </p:txBody>
      </p:sp>
      <p:sp>
        <p:nvSpPr>
          <p:cNvPr id="33" name="Rectangle 32">
            <a:extLst>
              <a:ext uri="{FF2B5EF4-FFF2-40B4-BE49-F238E27FC236}">
                <a16:creationId xmlns:a16="http://schemas.microsoft.com/office/drawing/2014/main" id="{681CD866-52B5-4280-A92B-56BDFD1E9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352" y="0"/>
            <a:ext cx="6089647" cy="6858000"/>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group of people sitting around the earth&#10;&#10;Description automatically generated">
            <a:extLst>
              <a:ext uri="{FF2B5EF4-FFF2-40B4-BE49-F238E27FC236}">
                <a16:creationId xmlns:a16="http://schemas.microsoft.com/office/drawing/2014/main" id="{3B21AEF3-605F-2251-823F-33CFC5DDCC6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44" r="2404" b="8"/>
          <a:stretch/>
        </p:blipFill>
        <p:spPr>
          <a:xfrm>
            <a:off x="6742641" y="643466"/>
            <a:ext cx="2312987" cy="2377440"/>
          </a:xfrm>
          <a:prstGeom prst="rect">
            <a:avLst/>
          </a:prstGeom>
        </p:spPr>
      </p:pic>
      <p:pic>
        <p:nvPicPr>
          <p:cNvPr id="5" name="Picture 4" descr="A red person running with briefcases&#10;&#10;Description automatically generated">
            <a:extLst>
              <a:ext uri="{FF2B5EF4-FFF2-40B4-BE49-F238E27FC236}">
                <a16:creationId xmlns:a16="http://schemas.microsoft.com/office/drawing/2014/main" id="{F9711709-007F-8EA5-4A36-0DCD9F97FE2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9690" r="21631" b="2"/>
          <a:stretch/>
        </p:blipFill>
        <p:spPr>
          <a:xfrm>
            <a:off x="9216507" y="643468"/>
            <a:ext cx="2312987" cy="2375756"/>
          </a:xfrm>
          <a:prstGeom prst="rect">
            <a:avLst/>
          </a:prstGeom>
        </p:spPr>
      </p:pic>
      <p:sp>
        <p:nvSpPr>
          <p:cNvPr id="3" name="Content Placeholder 2">
            <a:extLst>
              <a:ext uri="{FF2B5EF4-FFF2-40B4-BE49-F238E27FC236}">
                <a16:creationId xmlns:a16="http://schemas.microsoft.com/office/drawing/2014/main" id="{FC41ED66-807F-3E85-BBB7-3D68F564C8FF}"/>
              </a:ext>
            </a:extLst>
          </p:cNvPr>
          <p:cNvSpPr>
            <a:spLocks noGrp="1"/>
          </p:cNvSpPr>
          <p:nvPr>
            <p:ph idx="1"/>
          </p:nvPr>
        </p:nvSpPr>
        <p:spPr>
          <a:xfrm>
            <a:off x="5396460" y="3429000"/>
            <a:ext cx="6142548" cy="2622808"/>
          </a:xfrm>
        </p:spPr>
        <p:txBody>
          <a:bodyPr anchor="ctr">
            <a:noAutofit/>
          </a:bodyPr>
          <a:lstStyle/>
          <a:p>
            <a:pPr marL="0" indent="0" algn="just">
              <a:buNone/>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Overview</a:t>
            </a:r>
            <a:r>
              <a:rPr lang="en-US" dirty="0">
                <a:latin typeface="Times New Roman" panose="02020603050405020304" pitchFamily="18" charset="0"/>
                <a:cs typeface="Times New Roman" panose="02020603050405020304" pitchFamily="18" charset="0"/>
              </a:rPr>
              <a:t>: Advocates for market-driven approaches to development, emphasizing economic liberalization, privatization, and reduced state intervention (Harvey, 2005).</a:t>
            </a:r>
          </a:p>
          <a:p>
            <a:pPr marL="0" indent="0" algn="just">
              <a:buNone/>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Key Concepts: </a:t>
            </a:r>
            <a:r>
              <a:rPr lang="en-US" dirty="0">
                <a:latin typeface="Times New Roman" panose="02020603050405020304" pitchFamily="18" charset="0"/>
                <a:cs typeface="Times New Roman" panose="02020603050405020304" pitchFamily="18" charset="0"/>
              </a:rPr>
              <a:t>Globalization, free trade, and financial deregulation (Williamson, 1990).</a:t>
            </a:r>
          </a:p>
        </p:txBody>
      </p:sp>
    </p:spTree>
    <p:extLst>
      <p:ext uri="{BB962C8B-B14F-4D97-AF65-F5344CB8AC3E}">
        <p14:creationId xmlns:p14="http://schemas.microsoft.com/office/powerpoint/2010/main" val="3727184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lobe on top of money&#10;&#10;Description automatically generated">
            <a:extLst>
              <a:ext uri="{FF2B5EF4-FFF2-40B4-BE49-F238E27FC236}">
                <a16:creationId xmlns:a16="http://schemas.microsoft.com/office/drawing/2014/main" id="{E1E2EF30-A4E7-0620-07C6-DC53A360D23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675" r="2" b="2141"/>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11" name="Picture 10" descr="A gavel on a stand&#10;&#10;Description automatically generated">
            <a:extLst>
              <a:ext uri="{FF2B5EF4-FFF2-40B4-BE49-F238E27FC236}">
                <a16:creationId xmlns:a16="http://schemas.microsoft.com/office/drawing/2014/main" id="{68B19A80-25D9-FB81-83D8-0DAC66B42FF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1866" r="3" b="3"/>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8" name="Picture 7" descr="A map of the world&#10;&#10;Description automatically generated">
            <a:extLst>
              <a:ext uri="{FF2B5EF4-FFF2-40B4-BE49-F238E27FC236}">
                <a16:creationId xmlns:a16="http://schemas.microsoft.com/office/drawing/2014/main" id="{0C279A31-74EF-29FA-629E-F41192B1453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1" b="31153"/>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C3604A03-A272-F858-2A3C-741FDB04E019}"/>
              </a:ext>
            </a:extLst>
          </p:cNvPr>
          <p:cNvSpPr>
            <a:spLocks noGrp="1"/>
          </p:cNvSpPr>
          <p:nvPr>
            <p:ph type="title"/>
          </p:nvPr>
        </p:nvSpPr>
        <p:spPr>
          <a:xfrm>
            <a:off x="5576341" y="4946878"/>
            <a:ext cx="6612611" cy="1576910"/>
          </a:xfrm>
        </p:spPr>
        <p:txBody>
          <a:bodyPr vert="horz" lIns="91440" tIns="45720" rIns="91440" bIns="45720" rtlCol="0" anchor="b">
            <a:noAutofit/>
          </a:bodyPr>
          <a:lstStyle/>
          <a:p>
            <a:pPr algn="ctr"/>
            <a:r>
              <a:rPr lang="en-US" sz="6600" b="1" kern="1200" dirty="0">
                <a:solidFill>
                  <a:schemeClr val="tx1"/>
                </a:solidFill>
                <a:latin typeface="Times New Roman" panose="02020603050405020304" pitchFamily="18" charset="0"/>
                <a:cs typeface="Times New Roman" panose="02020603050405020304" pitchFamily="18" charset="0"/>
              </a:rPr>
              <a:t>Political Economy and Development</a:t>
            </a:r>
          </a:p>
        </p:txBody>
      </p:sp>
    </p:spTree>
    <p:extLst>
      <p:ext uri="{BB962C8B-B14F-4D97-AF65-F5344CB8AC3E}">
        <p14:creationId xmlns:p14="http://schemas.microsoft.com/office/powerpoint/2010/main" val="3588120174"/>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6BC5AFA-2969-410A-90EE-3C3250878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F05D597-3BAB-4790-93E1-E0FC9BE31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EFA579-0A54-38FB-139D-F656497BC026}"/>
              </a:ext>
            </a:extLst>
          </p:cNvPr>
          <p:cNvSpPr>
            <a:spLocks noGrp="1"/>
          </p:cNvSpPr>
          <p:nvPr>
            <p:ph type="title"/>
          </p:nvPr>
        </p:nvSpPr>
        <p:spPr>
          <a:xfrm>
            <a:off x="692659" y="3503316"/>
            <a:ext cx="4615463" cy="2642191"/>
          </a:xfrm>
        </p:spPr>
        <p:txBody>
          <a:bodyPr anchor="ctr">
            <a:noAutofit/>
          </a:bodyPr>
          <a:lstStyle/>
          <a:p>
            <a:pPr marL="0" indent="0" algn="ctr"/>
            <a:r>
              <a:rPr lang="en-US" sz="6000" b="1" dirty="0">
                <a:solidFill>
                  <a:schemeClr val="tx1">
                    <a:lumMod val="85000"/>
                    <a:lumOff val="15000"/>
                  </a:schemeClr>
                </a:solidFill>
                <a:latin typeface="Times New Roman" panose="02020603050405020304" pitchFamily="18" charset="0"/>
                <a:cs typeface="Times New Roman" panose="02020603050405020304" pitchFamily="18" charset="0"/>
              </a:rPr>
              <a:t>Economic Growth and Development</a:t>
            </a:r>
          </a:p>
        </p:txBody>
      </p:sp>
      <p:pic>
        <p:nvPicPr>
          <p:cNvPr id="10" name="Picture 9" descr="A group of men holding up a graph&#10;&#10;Description automatically generated">
            <a:extLst>
              <a:ext uri="{FF2B5EF4-FFF2-40B4-BE49-F238E27FC236}">
                <a16:creationId xmlns:a16="http://schemas.microsoft.com/office/drawing/2014/main" id="{997D8CD4-27C3-ECA2-0114-4F7FA2F0BB5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797" r="18423"/>
          <a:stretch/>
        </p:blipFill>
        <p:spPr>
          <a:xfrm>
            <a:off x="-2" y="1"/>
            <a:ext cx="3057098" cy="2783481"/>
          </a:xfrm>
          <a:custGeom>
            <a:avLst/>
            <a:gdLst/>
            <a:ahLst/>
            <a:cxnLst/>
            <a:rect l="l" t="t" r="r" b="b"/>
            <a:pathLst>
              <a:path w="3057098" h="2783481">
                <a:moveTo>
                  <a:pt x="0" y="0"/>
                </a:moveTo>
                <a:lnTo>
                  <a:pt x="3057098" y="0"/>
                </a:lnTo>
                <a:lnTo>
                  <a:pt x="3057098" y="2783481"/>
                </a:lnTo>
                <a:lnTo>
                  <a:pt x="3031442" y="2779565"/>
                </a:lnTo>
                <a:cubicBezTo>
                  <a:pt x="2987947" y="2788480"/>
                  <a:pt x="3004233" y="2763820"/>
                  <a:pt x="2967762" y="2763232"/>
                </a:cubicBezTo>
                <a:cubicBezTo>
                  <a:pt x="2907836" y="2770608"/>
                  <a:pt x="2969797" y="2754939"/>
                  <a:pt x="2878060" y="2754902"/>
                </a:cubicBezTo>
                <a:cubicBezTo>
                  <a:pt x="2872770" y="2756305"/>
                  <a:pt x="2861821" y="2754249"/>
                  <a:pt x="2863176" y="2752103"/>
                </a:cubicBezTo>
                <a:cubicBezTo>
                  <a:pt x="2843072" y="2752180"/>
                  <a:pt x="2786231" y="2737673"/>
                  <a:pt x="2757426" y="2739233"/>
                </a:cubicBezTo>
                <a:cubicBezTo>
                  <a:pt x="2701981" y="2731044"/>
                  <a:pt x="2674135" y="2740512"/>
                  <a:pt x="2633757" y="2737262"/>
                </a:cubicBezTo>
                <a:cubicBezTo>
                  <a:pt x="2587447" y="2728214"/>
                  <a:pt x="2560454" y="2720365"/>
                  <a:pt x="2479570" y="2701084"/>
                </a:cubicBezTo>
                <a:lnTo>
                  <a:pt x="2205046" y="2645774"/>
                </a:lnTo>
                <a:cubicBezTo>
                  <a:pt x="2103240" y="2604977"/>
                  <a:pt x="1971476" y="2627140"/>
                  <a:pt x="1909181" y="2624134"/>
                </a:cubicBezTo>
                <a:cubicBezTo>
                  <a:pt x="1883362" y="2636268"/>
                  <a:pt x="1862433" y="2622814"/>
                  <a:pt x="1831269" y="2627746"/>
                </a:cubicBezTo>
                <a:cubicBezTo>
                  <a:pt x="1761936" y="2630414"/>
                  <a:pt x="1693116" y="2644202"/>
                  <a:pt x="1603124" y="2634857"/>
                </a:cubicBezTo>
                <a:cubicBezTo>
                  <a:pt x="1562560" y="2672843"/>
                  <a:pt x="1457085" y="2649945"/>
                  <a:pt x="1370975" y="2671640"/>
                </a:cubicBezTo>
                <a:cubicBezTo>
                  <a:pt x="1320990" y="2676070"/>
                  <a:pt x="1242461" y="2657204"/>
                  <a:pt x="1225137" y="2677699"/>
                </a:cubicBezTo>
                <a:cubicBezTo>
                  <a:pt x="1202262" y="2665156"/>
                  <a:pt x="1180852" y="2685418"/>
                  <a:pt x="1155850" y="2687217"/>
                </a:cubicBezTo>
                <a:cubicBezTo>
                  <a:pt x="1135891" y="2679241"/>
                  <a:pt x="1125988" y="2686139"/>
                  <a:pt x="1107856" y="2687671"/>
                </a:cubicBezTo>
                <a:cubicBezTo>
                  <a:pt x="1099644" y="2682752"/>
                  <a:pt x="1084298" y="2683009"/>
                  <a:pt x="1079077" y="2688779"/>
                </a:cubicBezTo>
                <a:cubicBezTo>
                  <a:pt x="1086485" y="2702084"/>
                  <a:pt x="1033188" y="2695447"/>
                  <a:pt x="1029228" y="2704623"/>
                </a:cubicBezTo>
                <a:cubicBezTo>
                  <a:pt x="998294" y="2706536"/>
                  <a:pt x="863971" y="2694887"/>
                  <a:pt x="841218" y="2709575"/>
                </a:cubicBezTo>
                <a:cubicBezTo>
                  <a:pt x="778678" y="2716549"/>
                  <a:pt x="688288" y="2693183"/>
                  <a:pt x="661710" y="2693593"/>
                </a:cubicBezTo>
                <a:cubicBezTo>
                  <a:pt x="635337" y="2666760"/>
                  <a:pt x="506978" y="2737479"/>
                  <a:pt x="394121" y="2738982"/>
                </a:cubicBezTo>
                <a:cubicBezTo>
                  <a:pt x="378913" y="2736392"/>
                  <a:pt x="370784" y="2736426"/>
                  <a:pt x="366705" y="2742543"/>
                </a:cubicBezTo>
                <a:cubicBezTo>
                  <a:pt x="337364" y="2746076"/>
                  <a:pt x="279482" y="2751853"/>
                  <a:pt x="218078" y="2760183"/>
                </a:cubicBezTo>
                <a:cubicBezTo>
                  <a:pt x="195004" y="2763619"/>
                  <a:pt x="126650" y="2763842"/>
                  <a:pt x="56381" y="2764115"/>
                </a:cubicBezTo>
                <a:lnTo>
                  <a:pt x="0" y="2764591"/>
                </a:lnTo>
                <a:close/>
              </a:path>
            </a:pathLst>
          </a:custGeom>
        </p:spPr>
      </p:pic>
      <p:pic>
        <p:nvPicPr>
          <p:cNvPr id="13" name="Picture 12" descr="A green arrow pointing up to a white brick wall with drawings on it&#10;&#10;Description automatically generated">
            <a:extLst>
              <a:ext uri="{FF2B5EF4-FFF2-40B4-BE49-F238E27FC236}">
                <a16:creationId xmlns:a16="http://schemas.microsoft.com/office/drawing/2014/main" id="{D54DE9A8-D408-B4E4-6FD7-76E86EA7C7D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1063" r="10600" b="-4"/>
          <a:stretch/>
        </p:blipFill>
        <p:spPr>
          <a:xfrm>
            <a:off x="3057099" y="10"/>
            <a:ext cx="3057098" cy="2986257"/>
          </a:xfrm>
          <a:custGeom>
            <a:avLst/>
            <a:gdLst/>
            <a:ahLst/>
            <a:cxnLst/>
            <a:rect l="l" t="t" r="r" b="b"/>
            <a:pathLst>
              <a:path w="3057098" h="2986267">
                <a:moveTo>
                  <a:pt x="0" y="0"/>
                </a:moveTo>
                <a:lnTo>
                  <a:pt x="3057098" y="0"/>
                </a:lnTo>
                <a:lnTo>
                  <a:pt x="3057098" y="2986267"/>
                </a:lnTo>
                <a:lnTo>
                  <a:pt x="2991505" y="2973669"/>
                </a:lnTo>
                <a:cubicBezTo>
                  <a:pt x="2986406" y="2975025"/>
                  <a:pt x="2980944" y="2975881"/>
                  <a:pt x="2975255" y="2976383"/>
                </a:cubicBezTo>
                <a:lnTo>
                  <a:pt x="2958604" y="2976932"/>
                </a:lnTo>
                <a:lnTo>
                  <a:pt x="2957063" y="2976248"/>
                </a:lnTo>
                <a:cubicBezTo>
                  <a:pt x="2949289" y="2974372"/>
                  <a:pt x="2943741" y="2974147"/>
                  <a:pt x="2939188" y="2974654"/>
                </a:cubicBezTo>
                <a:lnTo>
                  <a:pt x="2934279" y="2975806"/>
                </a:lnTo>
                <a:lnTo>
                  <a:pt x="2921702" y="2975183"/>
                </a:lnTo>
                <a:lnTo>
                  <a:pt x="2896086" y="2975225"/>
                </a:lnTo>
                <a:lnTo>
                  <a:pt x="2892083" y="2974044"/>
                </a:lnTo>
                <a:lnTo>
                  <a:pt x="2854675" y="2972254"/>
                </a:lnTo>
                <a:cubicBezTo>
                  <a:pt x="2854626" y="2972058"/>
                  <a:pt x="2854579" y="2971861"/>
                  <a:pt x="2854532" y="2971664"/>
                </a:cubicBezTo>
                <a:cubicBezTo>
                  <a:pt x="2853362" y="2970303"/>
                  <a:pt x="2850890" y="2969221"/>
                  <a:pt x="2845622" y="2968694"/>
                </a:cubicBezTo>
                <a:cubicBezTo>
                  <a:pt x="2859191" y="2961231"/>
                  <a:pt x="2844473" y="2965200"/>
                  <a:pt x="2827743" y="2964304"/>
                </a:cubicBezTo>
                <a:cubicBezTo>
                  <a:pt x="2845086" y="2952515"/>
                  <a:pt x="2794257" y="2954970"/>
                  <a:pt x="2791151" y="2947197"/>
                </a:cubicBezTo>
                <a:cubicBezTo>
                  <a:pt x="2778474" y="2946805"/>
                  <a:pt x="2765381" y="2946177"/>
                  <a:pt x="2752195" y="2945269"/>
                </a:cubicBezTo>
                <a:lnTo>
                  <a:pt x="2744539" y="2944572"/>
                </a:lnTo>
                <a:cubicBezTo>
                  <a:pt x="2744514" y="2944524"/>
                  <a:pt x="2744488" y="2944477"/>
                  <a:pt x="2744463" y="2944430"/>
                </a:cubicBezTo>
                <a:cubicBezTo>
                  <a:pt x="2742964" y="2944006"/>
                  <a:pt x="2740509" y="2943675"/>
                  <a:pt x="2736543" y="2943441"/>
                </a:cubicBezTo>
                <a:lnTo>
                  <a:pt x="2730583" y="2943301"/>
                </a:lnTo>
                <a:lnTo>
                  <a:pt x="2715736" y="2941949"/>
                </a:lnTo>
                <a:lnTo>
                  <a:pt x="2711134" y="2940635"/>
                </a:lnTo>
                <a:lnTo>
                  <a:pt x="2710043" y="2938892"/>
                </a:lnTo>
                <a:lnTo>
                  <a:pt x="2708586" y="2938942"/>
                </a:lnTo>
                <a:cubicBezTo>
                  <a:pt x="2696887" y="2940722"/>
                  <a:pt x="2691882" y="2944401"/>
                  <a:pt x="2683440" y="2932101"/>
                </a:cubicBezTo>
                <a:cubicBezTo>
                  <a:pt x="2657463" y="2934325"/>
                  <a:pt x="2655741" y="2927151"/>
                  <a:pt x="2624001" y="2921607"/>
                </a:cubicBezTo>
                <a:cubicBezTo>
                  <a:pt x="2608393" y="2924555"/>
                  <a:pt x="2598051" y="2921964"/>
                  <a:pt x="2588774" y="2917563"/>
                </a:cubicBezTo>
                <a:cubicBezTo>
                  <a:pt x="2555967" y="2916466"/>
                  <a:pt x="2528947" y="2908944"/>
                  <a:pt x="2493575" y="2904333"/>
                </a:cubicBezTo>
                <a:cubicBezTo>
                  <a:pt x="2452308" y="2906135"/>
                  <a:pt x="2436829" y="2894307"/>
                  <a:pt x="2399010" y="2889422"/>
                </a:cubicBezTo>
                <a:cubicBezTo>
                  <a:pt x="2361549" y="2895778"/>
                  <a:pt x="2375298" y="2878468"/>
                  <a:pt x="2357312" y="2872819"/>
                </a:cubicBezTo>
                <a:lnTo>
                  <a:pt x="2351910" y="2871943"/>
                </a:lnTo>
                <a:lnTo>
                  <a:pt x="2336804" y="2871952"/>
                </a:lnTo>
                <a:lnTo>
                  <a:pt x="2331064" y="2872352"/>
                </a:lnTo>
                <a:cubicBezTo>
                  <a:pt x="2327134" y="2872479"/>
                  <a:pt x="2324548" y="2872375"/>
                  <a:pt x="2322793" y="2872094"/>
                </a:cubicBezTo>
                <a:lnTo>
                  <a:pt x="2322605" y="2871961"/>
                </a:lnTo>
                <a:lnTo>
                  <a:pt x="2314820" y="2871966"/>
                </a:lnTo>
                <a:cubicBezTo>
                  <a:pt x="2301635" y="2872263"/>
                  <a:pt x="2288768" y="2872824"/>
                  <a:pt x="2276481" y="2873583"/>
                </a:cubicBezTo>
                <a:cubicBezTo>
                  <a:pt x="2267309" y="2866227"/>
                  <a:pt x="2221282" y="2873219"/>
                  <a:pt x="2228192" y="2860074"/>
                </a:cubicBezTo>
                <a:cubicBezTo>
                  <a:pt x="2211680" y="2860703"/>
                  <a:pt x="2200963" y="2865926"/>
                  <a:pt x="2207785" y="2857373"/>
                </a:cubicBezTo>
                <a:cubicBezTo>
                  <a:pt x="2202388" y="2857330"/>
                  <a:pt x="2199187" y="2856489"/>
                  <a:pt x="2196990" y="2855257"/>
                </a:cubicBezTo>
                <a:lnTo>
                  <a:pt x="2196383" y="2854691"/>
                </a:lnTo>
                <a:lnTo>
                  <a:pt x="2159620" y="2856303"/>
                </a:lnTo>
                <a:lnTo>
                  <a:pt x="2154890" y="2855504"/>
                </a:lnTo>
                <a:lnTo>
                  <a:pt x="2130734" y="2857852"/>
                </a:lnTo>
                <a:lnTo>
                  <a:pt x="2118358" y="2858374"/>
                </a:lnTo>
                <a:lnTo>
                  <a:pt x="2114648" y="2859949"/>
                </a:lnTo>
                <a:cubicBezTo>
                  <a:pt x="2110758" y="2860857"/>
                  <a:pt x="2105335" y="2861136"/>
                  <a:pt x="2096486" y="2859993"/>
                </a:cubicBezTo>
                <a:lnTo>
                  <a:pt x="2094481" y="2859461"/>
                </a:lnTo>
                <a:lnTo>
                  <a:pt x="2079203" y="2861500"/>
                </a:lnTo>
                <a:cubicBezTo>
                  <a:pt x="2074231" y="2862506"/>
                  <a:pt x="2069760" y="2863838"/>
                  <a:pt x="2066033" y="2865631"/>
                </a:cubicBezTo>
                <a:cubicBezTo>
                  <a:pt x="2016830" y="2853996"/>
                  <a:pt x="1967555" y="2861827"/>
                  <a:pt x="1912749" y="2858433"/>
                </a:cubicBezTo>
                <a:cubicBezTo>
                  <a:pt x="1850769" y="2858966"/>
                  <a:pt x="1807698" y="2861006"/>
                  <a:pt x="1766911" y="2860758"/>
                </a:cubicBezTo>
                <a:cubicBezTo>
                  <a:pt x="1747759" y="2861754"/>
                  <a:pt x="1608015" y="2862289"/>
                  <a:pt x="1619525" y="2856939"/>
                </a:cubicBezTo>
                <a:cubicBezTo>
                  <a:pt x="1560230" y="2867354"/>
                  <a:pt x="1525745" y="2852761"/>
                  <a:pt x="1459978" y="2856333"/>
                </a:cubicBezTo>
                <a:cubicBezTo>
                  <a:pt x="1426593" y="2841948"/>
                  <a:pt x="1443916" y="2854854"/>
                  <a:pt x="1407579" y="2851264"/>
                </a:cubicBezTo>
                <a:cubicBezTo>
                  <a:pt x="1415764" y="2863834"/>
                  <a:pt x="1364040" y="2843051"/>
                  <a:pt x="1359935" y="2856837"/>
                </a:cubicBezTo>
                <a:cubicBezTo>
                  <a:pt x="1353450" y="2855749"/>
                  <a:pt x="1347304" y="2854257"/>
                  <a:pt x="1341158" y="2852657"/>
                </a:cubicBezTo>
                <a:lnTo>
                  <a:pt x="1337937" y="2851828"/>
                </a:lnTo>
                <a:lnTo>
                  <a:pt x="1324683" y="2850898"/>
                </a:lnTo>
                <a:lnTo>
                  <a:pt x="1321398" y="2847641"/>
                </a:lnTo>
                <a:lnTo>
                  <a:pt x="1160343" y="2842415"/>
                </a:lnTo>
                <a:cubicBezTo>
                  <a:pt x="1146207" y="2844500"/>
                  <a:pt x="1100463" y="2844195"/>
                  <a:pt x="1090607" y="2840022"/>
                </a:cubicBezTo>
                <a:cubicBezTo>
                  <a:pt x="1080821" y="2839110"/>
                  <a:pt x="1070143" y="2840576"/>
                  <a:pt x="1064446" y="2836111"/>
                </a:cubicBezTo>
                <a:cubicBezTo>
                  <a:pt x="1043193" y="2833486"/>
                  <a:pt x="994518" y="2827448"/>
                  <a:pt x="963083" y="2824267"/>
                </a:cubicBezTo>
                <a:cubicBezTo>
                  <a:pt x="946141" y="2829886"/>
                  <a:pt x="919540" y="2818476"/>
                  <a:pt x="875833" y="2817021"/>
                </a:cubicBezTo>
                <a:cubicBezTo>
                  <a:pt x="857293" y="2823521"/>
                  <a:pt x="846376" y="2815951"/>
                  <a:pt x="810880" y="2824562"/>
                </a:cubicBezTo>
                <a:cubicBezTo>
                  <a:pt x="809425" y="2823671"/>
                  <a:pt x="807609" y="2822845"/>
                  <a:pt x="805487" y="2822105"/>
                </a:cubicBezTo>
                <a:cubicBezTo>
                  <a:pt x="793156" y="2817808"/>
                  <a:pt x="773394" y="2817339"/>
                  <a:pt x="761343" y="2821057"/>
                </a:cubicBezTo>
                <a:cubicBezTo>
                  <a:pt x="704779" y="2832446"/>
                  <a:pt x="653498" y="2831110"/>
                  <a:pt x="605271" y="2832852"/>
                </a:cubicBezTo>
                <a:cubicBezTo>
                  <a:pt x="550762" y="2833442"/>
                  <a:pt x="587467" y="2819797"/>
                  <a:pt x="519047" y="2830379"/>
                </a:cubicBezTo>
                <a:cubicBezTo>
                  <a:pt x="511945" y="2825298"/>
                  <a:pt x="503329" y="2824906"/>
                  <a:pt x="488674" y="2827007"/>
                </a:cubicBezTo>
                <a:cubicBezTo>
                  <a:pt x="462207" y="2826924"/>
                  <a:pt x="464861" y="2814526"/>
                  <a:pt x="437776" y="2821512"/>
                </a:cubicBezTo>
                <a:cubicBezTo>
                  <a:pt x="442895" y="2814920"/>
                  <a:pt x="387731" y="2817983"/>
                  <a:pt x="400303" y="2811266"/>
                </a:cubicBezTo>
                <a:cubicBezTo>
                  <a:pt x="383378" y="2804854"/>
                  <a:pt x="374355" y="2814718"/>
                  <a:pt x="357515" y="2809104"/>
                </a:cubicBezTo>
                <a:cubicBezTo>
                  <a:pt x="338281" y="2807508"/>
                  <a:pt x="368227" y="2816454"/>
                  <a:pt x="346837" y="2816545"/>
                </a:cubicBezTo>
                <a:cubicBezTo>
                  <a:pt x="320970" y="2815447"/>
                  <a:pt x="320390" y="2827700"/>
                  <a:pt x="301309" y="2811656"/>
                </a:cubicBezTo>
                <a:lnTo>
                  <a:pt x="232324" y="2803368"/>
                </a:lnTo>
                <a:cubicBezTo>
                  <a:pt x="216594" y="2806919"/>
                  <a:pt x="204271" y="2804710"/>
                  <a:pt x="192344" y="2800640"/>
                </a:cubicBezTo>
                <a:cubicBezTo>
                  <a:pt x="156233" y="2800780"/>
                  <a:pt x="123724" y="2794250"/>
                  <a:pt x="83353" y="2790959"/>
                </a:cubicBezTo>
                <a:cubicBezTo>
                  <a:pt x="61304" y="2792645"/>
                  <a:pt x="44838" y="2790665"/>
                  <a:pt x="28491" y="2787829"/>
                </a:cubicBezTo>
                <a:lnTo>
                  <a:pt x="0" y="2783481"/>
                </a:lnTo>
                <a:close/>
              </a:path>
            </a:pathLst>
          </a:custGeom>
        </p:spPr>
      </p:pic>
      <p:pic>
        <p:nvPicPr>
          <p:cNvPr id="5" name="Picture 4" descr="A person holding a paper with graph and chart&#10;&#10;Description automatically generated">
            <a:extLst>
              <a:ext uri="{FF2B5EF4-FFF2-40B4-BE49-F238E27FC236}">
                <a16:creationId xmlns:a16="http://schemas.microsoft.com/office/drawing/2014/main" id="{AFFA8463-DCAC-71CF-0950-C67BA6EC14C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8457" r="16845" b="1"/>
          <a:stretch/>
        </p:blipFill>
        <p:spPr>
          <a:xfrm>
            <a:off x="6114197" y="1"/>
            <a:ext cx="3057098" cy="3154027"/>
          </a:xfrm>
          <a:custGeom>
            <a:avLst/>
            <a:gdLst/>
            <a:ahLst/>
            <a:cxnLst/>
            <a:rect l="l" t="t" r="r" b="b"/>
            <a:pathLst>
              <a:path w="3057098" h="3154027">
                <a:moveTo>
                  <a:pt x="0" y="0"/>
                </a:moveTo>
                <a:lnTo>
                  <a:pt x="3057098" y="0"/>
                </a:lnTo>
                <a:lnTo>
                  <a:pt x="3057098" y="3151894"/>
                </a:lnTo>
                <a:lnTo>
                  <a:pt x="3045819" y="3151192"/>
                </a:lnTo>
                <a:cubicBezTo>
                  <a:pt x="3044032" y="3142216"/>
                  <a:pt x="3039036" y="3148470"/>
                  <a:pt x="3024289" y="3151018"/>
                </a:cubicBezTo>
                <a:cubicBezTo>
                  <a:pt x="3018220" y="3137644"/>
                  <a:pt x="2982089" y="3149753"/>
                  <a:pt x="2966579" y="3143805"/>
                </a:cubicBezTo>
                <a:cubicBezTo>
                  <a:pt x="2955879" y="3145979"/>
                  <a:pt x="2944455" y="3148033"/>
                  <a:pt x="2932485" y="3149871"/>
                </a:cubicBezTo>
                <a:lnTo>
                  <a:pt x="2836321" y="3150794"/>
                </a:lnTo>
                <a:lnTo>
                  <a:pt x="2735611" y="3140023"/>
                </a:lnTo>
                <a:cubicBezTo>
                  <a:pt x="2698359" y="3139788"/>
                  <a:pt x="2666102" y="3135789"/>
                  <a:pt x="2634574" y="3138609"/>
                </a:cubicBezTo>
                <a:cubicBezTo>
                  <a:pt x="2621767" y="3135498"/>
                  <a:pt x="2609696" y="3134241"/>
                  <a:pt x="2597992" y="3138898"/>
                </a:cubicBezTo>
                <a:cubicBezTo>
                  <a:pt x="2563229" y="3137345"/>
                  <a:pt x="2554813" y="3130694"/>
                  <a:pt x="2532785" y="3135881"/>
                </a:cubicBezTo>
                <a:cubicBezTo>
                  <a:pt x="2513254" y="3125124"/>
                  <a:pt x="2512098" y="3129230"/>
                  <a:pt x="2502919" y="3132310"/>
                </a:cubicBezTo>
                <a:lnTo>
                  <a:pt x="2501610" y="3132530"/>
                </a:lnTo>
                <a:lnTo>
                  <a:pt x="2498941" y="3130992"/>
                </a:lnTo>
                <a:lnTo>
                  <a:pt x="2493416" y="3130281"/>
                </a:lnTo>
                <a:lnTo>
                  <a:pt x="2478333" y="3130738"/>
                </a:lnTo>
                <a:lnTo>
                  <a:pt x="2472660" y="3131307"/>
                </a:lnTo>
                <a:cubicBezTo>
                  <a:pt x="2468754" y="3131553"/>
                  <a:pt x="2466158" y="3131524"/>
                  <a:pt x="2464361" y="3131297"/>
                </a:cubicBezTo>
                <a:lnTo>
                  <a:pt x="2464154" y="3131170"/>
                </a:lnTo>
                <a:lnTo>
                  <a:pt x="2456381" y="3131406"/>
                </a:lnTo>
                <a:cubicBezTo>
                  <a:pt x="2443262" y="3132095"/>
                  <a:pt x="2430496" y="3133038"/>
                  <a:pt x="2418345" y="3134158"/>
                </a:cubicBezTo>
                <a:cubicBezTo>
                  <a:pt x="2408069" y="3127098"/>
                  <a:pt x="2363170" y="3135438"/>
                  <a:pt x="2368084" y="3122128"/>
                </a:cubicBezTo>
                <a:cubicBezTo>
                  <a:pt x="2351692" y="3123246"/>
                  <a:pt x="2341778" y="3128772"/>
                  <a:pt x="2347298" y="3120042"/>
                </a:cubicBezTo>
                <a:cubicBezTo>
                  <a:pt x="2341902" y="3120159"/>
                  <a:pt x="2338577" y="3119417"/>
                  <a:pt x="2336196" y="3118255"/>
                </a:cubicBezTo>
                <a:lnTo>
                  <a:pt x="2335507" y="3117708"/>
                </a:lnTo>
                <a:lnTo>
                  <a:pt x="2299041" y="3120409"/>
                </a:lnTo>
                <a:lnTo>
                  <a:pt x="2294199" y="3119752"/>
                </a:lnTo>
                <a:lnTo>
                  <a:pt x="2270432" y="3122813"/>
                </a:lnTo>
                <a:lnTo>
                  <a:pt x="2258151" y="3123700"/>
                </a:lnTo>
                <a:lnTo>
                  <a:pt x="2254681" y="3125381"/>
                </a:lnTo>
                <a:cubicBezTo>
                  <a:pt x="2250936" y="3126402"/>
                  <a:pt x="2245567" y="3126842"/>
                  <a:pt x="2236559" y="3125966"/>
                </a:cubicBezTo>
                <a:lnTo>
                  <a:pt x="2234474" y="3125494"/>
                </a:lnTo>
                <a:lnTo>
                  <a:pt x="2219528" y="3127982"/>
                </a:lnTo>
                <a:cubicBezTo>
                  <a:pt x="2214714" y="3129132"/>
                  <a:pt x="2210453" y="3130595"/>
                  <a:pt x="2207002" y="3132491"/>
                </a:cubicBezTo>
                <a:cubicBezTo>
                  <a:pt x="2156110" y="3122357"/>
                  <a:pt x="2108091" y="3131629"/>
                  <a:pt x="2052852" y="3129876"/>
                </a:cubicBezTo>
                <a:cubicBezTo>
                  <a:pt x="2028972" y="3114110"/>
                  <a:pt x="1933518" y="3133414"/>
                  <a:pt x="1919805" y="3148701"/>
                </a:cubicBezTo>
                <a:cubicBezTo>
                  <a:pt x="1919495" y="3135305"/>
                  <a:pt x="1850275" y="3153545"/>
                  <a:pt x="1832420" y="3154018"/>
                </a:cubicBezTo>
                <a:cubicBezTo>
                  <a:pt x="1826468" y="3154176"/>
                  <a:pt x="1826223" y="3152360"/>
                  <a:pt x="1836140" y="3146739"/>
                </a:cubicBezTo>
                <a:cubicBezTo>
                  <a:pt x="1817166" y="3148304"/>
                  <a:pt x="1797581" y="3141342"/>
                  <a:pt x="1808268" y="3135666"/>
                </a:cubicBezTo>
                <a:cubicBezTo>
                  <a:pt x="1750627" y="3147814"/>
                  <a:pt x="1665554" y="3135735"/>
                  <a:pt x="1600421" y="3141252"/>
                </a:cubicBezTo>
                <a:cubicBezTo>
                  <a:pt x="1564912" y="3127904"/>
                  <a:pt x="1584162" y="3140254"/>
                  <a:pt x="1547330" y="3137758"/>
                </a:cubicBezTo>
                <a:cubicBezTo>
                  <a:pt x="1557404" y="3150045"/>
                  <a:pt x="1502617" y="3130864"/>
                  <a:pt x="1500602" y="3144732"/>
                </a:cubicBezTo>
                <a:cubicBezTo>
                  <a:pt x="1493963" y="3143838"/>
                  <a:pt x="1487595" y="3142535"/>
                  <a:pt x="1481222" y="3141123"/>
                </a:cubicBezTo>
                <a:lnTo>
                  <a:pt x="1477876" y="3140390"/>
                </a:lnTo>
                <a:lnTo>
                  <a:pt x="1464501" y="3139858"/>
                </a:lnTo>
                <a:lnTo>
                  <a:pt x="1460732" y="3136709"/>
                </a:lnTo>
                <a:lnTo>
                  <a:pt x="1440600" y="3133758"/>
                </a:lnTo>
                <a:cubicBezTo>
                  <a:pt x="1433060" y="3133118"/>
                  <a:pt x="1424946" y="3132970"/>
                  <a:pt x="1415980" y="3133617"/>
                </a:cubicBezTo>
                <a:cubicBezTo>
                  <a:pt x="1393922" y="3139112"/>
                  <a:pt x="1359576" y="3132377"/>
                  <a:pt x="1328512" y="3132784"/>
                </a:cubicBezTo>
                <a:lnTo>
                  <a:pt x="1314246" y="3134486"/>
                </a:lnTo>
                <a:lnTo>
                  <a:pt x="1267686" y="3131648"/>
                </a:lnTo>
                <a:cubicBezTo>
                  <a:pt x="1254432" y="3131098"/>
                  <a:pt x="1240676" y="3130808"/>
                  <a:pt x="1226193" y="3131010"/>
                </a:cubicBezTo>
                <a:lnTo>
                  <a:pt x="1199309" y="3132364"/>
                </a:lnTo>
                <a:lnTo>
                  <a:pt x="1192262" y="3131242"/>
                </a:lnTo>
                <a:cubicBezTo>
                  <a:pt x="1179987" y="3131367"/>
                  <a:pt x="1163742" y="3135316"/>
                  <a:pt x="1165189" y="3130519"/>
                </a:cubicBezTo>
                <a:lnTo>
                  <a:pt x="1151401" y="3132182"/>
                </a:lnTo>
                <a:lnTo>
                  <a:pt x="1137791" y="3128353"/>
                </a:lnTo>
                <a:cubicBezTo>
                  <a:pt x="1136300" y="3127464"/>
                  <a:pt x="1135179" y="3126517"/>
                  <a:pt x="1134464" y="3125548"/>
                </a:cubicBezTo>
                <a:lnTo>
                  <a:pt x="1115199" y="3126807"/>
                </a:lnTo>
                <a:lnTo>
                  <a:pt x="1099406" y="3124066"/>
                </a:lnTo>
                <a:lnTo>
                  <a:pt x="1085638" y="3125858"/>
                </a:lnTo>
                <a:lnTo>
                  <a:pt x="1079923" y="3125454"/>
                </a:lnTo>
                <a:lnTo>
                  <a:pt x="1065720" y="3124097"/>
                </a:lnTo>
                <a:cubicBezTo>
                  <a:pt x="1058438" y="3123146"/>
                  <a:pt x="1050289" y="3122000"/>
                  <a:pt x="1041215" y="3121083"/>
                </a:cubicBezTo>
                <a:lnTo>
                  <a:pt x="1033570" y="3120664"/>
                </a:lnTo>
                <a:lnTo>
                  <a:pt x="1016926" y="3116054"/>
                </a:lnTo>
                <a:cubicBezTo>
                  <a:pt x="1004817" y="3112569"/>
                  <a:pt x="995286" y="3110220"/>
                  <a:pt x="984708" y="3112111"/>
                </a:cubicBezTo>
                <a:cubicBezTo>
                  <a:pt x="966678" y="3107609"/>
                  <a:pt x="954082" y="3094990"/>
                  <a:pt x="927984" y="3098357"/>
                </a:cubicBezTo>
                <a:cubicBezTo>
                  <a:pt x="935904" y="3092640"/>
                  <a:pt x="899001" y="3097665"/>
                  <a:pt x="894641" y="3091793"/>
                </a:cubicBezTo>
                <a:cubicBezTo>
                  <a:pt x="892628" y="3087064"/>
                  <a:pt x="880964" y="3087487"/>
                  <a:pt x="872082" y="3085743"/>
                </a:cubicBezTo>
                <a:cubicBezTo>
                  <a:pt x="865751" y="3080914"/>
                  <a:pt x="821058" y="3076504"/>
                  <a:pt x="805498" y="3077199"/>
                </a:cubicBezTo>
                <a:cubicBezTo>
                  <a:pt x="761640" y="3082004"/>
                  <a:pt x="726362" y="3062561"/>
                  <a:pt x="691296" y="3065903"/>
                </a:cubicBezTo>
                <a:cubicBezTo>
                  <a:pt x="682115" y="3065448"/>
                  <a:pt x="674502" y="3064353"/>
                  <a:pt x="667909" y="3062868"/>
                </a:cubicBezTo>
                <a:lnTo>
                  <a:pt x="651477" y="3057752"/>
                </a:lnTo>
                <a:cubicBezTo>
                  <a:pt x="651272" y="3056629"/>
                  <a:pt x="651068" y="3055505"/>
                  <a:pt x="650865" y="3054381"/>
                </a:cubicBezTo>
                <a:lnTo>
                  <a:pt x="638590" y="3052309"/>
                </a:lnTo>
                <a:lnTo>
                  <a:pt x="636093" y="3051235"/>
                </a:lnTo>
                <a:cubicBezTo>
                  <a:pt x="631342" y="3049171"/>
                  <a:pt x="626496" y="3047209"/>
                  <a:pt x="621002" y="3045596"/>
                </a:cubicBezTo>
                <a:cubicBezTo>
                  <a:pt x="605899" y="3058245"/>
                  <a:pt x="571777" y="3033959"/>
                  <a:pt x="569727" y="3046565"/>
                </a:cubicBezTo>
                <a:cubicBezTo>
                  <a:pt x="536907" y="3039902"/>
                  <a:pt x="543564" y="3053649"/>
                  <a:pt x="522319" y="3037058"/>
                </a:cubicBezTo>
                <a:cubicBezTo>
                  <a:pt x="454841" y="3034504"/>
                  <a:pt x="385030" y="3013248"/>
                  <a:pt x="318414" y="3017739"/>
                </a:cubicBezTo>
                <a:cubicBezTo>
                  <a:pt x="334019" y="3013725"/>
                  <a:pt x="321918" y="3004946"/>
                  <a:pt x="302303" y="3004161"/>
                </a:cubicBezTo>
                <a:cubicBezTo>
                  <a:pt x="361564" y="2987947"/>
                  <a:pt x="207649" y="3009120"/>
                  <a:pt x="224227" y="2992473"/>
                </a:cubicBezTo>
                <a:cubicBezTo>
                  <a:pt x="196599" y="3005063"/>
                  <a:pt x="87052" y="3011746"/>
                  <a:pt x="79213" y="2994277"/>
                </a:cubicBezTo>
                <a:cubicBezTo>
                  <a:pt x="53655" y="2990206"/>
                  <a:pt x="27202" y="2988908"/>
                  <a:pt x="2265" y="2986702"/>
                </a:cubicBezTo>
                <a:lnTo>
                  <a:pt x="0" y="2986267"/>
                </a:lnTo>
                <a:close/>
              </a:path>
            </a:pathLst>
          </a:custGeom>
        </p:spPr>
      </p:pic>
      <p:pic>
        <p:nvPicPr>
          <p:cNvPr id="7" name="Picture 6" descr="A chalkboard with text on it next to books and glasses&#10;&#10;Description automatically generated">
            <a:extLst>
              <a:ext uri="{FF2B5EF4-FFF2-40B4-BE49-F238E27FC236}">
                <a16:creationId xmlns:a16="http://schemas.microsoft.com/office/drawing/2014/main" id="{ACE76369-2080-FB80-EAAE-CC004969E23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3458" r="33537" b="-3"/>
          <a:stretch/>
        </p:blipFill>
        <p:spPr>
          <a:xfrm>
            <a:off x="9171300" y="10"/>
            <a:ext cx="3020705" cy="3152401"/>
          </a:xfrm>
          <a:custGeom>
            <a:avLst/>
            <a:gdLst/>
            <a:ahLst/>
            <a:cxnLst/>
            <a:rect l="l" t="t" r="r" b="b"/>
            <a:pathLst>
              <a:path w="3020705" h="3152411">
                <a:moveTo>
                  <a:pt x="0" y="0"/>
                </a:moveTo>
                <a:lnTo>
                  <a:pt x="3020705" y="0"/>
                </a:lnTo>
                <a:lnTo>
                  <a:pt x="3020705" y="2879835"/>
                </a:lnTo>
                <a:lnTo>
                  <a:pt x="3016694" y="2880363"/>
                </a:lnTo>
                <a:cubicBezTo>
                  <a:pt x="2981055" y="2884352"/>
                  <a:pt x="2961386" y="2884547"/>
                  <a:pt x="2939380" y="2887197"/>
                </a:cubicBezTo>
                <a:cubicBezTo>
                  <a:pt x="2903750" y="2893350"/>
                  <a:pt x="2866058" y="2907307"/>
                  <a:pt x="2844556" y="2911789"/>
                </a:cubicBezTo>
                <a:lnTo>
                  <a:pt x="2810362" y="2914093"/>
                </a:lnTo>
                <a:lnTo>
                  <a:pt x="2811605" y="2918445"/>
                </a:lnTo>
                <a:lnTo>
                  <a:pt x="2798903" y="2918765"/>
                </a:lnTo>
                <a:lnTo>
                  <a:pt x="2770552" y="2918871"/>
                </a:lnTo>
                <a:cubicBezTo>
                  <a:pt x="2752860" y="2919529"/>
                  <a:pt x="2703665" y="2918486"/>
                  <a:pt x="2685654" y="2920079"/>
                </a:cubicBezTo>
                <a:cubicBezTo>
                  <a:pt x="2680458" y="2924720"/>
                  <a:pt x="2672439" y="2927250"/>
                  <a:pt x="2662490" y="2928423"/>
                </a:cubicBezTo>
                <a:lnTo>
                  <a:pt x="2640578" y="2928554"/>
                </a:lnTo>
                <a:lnTo>
                  <a:pt x="2513506" y="2939738"/>
                </a:lnTo>
                <a:lnTo>
                  <a:pt x="2496034" y="2940573"/>
                </a:lnTo>
                <a:lnTo>
                  <a:pt x="2486572" y="2944324"/>
                </a:lnTo>
                <a:cubicBezTo>
                  <a:pt x="2479349" y="2945072"/>
                  <a:pt x="2458599" y="2944588"/>
                  <a:pt x="2452690" y="2945069"/>
                </a:cubicBezTo>
                <a:lnTo>
                  <a:pt x="2451122" y="2947203"/>
                </a:lnTo>
                <a:lnTo>
                  <a:pt x="2339749" y="2965532"/>
                </a:lnTo>
                <a:cubicBezTo>
                  <a:pt x="2335405" y="2962251"/>
                  <a:pt x="2325679" y="2967433"/>
                  <a:pt x="2320667" y="2968559"/>
                </a:cubicBezTo>
                <a:cubicBezTo>
                  <a:pt x="2319892" y="2966349"/>
                  <a:pt x="2307760" y="2965675"/>
                  <a:pt x="2304181" y="2967642"/>
                </a:cubicBezTo>
                <a:cubicBezTo>
                  <a:pt x="2218892" y="2978423"/>
                  <a:pt x="2261584" y="2956144"/>
                  <a:pt x="2212901" y="2970258"/>
                </a:cubicBezTo>
                <a:cubicBezTo>
                  <a:pt x="2204289" y="2971193"/>
                  <a:pt x="2197310" y="2970302"/>
                  <a:pt x="2191189" y="2968651"/>
                </a:cubicBezTo>
                <a:lnTo>
                  <a:pt x="2182059" y="2965260"/>
                </a:lnTo>
                <a:lnTo>
                  <a:pt x="2146716" y="2971669"/>
                </a:lnTo>
                <a:cubicBezTo>
                  <a:pt x="2129307" y="2973903"/>
                  <a:pt x="2110983" y="2975384"/>
                  <a:pt x="2092182" y="2976061"/>
                </a:cubicBezTo>
                <a:cubicBezTo>
                  <a:pt x="2087964" y="2971545"/>
                  <a:pt x="2073206" y="2977960"/>
                  <a:pt x="2066264" y="2979231"/>
                </a:cubicBezTo>
                <a:cubicBezTo>
                  <a:pt x="2066192" y="2976281"/>
                  <a:pt x="2050810" y="2974868"/>
                  <a:pt x="2045351" y="2977306"/>
                </a:cubicBezTo>
                <a:cubicBezTo>
                  <a:pt x="1930635" y="2987848"/>
                  <a:pt x="1995185" y="2960300"/>
                  <a:pt x="1926343" y="2976819"/>
                </a:cubicBezTo>
                <a:cubicBezTo>
                  <a:pt x="1914828" y="2977680"/>
                  <a:pt x="1906187" y="2976202"/>
                  <a:pt x="1898978" y="2973761"/>
                </a:cubicBezTo>
                <a:lnTo>
                  <a:pt x="1886008" y="2967666"/>
                </a:lnTo>
                <a:lnTo>
                  <a:pt x="1875845" y="2969839"/>
                </a:lnTo>
                <a:cubicBezTo>
                  <a:pt x="1837488" y="2970010"/>
                  <a:pt x="1826179" y="2963763"/>
                  <a:pt x="1803863" y="2970056"/>
                </a:cubicBezTo>
                <a:cubicBezTo>
                  <a:pt x="1770884" y="2956976"/>
                  <a:pt x="1781989" y="2968752"/>
                  <a:pt x="1756905" y="2970753"/>
                </a:cubicBezTo>
                <a:cubicBezTo>
                  <a:pt x="1737117" y="2973361"/>
                  <a:pt x="1773446" y="2978380"/>
                  <a:pt x="1754051" y="2979121"/>
                </a:cubicBezTo>
                <a:cubicBezTo>
                  <a:pt x="1733070" y="2975744"/>
                  <a:pt x="1734056" y="2986232"/>
                  <a:pt x="1712238" y="2982102"/>
                </a:cubicBezTo>
                <a:cubicBezTo>
                  <a:pt x="1717538" y="2974201"/>
                  <a:pt x="1669182" y="2983633"/>
                  <a:pt x="1667678" y="2976731"/>
                </a:cubicBezTo>
                <a:cubicBezTo>
                  <a:pt x="1649145" y="2986602"/>
                  <a:pt x="1639834" y="2974442"/>
                  <a:pt x="1615157" y="2977484"/>
                </a:cubicBezTo>
                <a:cubicBezTo>
                  <a:pt x="1603536" y="2981218"/>
                  <a:pt x="1595152" y="2981859"/>
                  <a:pt x="1583729" y="2977843"/>
                </a:cubicBezTo>
                <a:cubicBezTo>
                  <a:pt x="1530197" y="2996023"/>
                  <a:pt x="1551343" y="2978656"/>
                  <a:pt x="1501246" y="2985647"/>
                </a:cubicBezTo>
                <a:cubicBezTo>
                  <a:pt x="1458085" y="2993000"/>
                  <a:pt x="1409158" y="2997770"/>
                  <a:pt x="1367414" y="3015322"/>
                </a:cubicBezTo>
                <a:cubicBezTo>
                  <a:pt x="1359752" y="3020295"/>
                  <a:pt x="1340937" y="3022177"/>
                  <a:pt x="1325396" y="3019527"/>
                </a:cubicBezTo>
                <a:cubicBezTo>
                  <a:pt x="1322725" y="3019070"/>
                  <a:pt x="1320248" y="3018493"/>
                  <a:pt x="1318051" y="3017817"/>
                </a:cubicBezTo>
                <a:lnTo>
                  <a:pt x="1108863" y="3035638"/>
                </a:lnTo>
                <a:cubicBezTo>
                  <a:pt x="1105535" y="3029249"/>
                  <a:pt x="1084750" y="3040777"/>
                  <a:pt x="1071436" y="3036682"/>
                </a:cubicBezTo>
                <a:cubicBezTo>
                  <a:pt x="1061900" y="3033088"/>
                  <a:pt x="1053369" y="3035747"/>
                  <a:pt x="1043408" y="3036030"/>
                </a:cubicBezTo>
                <a:cubicBezTo>
                  <a:pt x="1030285" y="3033205"/>
                  <a:pt x="987486" y="3038307"/>
                  <a:pt x="976328" y="3041966"/>
                </a:cubicBezTo>
                <a:cubicBezTo>
                  <a:pt x="949664" y="3054682"/>
                  <a:pt x="889073" y="3045239"/>
                  <a:pt x="866919" y="3054981"/>
                </a:cubicBezTo>
                <a:cubicBezTo>
                  <a:pt x="858881" y="3056411"/>
                  <a:pt x="851015" y="3056989"/>
                  <a:pt x="843296" y="3057038"/>
                </a:cubicBezTo>
                <a:lnTo>
                  <a:pt x="821691" y="3055964"/>
                </a:lnTo>
                <a:lnTo>
                  <a:pt x="815549" y="3053241"/>
                </a:lnTo>
                <a:lnTo>
                  <a:pt x="802346" y="3053915"/>
                </a:lnTo>
                <a:lnTo>
                  <a:pt x="798563" y="3053501"/>
                </a:lnTo>
                <a:cubicBezTo>
                  <a:pt x="791336" y="3052698"/>
                  <a:pt x="784202" y="3051998"/>
                  <a:pt x="777143" y="3051722"/>
                </a:cubicBezTo>
                <a:cubicBezTo>
                  <a:pt x="786427" y="3065380"/>
                  <a:pt x="718616" y="3051621"/>
                  <a:pt x="738163" y="3062666"/>
                </a:cubicBezTo>
                <a:cubicBezTo>
                  <a:pt x="700984" y="3063522"/>
                  <a:pt x="729343" y="3073809"/>
                  <a:pt x="684652" y="3064002"/>
                </a:cubicBezTo>
                <a:cubicBezTo>
                  <a:pt x="626929" y="3075169"/>
                  <a:pt x="535939" y="3071013"/>
                  <a:pt x="490727" y="3087958"/>
                </a:cubicBezTo>
                <a:cubicBezTo>
                  <a:pt x="496343" y="3081488"/>
                  <a:pt x="472015" y="3076469"/>
                  <a:pt x="455163" y="3079679"/>
                </a:cubicBezTo>
                <a:cubicBezTo>
                  <a:pt x="474864" y="3054294"/>
                  <a:pt x="388533" y="3102554"/>
                  <a:pt x="373700" y="3085231"/>
                </a:cubicBezTo>
                <a:cubicBezTo>
                  <a:pt x="372969" y="3101313"/>
                  <a:pt x="297441" y="3128582"/>
                  <a:pt x="261892" y="3115387"/>
                </a:cubicBezTo>
                <a:cubicBezTo>
                  <a:pt x="207735" y="3118608"/>
                  <a:pt x="169386" y="3131901"/>
                  <a:pt x="112606" y="3126586"/>
                </a:cubicBezTo>
                <a:cubicBezTo>
                  <a:pt x="110844" y="3128738"/>
                  <a:pt x="107957" y="3130539"/>
                  <a:pt x="104292" y="3132086"/>
                </a:cubicBezTo>
                <a:lnTo>
                  <a:pt x="92031" y="3135837"/>
                </a:lnTo>
                <a:lnTo>
                  <a:pt x="89661" y="3135564"/>
                </a:lnTo>
                <a:cubicBezTo>
                  <a:pt x="80350" y="3135515"/>
                  <a:pt x="75582" y="3136422"/>
                  <a:pt x="72825" y="3137749"/>
                </a:cubicBezTo>
                <a:lnTo>
                  <a:pt x="70876" y="3139690"/>
                </a:lnTo>
                <a:lnTo>
                  <a:pt x="59871" y="3141648"/>
                </a:lnTo>
                <a:lnTo>
                  <a:pt x="39651" y="3146740"/>
                </a:lnTo>
                <a:lnTo>
                  <a:pt x="34496" y="3146534"/>
                </a:lnTo>
                <a:lnTo>
                  <a:pt x="1865" y="3152411"/>
                </a:lnTo>
                <a:lnTo>
                  <a:pt x="764" y="3151941"/>
                </a:lnTo>
                <a:lnTo>
                  <a:pt x="0" y="3151894"/>
                </a:lnTo>
                <a:close/>
              </a:path>
            </a:pathLst>
          </a:custGeom>
        </p:spPr>
      </p:pic>
      <p:sp>
        <p:nvSpPr>
          <p:cNvPr id="3" name="Content Placeholder 2">
            <a:extLst>
              <a:ext uri="{FF2B5EF4-FFF2-40B4-BE49-F238E27FC236}">
                <a16:creationId xmlns:a16="http://schemas.microsoft.com/office/drawing/2014/main" id="{626A3EE6-FED9-995D-9E2E-7C6FAC4F4AEB}"/>
              </a:ext>
            </a:extLst>
          </p:cNvPr>
          <p:cNvSpPr>
            <a:spLocks noGrp="1"/>
          </p:cNvSpPr>
          <p:nvPr>
            <p:ph idx="1"/>
          </p:nvPr>
        </p:nvSpPr>
        <p:spPr>
          <a:xfrm>
            <a:off x="5667887" y="3429000"/>
            <a:ext cx="5831454" cy="2790825"/>
          </a:xfrm>
        </p:spPr>
        <p:txBody>
          <a:bodyPr anchor="ctr">
            <a:noAutofit/>
          </a:bodyPr>
          <a:lstStyle/>
          <a:p>
            <a:pPr marL="0" indent="0" algn="just">
              <a:buNone/>
            </a:pP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b="1" dirty="0">
                <a:solidFill>
                  <a:schemeClr val="tx1">
                    <a:lumMod val="85000"/>
                    <a:lumOff val="15000"/>
                  </a:schemeClr>
                </a:solidFill>
                <a:latin typeface="Times New Roman" panose="02020603050405020304" pitchFamily="18" charset="0"/>
                <a:cs typeface="Times New Roman" panose="02020603050405020304" pitchFamily="18" charset="0"/>
              </a:rPr>
              <a:t>Economic Growth: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Refers to the increase in a country's output of goods and services, typically measured by GDP (Schumpeter, 1934).</a:t>
            </a:r>
          </a:p>
          <a:p>
            <a:pPr marL="0" indent="0" algn="just">
              <a:buNone/>
            </a:pPr>
            <a:r>
              <a:rPr lang="en-US"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b="1" dirty="0">
                <a:solidFill>
                  <a:schemeClr val="tx1">
                    <a:lumMod val="85000"/>
                    <a:lumOff val="15000"/>
                  </a:schemeClr>
                </a:solidFill>
                <a:latin typeface="Times New Roman" panose="02020603050405020304" pitchFamily="18" charset="0"/>
                <a:cs typeface="Times New Roman" panose="02020603050405020304" pitchFamily="18" charset="0"/>
              </a:rPr>
              <a:t>Economic Development: </a:t>
            </a:r>
            <a:r>
              <a:rPr lang="en-US" dirty="0">
                <a:solidFill>
                  <a:schemeClr val="tx1">
                    <a:lumMod val="85000"/>
                    <a:lumOff val="15000"/>
                  </a:schemeClr>
                </a:solidFill>
                <a:latin typeface="Times New Roman" panose="02020603050405020304" pitchFamily="18" charset="0"/>
                <a:cs typeface="Times New Roman" panose="02020603050405020304" pitchFamily="18" charset="0"/>
              </a:rPr>
              <a:t>Encompasses broader changes including improvements in quality of life, health, and education (Sen, 1999).</a:t>
            </a:r>
          </a:p>
        </p:txBody>
      </p:sp>
      <p:sp>
        <p:nvSpPr>
          <p:cNvPr id="8" name="TextBox 7">
            <a:extLst>
              <a:ext uri="{FF2B5EF4-FFF2-40B4-BE49-F238E27FC236}">
                <a16:creationId xmlns:a16="http://schemas.microsoft.com/office/drawing/2014/main" id="{A73B93A9-C1A3-6713-C14A-E1C39EE65A29}"/>
              </a:ext>
            </a:extLst>
          </p:cNvPr>
          <p:cNvSpPr txBox="1"/>
          <p:nvPr/>
        </p:nvSpPr>
        <p:spPr>
          <a:xfrm>
            <a:off x="9759924" y="6870700"/>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9" tooltip="https://www.picpedia.org/chalkboard/e/economic-growth.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1" name="TextBox 10">
            <a:extLst>
              <a:ext uri="{FF2B5EF4-FFF2-40B4-BE49-F238E27FC236}">
                <a16:creationId xmlns:a16="http://schemas.microsoft.com/office/drawing/2014/main" id="{76F20977-4526-4933-3E41-7FFC4A61AFE6}"/>
              </a:ext>
            </a:extLst>
          </p:cNvPr>
          <p:cNvSpPr txBox="1"/>
          <p:nvPr/>
        </p:nvSpPr>
        <p:spPr>
          <a:xfrm>
            <a:off x="7158054" y="6870700"/>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peoplematters.in/article/recruitment/impact-of-economic-growth-on-employment-1474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14" name="TextBox 13">
            <a:extLst>
              <a:ext uri="{FF2B5EF4-FFF2-40B4-BE49-F238E27FC236}">
                <a16:creationId xmlns:a16="http://schemas.microsoft.com/office/drawing/2014/main" id="{72BC6363-3FC8-E601-78A7-5826E0D3B194}"/>
              </a:ext>
            </a:extLst>
          </p:cNvPr>
          <p:cNvSpPr txBox="1"/>
          <p:nvPr/>
        </p:nvSpPr>
        <p:spPr>
          <a:xfrm>
            <a:off x="4847930" y="6870700"/>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researchleap.com/effects-of-capital-market-development-on-the-economic-growth-of-nigeri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29353114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698F7DB-50DA-4359-AB57-E3DA492A0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0B2599-8958-480A-B5BB-A76A74D70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5511DF-4936-D6D7-2CFF-4E2F4D67990C}"/>
              </a:ext>
            </a:extLst>
          </p:cNvPr>
          <p:cNvSpPr>
            <a:spLocks noGrp="1"/>
          </p:cNvSpPr>
          <p:nvPr>
            <p:ph type="title"/>
          </p:nvPr>
        </p:nvSpPr>
        <p:spPr>
          <a:xfrm>
            <a:off x="1137037" y="609600"/>
            <a:ext cx="6650303" cy="1330518"/>
          </a:xfrm>
        </p:spPr>
        <p:txBody>
          <a:bodyPr>
            <a:normAutofit/>
          </a:bodyPr>
          <a:lstStyle/>
          <a:p>
            <a:pPr marL="0" indent="0"/>
            <a:r>
              <a:rPr lang="en-US" sz="6000" b="1" dirty="0">
                <a:latin typeface="Times New Roman" panose="02020603050405020304" pitchFamily="18" charset="0"/>
                <a:cs typeface="Times New Roman" panose="02020603050405020304" pitchFamily="18" charset="0"/>
              </a:rPr>
              <a:t>Role of Institutions</a:t>
            </a:r>
          </a:p>
        </p:txBody>
      </p:sp>
      <p:sp>
        <p:nvSpPr>
          <p:cNvPr id="3" name="Content Placeholder 2">
            <a:extLst>
              <a:ext uri="{FF2B5EF4-FFF2-40B4-BE49-F238E27FC236}">
                <a16:creationId xmlns:a16="http://schemas.microsoft.com/office/drawing/2014/main" id="{66569206-3456-18B0-203B-18BF8C3380E9}"/>
              </a:ext>
            </a:extLst>
          </p:cNvPr>
          <p:cNvSpPr>
            <a:spLocks noGrp="1"/>
          </p:cNvSpPr>
          <p:nvPr>
            <p:ph idx="1"/>
          </p:nvPr>
        </p:nvSpPr>
        <p:spPr>
          <a:xfrm>
            <a:off x="1137038" y="2193779"/>
            <a:ext cx="7317414" cy="3908909"/>
          </a:xfrm>
        </p:spPr>
        <p:txBody>
          <a:bodyPr>
            <a:noAutofit/>
          </a:bodyPr>
          <a:lstStyle/>
          <a:p>
            <a:pPr marL="0" indent="0" algn="just">
              <a:buNone/>
            </a:pP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Institutional Economics: </a:t>
            </a:r>
            <a:r>
              <a:rPr lang="en-US" sz="3200" dirty="0">
                <a:latin typeface="Times New Roman" panose="02020603050405020304" pitchFamily="18" charset="0"/>
                <a:cs typeface="Times New Roman" panose="02020603050405020304" pitchFamily="18" charset="0"/>
              </a:rPr>
              <a:t>Highlights the importance of institutions (rules, norms, and organizations) in shaping economic outcomes and development (North, 1990).</a:t>
            </a:r>
          </a:p>
          <a:p>
            <a:pPr marL="0" indent="0" algn="just">
              <a:buNone/>
            </a:pP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Good Governance: </a:t>
            </a:r>
            <a:r>
              <a:rPr lang="en-US" sz="3200" dirty="0">
                <a:latin typeface="Times New Roman" panose="02020603050405020304" pitchFamily="18" charset="0"/>
                <a:cs typeface="Times New Roman" panose="02020603050405020304" pitchFamily="18" charset="0"/>
              </a:rPr>
              <a:t>Effective governance and institutional quality are crucial for sustainable development (Kaufmann et al., 1999).</a:t>
            </a:r>
          </a:p>
        </p:txBody>
      </p:sp>
      <p:pic>
        <p:nvPicPr>
          <p:cNvPr id="8" name="Picture 7" descr="A person walking in a gear&#10;&#10;Description automatically generated">
            <a:extLst>
              <a:ext uri="{FF2B5EF4-FFF2-40B4-BE49-F238E27FC236}">
                <a16:creationId xmlns:a16="http://schemas.microsoft.com/office/drawing/2014/main" id="{93EDDF55-F7DD-18EF-79D3-0706568B78A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099" r="-4" b="-4"/>
          <a:stretch/>
        </p:blipFill>
        <p:spPr>
          <a:xfrm>
            <a:off x="8751067" y="10"/>
            <a:ext cx="3440934" cy="2285990"/>
          </a:xfrm>
          <a:custGeom>
            <a:avLst/>
            <a:gdLst/>
            <a:ahLst/>
            <a:cxnLst/>
            <a:rect l="l" t="t" r="r" b="b"/>
            <a:pathLst>
              <a:path w="3440934" h="2286000">
                <a:moveTo>
                  <a:pt x="172481" y="2232285"/>
                </a:moveTo>
                <a:lnTo>
                  <a:pt x="172531" y="2232737"/>
                </a:lnTo>
                <a:lnTo>
                  <a:pt x="172407" y="2233032"/>
                </a:lnTo>
                <a:cubicBezTo>
                  <a:pt x="172452" y="2232834"/>
                  <a:pt x="172808" y="2231800"/>
                  <a:pt x="172481" y="2232285"/>
                </a:cubicBezTo>
                <a:close/>
                <a:moveTo>
                  <a:pt x="18615" y="0"/>
                </a:moveTo>
                <a:lnTo>
                  <a:pt x="3440934" y="0"/>
                </a:lnTo>
                <a:lnTo>
                  <a:pt x="3440934" y="2286000"/>
                </a:lnTo>
                <a:lnTo>
                  <a:pt x="178765" y="2286000"/>
                </a:lnTo>
                <a:lnTo>
                  <a:pt x="174444" y="2250010"/>
                </a:lnTo>
                <a:lnTo>
                  <a:pt x="172531" y="2232737"/>
                </a:lnTo>
                <a:lnTo>
                  <a:pt x="174201" y="2228764"/>
                </a:lnTo>
                <a:cubicBezTo>
                  <a:pt x="177345" y="2221109"/>
                  <a:pt x="195223" y="2193427"/>
                  <a:pt x="191343" y="2186356"/>
                </a:cubicBezTo>
                <a:cubicBezTo>
                  <a:pt x="178219" y="2152642"/>
                  <a:pt x="168572" y="2171498"/>
                  <a:pt x="164067" y="2142065"/>
                </a:cubicBezTo>
                <a:cubicBezTo>
                  <a:pt x="160133" y="2108680"/>
                  <a:pt x="159859" y="2130285"/>
                  <a:pt x="146664" y="2089229"/>
                </a:cubicBezTo>
                <a:cubicBezTo>
                  <a:pt x="150478" y="2084435"/>
                  <a:pt x="154800" y="2063293"/>
                  <a:pt x="152113" y="2054485"/>
                </a:cubicBezTo>
                <a:cubicBezTo>
                  <a:pt x="150513" y="2038242"/>
                  <a:pt x="152449" y="2036605"/>
                  <a:pt x="144880" y="2020593"/>
                </a:cubicBezTo>
                <a:cubicBezTo>
                  <a:pt x="150732" y="2023165"/>
                  <a:pt x="151291" y="1972155"/>
                  <a:pt x="157720" y="1979286"/>
                </a:cubicBezTo>
                <a:cubicBezTo>
                  <a:pt x="162030" y="1968351"/>
                  <a:pt x="153186" y="1963668"/>
                  <a:pt x="156833" y="1952854"/>
                </a:cubicBezTo>
                <a:cubicBezTo>
                  <a:pt x="156957" y="1940918"/>
                  <a:pt x="151341" y="1960059"/>
                  <a:pt x="149917" y="1946946"/>
                </a:cubicBezTo>
                <a:lnTo>
                  <a:pt x="153743" y="1875565"/>
                </a:lnTo>
                <a:cubicBezTo>
                  <a:pt x="149772" y="1866223"/>
                  <a:pt x="150846" y="1858473"/>
                  <a:pt x="153507" y="1850807"/>
                </a:cubicBezTo>
                <a:cubicBezTo>
                  <a:pt x="151112" y="1828667"/>
                  <a:pt x="173586" y="1811973"/>
                  <a:pt x="173799" y="1786925"/>
                </a:cubicBezTo>
                <a:cubicBezTo>
                  <a:pt x="168188" y="1760165"/>
                  <a:pt x="157236" y="1742030"/>
                  <a:pt x="157426" y="1715265"/>
                </a:cubicBezTo>
                <a:cubicBezTo>
                  <a:pt x="147202" y="1689354"/>
                  <a:pt x="168916" y="1697216"/>
                  <a:pt x="167109" y="1674793"/>
                </a:cubicBezTo>
                <a:cubicBezTo>
                  <a:pt x="157138" y="1638671"/>
                  <a:pt x="174193" y="1675326"/>
                  <a:pt x="168434" y="1619050"/>
                </a:cubicBezTo>
                <a:cubicBezTo>
                  <a:pt x="166922" y="1615926"/>
                  <a:pt x="156527" y="1609033"/>
                  <a:pt x="158412" y="1609679"/>
                </a:cubicBezTo>
                <a:cubicBezTo>
                  <a:pt x="157079" y="1597353"/>
                  <a:pt x="177090" y="1561235"/>
                  <a:pt x="173964" y="1543700"/>
                </a:cubicBezTo>
                <a:cubicBezTo>
                  <a:pt x="177333" y="1508983"/>
                  <a:pt x="167634" y="1492719"/>
                  <a:pt x="167811" y="1467670"/>
                </a:cubicBezTo>
                <a:cubicBezTo>
                  <a:pt x="172477" y="1438484"/>
                  <a:pt x="177359" y="1421247"/>
                  <a:pt x="188428" y="1369969"/>
                </a:cubicBezTo>
                <a:lnTo>
                  <a:pt x="217496" y="1196801"/>
                </a:lnTo>
                <a:cubicBezTo>
                  <a:pt x="245293" y="1130831"/>
                  <a:pt x="218387" y="1051919"/>
                  <a:pt x="216976" y="1013447"/>
                </a:cubicBezTo>
                <a:cubicBezTo>
                  <a:pt x="205168" y="998657"/>
                  <a:pt x="215132" y="984657"/>
                  <a:pt x="209028" y="965967"/>
                </a:cubicBezTo>
                <a:cubicBezTo>
                  <a:pt x="202413" y="923668"/>
                  <a:pt x="186505" y="882644"/>
                  <a:pt x="188665" y="826635"/>
                </a:cubicBezTo>
                <a:cubicBezTo>
                  <a:pt x="154241" y="805031"/>
                  <a:pt x="166790" y="738356"/>
                  <a:pt x="143158" y="687408"/>
                </a:cubicBezTo>
                <a:cubicBezTo>
                  <a:pt x="136288" y="657129"/>
                  <a:pt x="147156" y="607330"/>
                  <a:pt x="128870" y="598473"/>
                </a:cubicBezTo>
                <a:cubicBezTo>
                  <a:pt x="137949" y="583359"/>
                  <a:pt x="119601" y="571975"/>
                  <a:pt x="116513" y="556793"/>
                </a:cubicBezTo>
                <a:cubicBezTo>
                  <a:pt x="121944" y="543862"/>
                  <a:pt x="115534" y="538383"/>
                  <a:pt x="113103" y="527393"/>
                </a:cubicBezTo>
                <a:cubicBezTo>
                  <a:pt x="116712" y="521931"/>
                  <a:pt x="115528" y="512540"/>
                  <a:pt x="110358" y="509836"/>
                </a:cubicBezTo>
                <a:cubicBezTo>
                  <a:pt x="99665" y="515528"/>
                  <a:pt x="101869" y="482263"/>
                  <a:pt x="93922" y="480624"/>
                </a:cubicBezTo>
                <a:cubicBezTo>
                  <a:pt x="90364" y="461815"/>
                  <a:pt x="91658" y="378414"/>
                  <a:pt x="77901" y="365726"/>
                </a:cubicBezTo>
                <a:cubicBezTo>
                  <a:pt x="68104" y="327965"/>
                  <a:pt x="82000" y="270503"/>
                  <a:pt x="79978" y="254235"/>
                </a:cubicBezTo>
                <a:cubicBezTo>
                  <a:pt x="100822" y="235742"/>
                  <a:pt x="33401" y="163109"/>
                  <a:pt x="25016" y="94011"/>
                </a:cubicBezTo>
                <a:cubicBezTo>
                  <a:pt x="26229" y="84459"/>
                  <a:pt x="25686" y="79476"/>
                  <a:pt x="20299" y="77502"/>
                </a:cubicBezTo>
                <a:cubicBezTo>
                  <a:pt x="17891" y="68655"/>
                  <a:pt x="14563" y="55480"/>
                  <a:pt x="10477" y="39898"/>
                </a:cubicBezTo>
                <a:lnTo>
                  <a:pt x="0" y="1915"/>
                </a:lnTo>
                <a:close/>
              </a:path>
            </a:pathLst>
          </a:custGeom>
        </p:spPr>
      </p:pic>
      <p:pic>
        <p:nvPicPr>
          <p:cNvPr id="5" name="Picture 4" descr="A book with a globe and gears&#10;&#10;Description automatically generated">
            <a:extLst>
              <a:ext uri="{FF2B5EF4-FFF2-40B4-BE49-F238E27FC236}">
                <a16:creationId xmlns:a16="http://schemas.microsoft.com/office/drawing/2014/main" id="{960F9C73-CFF6-1053-AD00-FA99FB37779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2188" r="7896" b="2"/>
          <a:stretch/>
        </p:blipFill>
        <p:spPr>
          <a:xfrm>
            <a:off x="8695498" y="2286000"/>
            <a:ext cx="3496503" cy="2286000"/>
          </a:xfrm>
          <a:custGeom>
            <a:avLst/>
            <a:gdLst/>
            <a:ahLst/>
            <a:cxnLst/>
            <a:rect l="l" t="t" r="r" b="b"/>
            <a:pathLst>
              <a:path w="3496503" h="2286000">
                <a:moveTo>
                  <a:pt x="234334" y="0"/>
                </a:moveTo>
                <a:lnTo>
                  <a:pt x="3496503" y="0"/>
                </a:lnTo>
                <a:lnTo>
                  <a:pt x="3496503" y="2286000"/>
                </a:lnTo>
                <a:lnTo>
                  <a:pt x="3613" y="2286000"/>
                </a:lnTo>
                <a:lnTo>
                  <a:pt x="4396" y="2270265"/>
                </a:lnTo>
                <a:cubicBezTo>
                  <a:pt x="4106" y="2264862"/>
                  <a:pt x="2924" y="2261078"/>
                  <a:pt x="0" y="2260767"/>
                </a:cubicBezTo>
                <a:lnTo>
                  <a:pt x="6766" y="2236182"/>
                </a:lnTo>
                <a:lnTo>
                  <a:pt x="20683" y="2223768"/>
                </a:lnTo>
                <a:cubicBezTo>
                  <a:pt x="21224" y="2219117"/>
                  <a:pt x="9918" y="2214114"/>
                  <a:pt x="9373" y="2208586"/>
                </a:cubicBezTo>
                <a:cubicBezTo>
                  <a:pt x="4738" y="2194984"/>
                  <a:pt x="10418" y="2173804"/>
                  <a:pt x="10075" y="2154649"/>
                </a:cubicBezTo>
                <a:lnTo>
                  <a:pt x="16259" y="2145853"/>
                </a:lnTo>
                <a:lnTo>
                  <a:pt x="11033" y="2117141"/>
                </a:lnTo>
                <a:lnTo>
                  <a:pt x="11986" y="2053936"/>
                </a:lnTo>
                <a:lnTo>
                  <a:pt x="10583" y="2045434"/>
                </a:lnTo>
                <a:cubicBezTo>
                  <a:pt x="11282" y="2042276"/>
                  <a:pt x="181" y="2038711"/>
                  <a:pt x="937" y="2034990"/>
                </a:cubicBezTo>
                <a:lnTo>
                  <a:pt x="15114" y="2023110"/>
                </a:lnTo>
                <a:cubicBezTo>
                  <a:pt x="15743" y="2013526"/>
                  <a:pt x="19078" y="1985878"/>
                  <a:pt x="19941" y="1977488"/>
                </a:cubicBezTo>
                <a:cubicBezTo>
                  <a:pt x="20060" y="1975917"/>
                  <a:pt x="20179" y="1974346"/>
                  <a:pt x="20296" y="1972774"/>
                </a:cubicBezTo>
                <a:lnTo>
                  <a:pt x="31316" y="1942643"/>
                </a:lnTo>
                <a:cubicBezTo>
                  <a:pt x="37425" y="1919203"/>
                  <a:pt x="50453" y="1862289"/>
                  <a:pt x="56947" y="1832134"/>
                </a:cubicBezTo>
                <a:cubicBezTo>
                  <a:pt x="52894" y="1805090"/>
                  <a:pt x="69291" y="1783336"/>
                  <a:pt x="66473" y="1761713"/>
                </a:cubicBezTo>
                <a:cubicBezTo>
                  <a:pt x="70558" y="1734434"/>
                  <a:pt x="77296" y="1712419"/>
                  <a:pt x="81460" y="1694779"/>
                </a:cubicBezTo>
                <a:cubicBezTo>
                  <a:pt x="83201" y="1691851"/>
                  <a:pt x="90092" y="1659258"/>
                  <a:pt x="91453" y="1655871"/>
                </a:cubicBezTo>
                <a:cubicBezTo>
                  <a:pt x="95191" y="1636504"/>
                  <a:pt x="95447" y="1644218"/>
                  <a:pt x="101271" y="1611464"/>
                </a:cubicBezTo>
                <a:cubicBezTo>
                  <a:pt x="107232" y="1583980"/>
                  <a:pt x="109653" y="1555768"/>
                  <a:pt x="115918" y="1525131"/>
                </a:cubicBezTo>
                <a:cubicBezTo>
                  <a:pt x="124353" y="1492600"/>
                  <a:pt x="122211" y="1473342"/>
                  <a:pt x="125775" y="1460539"/>
                </a:cubicBezTo>
                <a:cubicBezTo>
                  <a:pt x="136106" y="1433637"/>
                  <a:pt x="127852" y="1425291"/>
                  <a:pt x="126873" y="1384274"/>
                </a:cubicBezTo>
                <a:cubicBezTo>
                  <a:pt x="133737" y="1352753"/>
                  <a:pt x="131247" y="1319027"/>
                  <a:pt x="144248" y="1294980"/>
                </a:cubicBezTo>
                <a:cubicBezTo>
                  <a:pt x="143106" y="1291836"/>
                  <a:pt x="142383" y="1288469"/>
                  <a:pt x="141961" y="1284960"/>
                </a:cubicBezTo>
                <a:cubicBezTo>
                  <a:pt x="141807" y="1281537"/>
                  <a:pt x="141652" y="1278114"/>
                  <a:pt x="141497" y="1274692"/>
                </a:cubicBezTo>
                <a:lnTo>
                  <a:pt x="142074" y="1273742"/>
                </a:lnTo>
                <a:cubicBezTo>
                  <a:pt x="142731" y="1263061"/>
                  <a:pt x="144799" y="1221141"/>
                  <a:pt x="145443" y="1210604"/>
                </a:cubicBezTo>
                <a:lnTo>
                  <a:pt x="145939" y="1210516"/>
                </a:lnTo>
                <a:cubicBezTo>
                  <a:pt x="147057" y="1207748"/>
                  <a:pt x="148708" y="1200510"/>
                  <a:pt x="152146" y="1193997"/>
                </a:cubicBezTo>
                <a:cubicBezTo>
                  <a:pt x="155856" y="1183479"/>
                  <a:pt x="164871" y="1159395"/>
                  <a:pt x="168198" y="1147411"/>
                </a:cubicBezTo>
                <a:lnTo>
                  <a:pt x="183535" y="1125901"/>
                </a:lnTo>
                <a:lnTo>
                  <a:pt x="179302" y="1105015"/>
                </a:lnTo>
                <a:cubicBezTo>
                  <a:pt x="177427" y="1088995"/>
                  <a:pt x="183476" y="1087934"/>
                  <a:pt x="188150" y="1068360"/>
                </a:cubicBezTo>
                <a:cubicBezTo>
                  <a:pt x="185665" y="1058736"/>
                  <a:pt x="176420" y="1052359"/>
                  <a:pt x="180132" y="1046638"/>
                </a:cubicBezTo>
                <a:cubicBezTo>
                  <a:pt x="181056" y="1026408"/>
                  <a:pt x="198829" y="1009747"/>
                  <a:pt x="202718" y="987934"/>
                </a:cubicBezTo>
                <a:cubicBezTo>
                  <a:pt x="201197" y="962487"/>
                  <a:pt x="211172" y="952942"/>
                  <a:pt x="215291" y="929621"/>
                </a:cubicBezTo>
                <a:cubicBezTo>
                  <a:pt x="209930" y="906521"/>
                  <a:pt x="224528" y="915000"/>
                  <a:pt x="229290" y="903908"/>
                </a:cubicBezTo>
                <a:lnTo>
                  <a:pt x="230029" y="900578"/>
                </a:lnTo>
                <a:lnTo>
                  <a:pt x="228646" y="854063"/>
                </a:lnTo>
                <a:cubicBezTo>
                  <a:pt x="234851" y="848408"/>
                  <a:pt x="228954" y="820026"/>
                  <a:pt x="240038" y="824287"/>
                </a:cubicBezTo>
                <a:cubicBezTo>
                  <a:pt x="242249" y="809308"/>
                  <a:pt x="241673" y="775478"/>
                  <a:pt x="241912" y="764190"/>
                </a:cubicBezTo>
                <a:cubicBezTo>
                  <a:pt x="241766" y="761646"/>
                  <a:pt x="241619" y="759103"/>
                  <a:pt x="241473" y="756558"/>
                </a:cubicBezTo>
                <a:lnTo>
                  <a:pt x="240145" y="754270"/>
                </a:lnTo>
                <a:cubicBezTo>
                  <a:pt x="239378" y="751871"/>
                  <a:pt x="239144" y="748528"/>
                  <a:pt x="240106" y="743071"/>
                </a:cubicBezTo>
                <a:lnTo>
                  <a:pt x="240556" y="741834"/>
                </a:lnTo>
                <a:cubicBezTo>
                  <a:pt x="239764" y="738704"/>
                  <a:pt x="237828" y="696921"/>
                  <a:pt x="237972" y="678244"/>
                </a:cubicBezTo>
                <a:cubicBezTo>
                  <a:pt x="247782" y="647903"/>
                  <a:pt x="227131" y="663568"/>
                  <a:pt x="229993" y="629773"/>
                </a:cubicBezTo>
                <a:cubicBezTo>
                  <a:pt x="229544" y="591552"/>
                  <a:pt x="239252" y="564992"/>
                  <a:pt x="239462" y="539841"/>
                </a:cubicBezTo>
                <a:cubicBezTo>
                  <a:pt x="238623" y="528031"/>
                  <a:pt x="238173" y="441859"/>
                  <a:pt x="242683" y="448956"/>
                </a:cubicBezTo>
                <a:cubicBezTo>
                  <a:pt x="243255" y="418452"/>
                  <a:pt x="244219" y="373783"/>
                  <a:pt x="242896" y="356821"/>
                </a:cubicBezTo>
                <a:cubicBezTo>
                  <a:pt x="242719" y="353610"/>
                  <a:pt x="234923" y="350399"/>
                  <a:pt x="234747" y="347187"/>
                </a:cubicBezTo>
                <a:cubicBezTo>
                  <a:pt x="244704" y="325468"/>
                  <a:pt x="242593" y="337207"/>
                  <a:pt x="243310" y="314607"/>
                </a:cubicBezTo>
                <a:cubicBezTo>
                  <a:pt x="241669" y="297647"/>
                  <a:pt x="250872" y="309332"/>
                  <a:pt x="249229" y="292372"/>
                </a:cubicBezTo>
                <a:cubicBezTo>
                  <a:pt x="220320" y="258295"/>
                  <a:pt x="245189" y="235217"/>
                  <a:pt x="233505" y="189449"/>
                </a:cubicBezTo>
                <a:lnTo>
                  <a:pt x="232734" y="119205"/>
                </a:lnTo>
                <a:cubicBezTo>
                  <a:pt x="232883" y="113125"/>
                  <a:pt x="230979" y="106701"/>
                  <a:pt x="234365" y="102821"/>
                </a:cubicBezTo>
                <a:cubicBezTo>
                  <a:pt x="235226" y="89557"/>
                  <a:pt x="237218" y="59178"/>
                  <a:pt x="237903" y="39622"/>
                </a:cubicBezTo>
                <a:cubicBezTo>
                  <a:pt x="237508" y="29839"/>
                  <a:pt x="236214" y="16537"/>
                  <a:pt x="234680" y="2881"/>
                </a:cubicBezTo>
                <a:close/>
              </a:path>
            </a:pathLst>
          </a:custGeom>
        </p:spPr>
      </p:pic>
      <p:pic>
        <p:nvPicPr>
          <p:cNvPr id="11" name="Picture 10" descr="A graduation cap and diploma&#10;&#10;Description automatically generated">
            <a:extLst>
              <a:ext uri="{FF2B5EF4-FFF2-40B4-BE49-F238E27FC236}">
                <a16:creationId xmlns:a16="http://schemas.microsoft.com/office/drawing/2014/main" id="{08B1E845-ED55-D6FC-A262-0C73B29C31D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7742" r="6062"/>
          <a:stretch/>
        </p:blipFill>
        <p:spPr>
          <a:xfrm>
            <a:off x="8689022" y="4572000"/>
            <a:ext cx="3502979" cy="2286000"/>
          </a:xfrm>
          <a:custGeom>
            <a:avLst/>
            <a:gdLst/>
            <a:ahLst/>
            <a:cxnLst/>
            <a:rect l="l" t="t" r="r" b="b"/>
            <a:pathLst>
              <a:path w="3502979" h="2286000">
                <a:moveTo>
                  <a:pt x="10089" y="0"/>
                </a:moveTo>
                <a:lnTo>
                  <a:pt x="3502979" y="0"/>
                </a:lnTo>
                <a:lnTo>
                  <a:pt x="3502979" y="2286000"/>
                </a:lnTo>
                <a:lnTo>
                  <a:pt x="154969" y="2286000"/>
                </a:lnTo>
                <a:lnTo>
                  <a:pt x="154933" y="2285999"/>
                </a:lnTo>
                <a:cubicBezTo>
                  <a:pt x="154939" y="2285919"/>
                  <a:pt x="154948" y="2285839"/>
                  <a:pt x="154956" y="2285759"/>
                </a:cubicBezTo>
                <a:lnTo>
                  <a:pt x="157817" y="2280128"/>
                </a:lnTo>
                <a:lnTo>
                  <a:pt x="152413" y="2258335"/>
                </a:lnTo>
                <a:cubicBezTo>
                  <a:pt x="150528" y="2247599"/>
                  <a:pt x="149279" y="2236301"/>
                  <a:pt x="148708" y="2224706"/>
                </a:cubicBezTo>
                <a:cubicBezTo>
                  <a:pt x="152516" y="2222105"/>
                  <a:pt x="147106" y="2213005"/>
                  <a:pt x="146036" y="2208724"/>
                </a:cubicBezTo>
                <a:cubicBezTo>
                  <a:pt x="148522" y="2208679"/>
                  <a:pt x="149715" y="2199194"/>
                  <a:pt x="147657" y="2195828"/>
                </a:cubicBezTo>
                <a:cubicBezTo>
                  <a:pt x="138768" y="2125090"/>
                  <a:pt x="161998" y="2164893"/>
                  <a:pt x="148068" y="2122444"/>
                </a:cubicBezTo>
                <a:cubicBezTo>
                  <a:pt x="147343" y="2115342"/>
                  <a:pt x="148590" y="2110013"/>
                  <a:pt x="150648" y="2105568"/>
                </a:cubicBezTo>
                <a:lnTo>
                  <a:pt x="155787" y="2097570"/>
                </a:lnTo>
                <a:lnTo>
                  <a:pt x="153954" y="2091304"/>
                </a:lnTo>
                <a:cubicBezTo>
                  <a:pt x="153810" y="2067650"/>
                  <a:pt x="159078" y="2060678"/>
                  <a:pt x="153772" y="2046915"/>
                </a:cubicBezTo>
                <a:cubicBezTo>
                  <a:pt x="164801" y="2026580"/>
                  <a:pt x="154871" y="2033427"/>
                  <a:pt x="153183" y="2017960"/>
                </a:cubicBezTo>
                <a:cubicBezTo>
                  <a:pt x="150985" y="2005758"/>
                  <a:pt x="146752" y="2028159"/>
                  <a:pt x="146128" y="2016200"/>
                </a:cubicBezTo>
                <a:cubicBezTo>
                  <a:pt x="148976" y="2003262"/>
                  <a:pt x="140132" y="2003871"/>
                  <a:pt x="143614" y="1990415"/>
                </a:cubicBezTo>
                <a:cubicBezTo>
                  <a:pt x="150276" y="1993685"/>
                  <a:pt x="142322" y="1963865"/>
                  <a:pt x="148142" y="1962939"/>
                </a:cubicBezTo>
                <a:cubicBezTo>
                  <a:pt x="139821" y="1951510"/>
                  <a:pt x="150073" y="1945769"/>
                  <a:pt x="147508" y="1930552"/>
                </a:cubicBezTo>
                <a:cubicBezTo>
                  <a:pt x="144359" y="1923385"/>
                  <a:pt x="143818" y="1918215"/>
                  <a:pt x="147206" y="1911172"/>
                </a:cubicBezTo>
                <a:cubicBezTo>
                  <a:pt x="131877" y="1878161"/>
                  <a:pt x="146519" y="1891201"/>
                  <a:pt x="140623" y="1860308"/>
                </a:cubicBezTo>
                <a:cubicBezTo>
                  <a:pt x="134425" y="1833694"/>
                  <a:pt x="130403" y="1803523"/>
                  <a:pt x="115600" y="1777782"/>
                </a:cubicBezTo>
                <a:cubicBezTo>
                  <a:pt x="111409" y="1773057"/>
                  <a:pt x="109821" y="1761456"/>
                  <a:pt x="112056" y="1751872"/>
                </a:cubicBezTo>
                <a:cubicBezTo>
                  <a:pt x="112440" y="1750225"/>
                  <a:pt x="112926" y="1748698"/>
                  <a:pt x="113499" y="1747342"/>
                </a:cubicBezTo>
                <a:cubicBezTo>
                  <a:pt x="111234" y="1725088"/>
                  <a:pt x="101120" y="1643694"/>
                  <a:pt x="98470" y="1618347"/>
                </a:cubicBezTo>
                <a:cubicBezTo>
                  <a:pt x="103856" y="1616296"/>
                  <a:pt x="94136" y="1603478"/>
                  <a:pt x="97590" y="1595269"/>
                </a:cubicBezTo>
                <a:cubicBezTo>
                  <a:pt x="100620" y="1589389"/>
                  <a:pt x="98377" y="1584128"/>
                  <a:pt x="98140" y="1577986"/>
                </a:cubicBezTo>
                <a:cubicBezTo>
                  <a:pt x="100521" y="1569894"/>
                  <a:pt x="96220" y="1543501"/>
                  <a:pt x="93133" y="1536621"/>
                </a:cubicBezTo>
                <a:cubicBezTo>
                  <a:pt x="82411" y="1520178"/>
                  <a:pt x="90374" y="1482816"/>
                  <a:pt x="82158" y="1469154"/>
                </a:cubicBezTo>
                <a:cubicBezTo>
                  <a:pt x="80954" y="1464197"/>
                  <a:pt x="80466" y="1459348"/>
                  <a:pt x="80424" y="1454586"/>
                </a:cubicBezTo>
                <a:lnTo>
                  <a:pt x="81328" y="1441264"/>
                </a:lnTo>
                <a:lnTo>
                  <a:pt x="83625" y="1437478"/>
                </a:lnTo>
                <a:cubicBezTo>
                  <a:pt x="83435" y="1434764"/>
                  <a:pt x="83246" y="1432049"/>
                  <a:pt x="83056" y="1429335"/>
                </a:cubicBezTo>
                <a:cubicBezTo>
                  <a:pt x="83172" y="1428557"/>
                  <a:pt x="83291" y="1427781"/>
                  <a:pt x="83407" y="1427003"/>
                </a:cubicBezTo>
                <a:cubicBezTo>
                  <a:pt x="84084" y="1422546"/>
                  <a:pt x="84674" y="1418148"/>
                  <a:pt x="84906" y="1413794"/>
                </a:cubicBezTo>
                <a:cubicBezTo>
                  <a:pt x="73390" y="1419520"/>
                  <a:pt x="84992" y="1377705"/>
                  <a:pt x="75678" y="1389757"/>
                </a:cubicBezTo>
                <a:cubicBezTo>
                  <a:pt x="74957" y="1366832"/>
                  <a:pt x="66282" y="1384318"/>
                  <a:pt x="74551" y="1356760"/>
                </a:cubicBezTo>
                <a:cubicBezTo>
                  <a:pt x="72160" y="1327675"/>
                  <a:pt x="66061" y="1251589"/>
                  <a:pt x="61331" y="1215246"/>
                </a:cubicBezTo>
                <a:cubicBezTo>
                  <a:pt x="48696" y="1178057"/>
                  <a:pt x="52517" y="1164292"/>
                  <a:pt x="46176" y="1138699"/>
                </a:cubicBezTo>
                <a:cubicBezTo>
                  <a:pt x="43091" y="1088911"/>
                  <a:pt x="27949" y="1091674"/>
                  <a:pt x="39077" y="1069753"/>
                </a:cubicBezTo>
                <a:cubicBezTo>
                  <a:pt x="36360" y="1036358"/>
                  <a:pt x="22533" y="1065337"/>
                  <a:pt x="27015" y="1030325"/>
                </a:cubicBezTo>
                <a:cubicBezTo>
                  <a:pt x="25199" y="1029239"/>
                  <a:pt x="7014" y="1004953"/>
                  <a:pt x="5711" y="1002694"/>
                </a:cubicBezTo>
                <a:lnTo>
                  <a:pt x="4782" y="959024"/>
                </a:lnTo>
                <a:lnTo>
                  <a:pt x="4956" y="955844"/>
                </a:lnTo>
                <a:lnTo>
                  <a:pt x="0" y="935724"/>
                </a:lnTo>
                <a:lnTo>
                  <a:pt x="396" y="935045"/>
                </a:lnTo>
                <a:cubicBezTo>
                  <a:pt x="1170" y="933065"/>
                  <a:pt x="1530" y="930734"/>
                  <a:pt x="1027" y="927619"/>
                </a:cubicBezTo>
                <a:cubicBezTo>
                  <a:pt x="2171" y="918238"/>
                  <a:pt x="7071" y="890403"/>
                  <a:pt x="7257" y="878755"/>
                </a:cubicBezTo>
                <a:cubicBezTo>
                  <a:pt x="5425" y="872157"/>
                  <a:pt x="3693" y="865113"/>
                  <a:pt x="2142" y="857732"/>
                </a:cubicBezTo>
                <a:lnTo>
                  <a:pt x="1365" y="798432"/>
                </a:lnTo>
                <a:lnTo>
                  <a:pt x="10445" y="736329"/>
                </a:lnTo>
                <a:cubicBezTo>
                  <a:pt x="10644" y="713358"/>
                  <a:pt x="14017" y="693468"/>
                  <a:pt x="11638" y="674025"/>
                </a:cubicBezTo>
                <a:cubicBezTo>
                  <a:pt x="14263" y="666128"/>
                  <a:pt x="7702" y="658684"/>
                  <a:pt x="3774" y="651467"/>
                </a:cubicBezTo>
                <a:cubicBezTo>
                  <a:pt x="5085" y="630031"/>
                  <a:pt x="18313" y="624842"/>
                  <a:pt x="13938" y="611257"/>
                </a:cubicBezTo>
                <a:cubicBezTo>
                  <a:pt x="23010" y="599213"/>
                  <a:pt x="19548" y="598502"/>
                  <a:pt x="16950" y="592841"/>
                </a:cubicBezTo>
                <a:cubicBezTo>
                  <a:pt x="16888" y="592573"/>
                  <a:pt x="16826" y="592303"/>
                  <a:pt x="16764" y="592034"/>
                </a:cubicBezTo>
                <a:lnTo>
                  <a:pt x="18062" y="590387"/>
                </a:lnTo>
                <a:lnTo>
                  <a:pt x="18662" y="586980"/>
                </a:lnTo>
                <a:cubicBezTo>
                  <a:pt x="18533" y="583880"/>
                  <a:pt x="18403" y="580781"/>
                  <a:pt x="18274" y="577681"/>
                </a:cubicBezTo>
                <a:cubicBezTo>
                  <a:pt x="18115" y="576515"/>
                  <a:pt x="17955" y="575348"/>
                  <a:pt x="17796" y="574183"/>
                </a:cubicBezTo>
                <a:cubicBezTo>
                  <a:pt x="17589" y="571773"/>
                  <a:pt x="17612" y="570172"/>
                  <a:pt x="17805" y="569065"/>
                </a:cubicBezTo>
                <a:lnTo>
                  <a:pt x="17912" y="568936"/>
                </a:lnTo>
                <a:cubicBezTo>
                  <a:pt x="17845" y="567338"/>
                  <a:pt x="29209" y="573362"/>
                  <a:pt x="29143" y="571763"/>
                </a:cubicBezTo>
                <a:cubicBezTo>
                  <a:pt x="28562" y="563674"/>
                  <a:pt x="16337" y="548181"/>
                  <a:pt x="15392" y="540689"/>
                </a:cubicBezTo>
                <a:cubicBezTo>
                  <a:pt x="21346" y="534352"/>
                  <a:pt x="14313" y="506665"/>
                  <a:pt x="25536" y="509696"/>
                </a:cubicBezTo>
                <a:cubicBezTo>
                  <a:pt x="24595" y="499588"/>
                  <a:pt x="19934" y="493475"/>
                  <a:pt x="27295" y="496878"/>
                </a:cubicBezTo>
                <a:cubicBezTo>
                  <a:pt x="27196" y="493551"/>
                  <a:pt x="27823" y="491500"/>
                  <a:pt x="28803" y="490032"/>
                </a:cubicBezTo>
                <a:lnTo>
                  <a:pt x="29265" y="489607"/>
                </a:lnTo>
                <a:cubicBezTo>
                  <a:pt x="28500" y="481587"/>
                  <a:pt x="25372" y="452075"/>
                  <a:pt x="24211" y="441905"/>
                </a:cubicBezTo>
                <a:cubicBezTo>
                  <a:pt x="23574" y="437467"/>
                  <a:pt x="22937" y="433030"/>
                  <a:pt x="22300" y="428592"/>
                </a:cubicBezTo>
                <a:lnTo>
                  <a:pt x="22699" y="427306"/>
                </a:lnTo>
                <a:lnTo>
                  <a:pt x="28219" y="418090"/>
                </a:lnTo>
                <a:cubicBezTo>
                  <a:pt x="27250" y="415121"/>
                  <a:pt x="18397" y="412494"/>
                  <a:pt x="16799" y="410365"/>
                </a:cubicBezTo>
                <a:cubicBezTo>
                  <a:pt x="25342" y="378983"/>
                  <a:pt x="17525" y="349373"/>
                  <a:pt x="19002" y="315310"/>
                </a:cubicBezTo>
                <a:cubicBezTo>
                  <a:pt x="15978" y="276813"/>
                  <a:pt x="16726" y="257569"/>
                  <a:pt x="14356" y="235298"/>
                </a:cubicBezTo>
                <a:cubicBezTo>
                  <a:pt x="14223" y="231626"/>
                  <a:pt x="13137" y="201873"/>
                  <a:pt x="17876" y="207989"/>
                </a:cubicBezTo>
                <a:cubicBezTo>
                  <a:pt x="17051" y="174826"/>
                  <a:pt x="20805" y="126304"/>
                  <a:pt x="19885" y="92237"/>
                </a:cubicBezTo>
                <a:cubicBezTo>
                  <a:pt x="31141" y="70340"/>
                  <a:pt x="10251" y="49317"/>
                  <a:pt x="12357" y="26606"/>
                </a:cubicBezTo>
                <a:cubicBezTo>
                  <a:pt x="7176" y="29713"/>
                  <a:pt x="8629" y="17064"/>
                  <a:pt x="9916" y="3483"/>
                </a:cubicBezTo>
                <a:close/>
              </a:path>
            </a:pathLst>
          </a:custGeom>
        </p:spPr>
      </p:pic>
      <p:sp>
        <p:nvSpPr>
          <p:cNvPr id="6" name="TextBox 5">
            <a:extLst>
              <a:ext uri="{FF2B5EF4-FFF2-40B4-BE49-F238E27FC236}">
                <a16:creationId xmlns:a16="http://schemas.microsoft.com/office/drawing/2014/main" id="{DF8C9257-2662-CCD2-5D2C-DBF116D2CE26}"/>
              </a:ext>
            </a:extLst>
          </p:cNvPr>
          <p:cNvSpPr txBox="1"/>
          <p:nvPr/>
        </p:nvSpPr>
        <p:spPr>
          <a:xfrm>
            <a:off x="9894576" y="6870700"/>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journals.sagepub.com/doi/10.1177/1070496521991876?icid=int.sj-full-text.similar-articles.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9" name="TextBox 8">
            <a:extLst>
              <a:ext uri="{FF2B5EF4-FFF2-40B4-BE49-F238E27FC236}">
                <a16:creationId xmlns:a16="http://schemas.microsoft.com/office/drawing/2014/main" id="{2D061797-2E6B-560B-03CB-8ADC3164385C}"/>
              </a:ext>
            </a:extLst>
          </p:cNvPr>
          <p:cNvSpPr txBox="1"/>
          <p:nvPr/>
        </p:nvSpPr>
        <p:spPr>
          <a:xfrm>
            <a:off x="7584452" y="6870700"/>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urses.lumenlearning.com/wmopen-introtosociology/chapter/sociological-perspectiv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12" name="TextBox 11">
            <a:extLst>
              <a:ext uri="{FF2B5EF4-FFF2-40B4-BE49-F238E27FC236}">
                <a16:creationId xmlns:a16="http://schemas.microsoft.com/office/drawing/2014/main" id="{D1809A10-2332-24BF-5906-B1D8BB164F46}"/>
              </a:ext>
            </a:extLst>
          </p:cNvPr>
          <p:cNvSpPr txBox="1"/>
          <p:nvPr/>
        </p:nvSpPr>
        <p:spPr>
          <a:xfrm>
            <a:off x="5274328" y="6870700"/>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researchleap.com/the-role-of-strategic-change-management-in-enhancing-academic-institutions-sustainabilit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07665702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EC45429D-0E1C-AE02-0D18-1500624D1E9E}"/>
              </a:ext>
            </a:extLst>
          </p:cNvPr>
          <p:cNvSpPr>
            <a:spLocks noGrp="1"/>
          </p:cNvSpPr>
          <p:nvPr>
            <p:ph type="title"/>
          </p:nvPr>
        </p:nvSpPr>
        <p:spPr>
          <a:xfrm>
            <a:off x="3593725" y="442874"/>
            <a:ext cx="8932879" cy="1325563"/>
          </a:xfrm>
        </p:spPr>
        <p:txBody>
          <a:bodyPr anchor="b">
            <a:noAutofit/>
          </a:bodyPr>
          <a:lstStyle/>
          <a:p>
            <a:pPr marL="0" indent="0" algn="ctr"/>
            <a:r>
              <a:rPr lang="en-US" sz="5400" b="1" dirty="0">
                <a:solidFill>
                  <a:schemeClr val="bg1"/>
                </a:solidFill>
                <a:latin typeface="Times New Roman" panose="02020603050405020304" pitchFamily="18" charset="0"/>
                <a:cs typeface="Times New Roman" panose="02020603050405020304" pitchFamily="18" charset="0"/>
              </a:rPr>
              <a:t>Globalization and Development</a:t>
            </a:r>
          </a:p>
        </p:txBody>
      </p:sp>
      <p:pic>
        <p:nvPicPr>
          <p:cNvPr id="10" name="Picture 9" descr="A map of the earth with orange lines&#10;&#10;Description automatically generated">
            <a:extLst>
              <a:ext uri="{FF2B5EF4-FFF2-40B4-BE49-F238E27FC236}">
                <a16:creationId xmlns:a16="http://schemas.microsoft.com/office/drawing/2014/main" id="{8EE6C826-38E0-F8C1-E155-D3E501944B9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10941"/>
          <a:stretch/>
        </p:blipFill>
        <p:spPr>
          <a:xfrm>
            <a:off x="1" y="8"/>
            <a:ext cx="4296338" cy="2152301"/>
          </a:xfrm>
          <a:prstGeom prst="rect">
            <a:avLst/>
          </a:prstGeom>
        </p:spPr>
      </p:pic>
      <p:cxnSp>
        <p:nvCxnSpPr>
          <p:cNvPr id="54" name="Straight Connector 5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9600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Picture 15" descr="A close-up of a currency note&#10;&#10;Description automatically generated">
            <a:extLst>
              <a:ext uri="{FF2B5EF4-FFF2-40B4-BE49-F238E27FC236}">
                <a16:creationId xmlns:a16="http://schemas.microsoft.com/office/drawing/2014/main" id="{129F3A0F-1602-2141-8993-0B193B5A592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4682" b="-1"/>
          <a:stretch/>
        </p:blipFill>
        <p:spPr>
          <a:xfrm>
            <a:off x="0" y="2288833"/>
            <a:ext cx="4296338" cy="2119743"/>
          </a:xfrm>
          <a:prstGeom prst="rect">
            <a:avLst/>
          </a:prstGeom>
        </p:spPr>
      </p:pic>
      <p:sp>
        <p:nvSpPr>
          <p:cNvPr id="3" name="Content Placeholder 2">
            <a:extLst>
              <a:ext uri="{FF2B5EF4-FFF2-40B4-BE49-F238E27FC236}">
                <a16:creationId xmlns:a16="http://schemas.microsoft.com/office/drawing/2014/main" id="{3FA4FFB3-12CE-65D0-91C5-B9A3A04B430E}"/>
              </a:ext>
            </a:extLst>
          </p:cNvPr>
          <p:cNvSpPr>
            <a:spLocks noGrp="1"/>
          </p:cNvSpPr>
          <p:nvPr>
            <p:ph idx="1"/>
          </p:nvPr>
        </p:nvSpPr>
        <p:spPr>
          <a:xfrm>
            <a:off x="4452081" y="2288833"/>
            <a:ext cx="7216169" cy="3711571"/>
          </a:xfrm>
        </p:spPr>
        <p:txBody>
          <a:bodyPr>
            <a:noAutofit/>
          </a:bodyPr>
          <a:lstStyle/>
          <a:p>
            <a:pPr marL="0" indent="0" algn="just">
              <a:buNone/>
            </a:pPr>
            <a:r>
              <a:rPr lang="en-US" sz="3600" dirty="0">
                <a:solidFill>
                  <a:schemeClr val="bg1"/>
                </a:solidFill>
                <a:latin typeface="Times New Roman" panose="02020603050405020304" pitchFamily="18" charset="0"/>
                <a:cs typeface="Times New Roman" panose="02020603050405020304" pitchFamily="18" charset="0"/>
              </a:rPr>
              <a:t>•	Positive Aspects: Globalization can lead to increased economic opportunities, technological transfer, and market access (Stiglitz, 2002).</a:t>
            </a:r>
          </a:p>
          <a:p>
            <a:pPr marL="0" indent="0" algn="just">
              <a:buNone/>
            </a:pPr>
            <a:r>
              <a:rPr lang="en-US" sz="3600" dirty="0">
                <a:solidFill>
                  <a:schemeClr val="bg1"/>
                </a:solidFill>
                <a:latin typeface="Times New Roman" panose="02020603050405020304" pitchFamily="18" charset="0"/>
                <a:cs typeface="Times New Roman" panose="02020603050405020304" pitchFamily="18" charset="0"/>
              </a:rPr>
              <a:t>•	Negative Aspects: It can also exacerbate inequalities, cultural homogenization, and environmental degradation (Rodrik, 1997).</a:t>
            </a:r>
          </a:p>
        </p:txBody>
      </p:sp>
      <p:pic>
        <p:nvPicPr>
          <p:cNvPr id="13" name="Picture 12" descr="Several laptops connected to a globe&#10;&#10;Description automatically generated">
            <a:extLst>
              <a:ext uri="{FF2B5EF4-FFF2-40B4-BE49-F238E27FC236}">
                <a16:creationId xmlns:a16="http://schemas.microsoft.com/office/drawing/2014/main" id="{735C88AF-C831-E3C1-97F6-9F3555F2944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3879" r="11732" b="-1"/>
          <a:stretch/>
        </p:blipFill>
        <p:spPr>
          <a:xfrm>
            <a:off x="1" y="4577665"/>
            <a:ext cx="2541276" cy="2280335"/>
          </a:xfrm>
          <a:prstGeom prst="rect">
            <a:avLst/>
          </a:prstGeom>
        </p:spPr>
      </p:pic>
      <p:cxnSp>
        <p:nvCxnSpPr>
          <p:cNvPr id="55" name="Straight Connector 54">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3744"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91843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3" name="Rectangle 32">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8C719D-3F07-FDB5-8BF3-4DED7F705B69}"/>
              </a:ext>
            </a:extLst>
          </p:cNvPr>
          <p:cNvSpPr>
            <a:spLocks noGrp="1"/>
          </p:cNvSpPr>
          <p:nvPr>
            <p:ph type="title"/>
          </p:nvPr>
        </p:nvSpPr>
        <p:spPr>
          <a:xfrm>
            <a:off x="1057025" y="922644"/>
            <a:ext cx="5040285" cy="1169585"/>
          </a:xfrm>
        </p:spPr>
        <p:txBody>
          <a:bodyPr anchor="b">
            <a:normAutofit/>
          </a:bodyPr>
          <a:lstStyle/>
          <a:p>
            <a:r>
              <a:rPr lang="en-US" sz="4000" dirty="0"/>
              <a:t>Continuation…</a:t>
            </a:r>
          </a:p>
        </p:txBody>
      </p:sp>
      <p:sp>
        <p:nvSpPr>
          <p:cNvPr id="38" name="Rectangle 37">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DE1E30-36A5-5BAE-6DB5-DCF81A187067}"/>
              </a:ext>
            </a:extLst>
          </p:cNvPr>
          <p:cNvSpPr>
            <a:spLocks noGrp="1"/>
          </p:cNvSpPr>
          <p:nvPr>
            <p:ph idx="1"/>
          </p:nvPr>
        </p:nvSpPr>
        <p:spPr>
          <a:xfrm>
            <a:off x="1055715" y="2496977"/>
            <a:ext cx="5730848" cy="3643622"/>
          </a:xfrm>
        </p:spPr>
        <p:txBody>
          <a:bodyPr anchor="ctr">
            <a:noAutofit/>
          </a:bodyPr>
          <a:lstStyle/>
          <a:p>
            <a:pPr marL="0" indent="0" algn="just">
              <a:buNone/>
            </a:pPr>
            <a:r>
              <a:rPr lang="en-US" sz="3000" kern="100" dirty="0">
                <a:effectLst/>
                <a:latin typeface="Times New Roman" panose="02020603050405020304" pitchFamily="18" charset="0"/>
                <a:ea typeface="Aptos" panose="020B0004020202020204" pitchFamily="34" charset="0"/>
                <a:cs typeface="Times New Roman" panose="02020603050405020304" pitchFamily="18" charset="0"/>
              </a:rPr>
              <a:t>Development is now viewed as a comprehensive process that encompasses not just economic growth but also social, cultural, political, and environmental progress. It involves the expansion of people's freedoms, opportunities, and capabilities to live a fulfilling life (</a:t>
            </a:r>
            <a:r>
              <a:rPr lang="en-US" sz="3000" kern="100" dirty="0" err="1">
                <a:effectLst/>
                <a:latin typeface="Times New Roman" panose="02020603050405020304" pitchFamily="18" charset="0"/>
                <a:ea typeface="Aptos" panose="020B0004020202020204" pitchFamily="34" charset="0"/>
                <a:cs typeface="Times New Roman" panose="02020603050405020304" pitchFamily="18" charset="0"/>
              </a:rPr>
              <a:t>Basiago</a:t>
            </a:r>
            <a:r>
              <a:rPr lang="en-US" sz="3000" kern="100" dirty="0">
                <a:effectLst/>
                <a:latin typeface="Times New Roman" panose="02020603050405020304" pitchFamily="18" charset="0"/>
                <a:ea typeface="Aptos" panose="020B0004020202020204" pitchFamily="34" charset="0"/>
                <a:cs typeface="Times New Roman" panose="02020603050405020304" pitchFamily="18" charset="0"/>
              </a:rPr>
              <a:t>, 1995).</a:t>
            </a:r>
          </a:p>
        </p:txBody>
      </p:sp>
      <p:pic>
        <p:nvPicPr>
          <p:cNvPr id="5" name="Picture 4" descr="A group of people walking&#10;&#10;Description automatically generated">
            <a:extLst>
              <a:ext uri="{FF2B5EF4-FFF2-40B4-BE49-F238E27FC236}">
                <a16:creationId xmlns:a16="http://schemas.microsoft.com/office/drawing/2014/main" id="{7ECB90ED-FB79-4A7C-9C90-2B1A73307D4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36" r="-4" b="-4"/>
          <a:stretch/>
        </p:blipFill>
        <p:spPr>
          <a:xfrm>
            <a:off x="6946667" y="807345"/>
            <a:ext cx="4389120" cy="2515053"/>
          </a:xfrm>
          <a:prstGeom prst="rect">
            <a:avLst/>
          </a:prstGeom>
        </p:spPr>
      </p:pic>
      <p:pic>
        <p:nvPicPr>
          <p:cNvPr id="8" name="Picture 7" descr="A light bulb with gears inside&#10;&#10;Description automatically generated">
            <a:extLst>
              <a:ext uri="{FF2B5EF4-FFF2-40B4-BE49-F238E27FC236}">
                <a16:creationId xmlns:a16="http://schemas.microsoft.com/office/drawing/2014/main" id="{4635AF37-1346-BBFE-FEB5-2C5DEB72A29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95" r="-4" b="-4"/>
          <a:stretch/>
        </p:blipFill>
        <p:spPr>
          <a:xfrm>
            <a:off x="6946667" y="3608659"/>
            <a:ext cx="4389120" cy="2514003"/>
          </a:xfrm>
          <a:prstGeom prst="rect">
            <a:avLst/>
          </a:prstGeom>
        </p:spPr>
      </p:pic>
    </p:spTree>
    <p:extLst>
      <p:ext uri="{BB962C8B-B14F-4D97-AF65-F5344CB8AC3E}">
        <p14:creationId xmlns:p14="http://schemas.microsoft.com/office/powerpoint/2010/main" val="212085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B379E9-A5D8-10F1-D170-C5F12B500CCF}"/>
              </a:ext>
            </a:extLst>
          </p:cNvPr>
          <p:cNvSpPr>
            <a:spLocks noGrp="1"/>
          </p:cNvSpPr>
          <p:nvPr>
            <p:ph type="title"/>
          </p:nvPr>
        </p:nvSpPr>
        <p:spPr>
          <a:xfrm>
            <a:off x="838200" y="365125"/>
            <a:ext cx="10515600" cy="1325563"/>
          </a:xfrm>
        </p:spPr>
        <p:txBody>
          <a:bodyPr>
            <a:normAutofit/>
          </a:bodyPr>
          <a:lstStyle/>
          <a:p>
            <a:pPr algn="ctr"/>
            <a:r>
              <a:rPr lang="en-US" sz="8800" b="1" dirty="0">
                <a:solidFill>
                  <a:schemeClr val="bg1"/>
                </a:solidFill>
                <a:latin typeface="Times New Roman" panose="02020603050405020304" pitchFamily="18" charset="0"/>
                <a:cs typeface="Times New Roman" panose="02020603050405020304" pitchFamily="18" charset="0"/>
              </a:rPr>
              <a:t>Policy Implications</a:t>
            </a:r>
          </a:p>
        </p:txBody>
      </p:sp>
      <p:sp>
        <p:nvSpPr>
          <p:cNvPr id="21"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ontent Placeholder 2">
            <a:extLst>
              <a:ext uri="{FF2B5EF4-FFF2-40B4-BE49-F238E27FC236}">
                <a16:creationId xmlns:a16="http://schemas.microsoft.com/office/drawing/2014/main" id="{47A57A13-47E7-BA62-45EF-74D8714FF3D8}"/>
              </a:ext>
            </a:extLst>
          </p:cNvPr>
          <p:cNvGraphicFramePr>
            <a:graphicFrameLocks noGrp="1"/>
          </p:cNvGraphicFramePr>
          <p:nvPr>
            <p:ph idx="1"/>
            <p:extLst>
              <p:ext uri="{D42A27DB-BD31-4B8C-83A1-F6EECF244321}">
                <p14:modId xmlns:p14="http://schemas.microsoft.com/office/powerpoint/2010/main" val="2327786161"/>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813813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903309B8-1393-4AAA-9990-59F6435C1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031F918-6C2A-4C3F-8785-651FF6135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0201" cy="6858000"/>
          </a:xfrm>
          <a:prstGeom prst="rect">
            <a:avLst/>
          </a:prstGeom>
          <a:solidFill>
            <a:schemeClr val="bg1"/>
          </a:solidFill>
          <a:ln>
            <a:noFill/>
          </a:ln>
          <a:effectLst>
            <a:outerShdw blurRad="431800" dist="139700" dir="2154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643EBF7-506E-4D6D-03F5-0BA1A47F6D9C}"/>
              </a:ext>
            </a:extLst>
          </p:cNvPr>
          <p:cNvSpPr>
            <a:spLocks noGrp="1"/>
          </p:cNvSpPr>
          <p:nvPr>
            <p:ph type="title"/>
          </p:nvPr>
        </p:nvSpPr>
        <p:spPr>
          <a:xfrm>
            <a:off x="373810" y="3354085"/>
            <a:ext cx="4662577" cy="2893030"/>
          </a:xfrm>
        </p:spPr>
        <p:txBody>
          <a:bodyPr anchor="ctr">
            <a:normAutofit/>
          </a:bodyPr>
          <a:lstStyle/>
          <a:p>
            <a:pPr marL="0" indent="0" algn="ctr"/>
            <a:r>
              <a:rPr lang="en-US" sz="6000" b="1" dirty="0">
                <a:latin typeface="Times New Roman" panose="02020603050405020304" pitchFamily="18" charset="0"/>
                <a:cs typeface="Times New Roman" panose="02020603050405020304" pitchFamily="18" charset="0"/>
              </a:rPr>
              <a:t>Development Strategies</a:t>
            </a:r>
          </a:p>
        </p:txBody>
      </p:sp>
      <p:sp>
        <p:nvSpPr>
          <p:cNvPr id="24" name="Rectangle 23">
            <a:extLst>
              <a:ext uri="{FF2B5EF4-FFF2-40B4-BE49-F238E27FC236}">
                <a16:creationId xmlns:a16="http://schemas.microsoft.com/office/drawing/2014/main" id="{A38EB67A-8157-4845-8A06-416CECA83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799"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light bulb with icons around it&#10;&#10;Description automatically generated">
            <a:extLst>
              <a:ext uri="{FF2B5EF4-FFF2-40B4-BE49-F238E27FC236}">
                <a16:creationId xmlns:a16="http://schemas.microsoft.com/office/drawing/2014/main" id="{5352E259-6C37-8462-8AC3-EB7B0E602D5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344" r="3" b="12838"/>
          <a:stretch/>
        </p:blipFill>
        <p:spPr>
          <a:xfrm>
            <a:off x="8798495" y="567"/>
            <a:ext cx="3393507" cy="2742633"/>
          </a:xfrm>
          <a:prstGeom prst="rect">
            <a:avLst/>
          </a:prstGeom>
        </p:spPr>
      </p:pic>
      <p:pic>
        <p:nvPicPr>
          <p:cNvPr id="9" name="Picture 8" descr="A book with a picture of a person&#10;&#10;Description automatically generated">
            <a:extLst>
              <a:ext uri="{FF2B5EF4-FFF2-40B4-BE49-F238E27FC236}">
                <a16:creationId xmlns:a16="http://schemas.microsoft.com/office/drawing/2014/main" id="{CABE2A49-EE14-AC6A-34FC-EAF0FD42761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6584" r="660"/>
          <a:stretch/>
        </p:blipFill>
        <p:spPr>
          <a:xfrm>
            <a:off x="5410200" y="567"/>
            <a:ext cx="3400297" cy="2742633"/>
          </a:xfrm>
          <a:prstGeom prst="rect">
            <a:avLst/>
          </a:prstGeom>
        </p:spPr>
      </p:pic>
      <p:pic>
        <p:nvPicPr>
          <p:cNvPr id="7" name="Picture 6" descr="A hand writing on a chalkboard&#10;&#10;Description automatically generated">
            <a:extLst>
              <a:ext uri="{FF2B5EF4-FFF2-40B4-BE49-F238E27FC236}">
                <a16:creationId xmlns:a16="http://schemas.microsoft.com/office/drawing/2014/main" id="{7BBD789D-F4E6-E8B6-4294-1D5A3D13110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5890" r="4" b="7012"/>
          <a:stretch/>
        </p:blipFill>
        <p:spPr>
          <a:xfrm>
            <a:off x="-2" y="567"/>
            <a:ext cx="5410202" cy="2742633"/>
          </a:xfrm>
          <a:prstGeom prst="rect">
            <a:avLst/>
          </a:prstGeom>
          <a:effectLst>
            <a:outerShdw blurRad="254000" dist="190500" sx="90000" sy="90000" algn="ctr" rotWithShape="0">
              <a:srgbClr val="000000">
                <a:alpha val="25000"/>
              </a:srgbClr>
            </a:outerShdw>
          </a:effectLst>
        </p:spPr>
      </p:pic>
      <p:sp>
        <p:nvSpPr>
          <p:cNvPr id="3" name="Content Placeholder 2">
            <a:extLst>
              <a:ext uri="{FF2B5EF4-FFF2-40B4-BE49-F238E27FC236}">
                <a16:creationId xmlns:a16="http://schemas.microsoft.com/office/drawing/2014/main" id="{0403AC91-B6EF-D671-499E-3754C2CE8701}"/>
              </a:ext>
            </a:extLst>
          </p:cNvPr>
          <p:cNvSpPr>
            <a:spLocks noGrp="1"/>
          </p:cNvSpPr>
          <p:nvPr>
            <p:ph idx="1"/>
          </p:nvPr>
        </p:nvSpPr>
        <p:spPr>
          <a:xfrm>
            <a:off x="5710001" y="3254377"/>
            <a:ext cx="5900060" cy="3019005"/>
          </a:xfrm>
        </p:spPr>
        <p:txBody>
          <a:bodyPr anchor="ctr">
            <a:noAutofit/>
          </a:bodyPr>
          <a:lstStyle/>
          <a:p>
            <a:pPr marL="0" indent="0" algn="just">
              <a:buNone/>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Inclusive Development: </a:t>
            </a:r>
            <a:r>
              <a:rPr lang="en-US" dirty="0">
                <a:latin typeface="Times New Roman" panose="02020603050405020304" pitchFamily="18" charset="0"/>
                <a:cs typeface="Times New Roman" panose="02020603050405020304" pitchFamily="18" charset="0"/>
              </a:rPr>
              <a:t>Policies aimed at reducing inequalities and ensuring that economic growth benefits all segments of society (UNDP, 2010).</a:t>
            </a:r>
          </a:p>
          <a:p>
            <a:pPr marL="0" indent="0" algn="just">
              <a:buNone/>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Sustainable Development: </a:t>
            </a:r>
            <a:r>
              <a:rPr lang="en-US" dirty="0">
                <a:latin typeface="Times New Roman" panose="02020603050405020304" pitchFamily="18" charset="0"/>
                <a:cs typeface="Times New Roman" panose="02020603050405020304" pitchFamily="18" charset="0"/>
              </a:rPr>
              <a:t>Balancing economic growth with environmental protection and social equity (WCED, 1987).</a:t>
            </a:r>
          </a:p>
        </p:txBody>
      </p:sp>
    </p:spTree>
    <p:extLst>
      <p:ext uri="{BB962C8B-B14F-4D97-AF65-F5344CB8AC3E}">
        <p14:creationId xmlns:p14="http://schemas.microsoft.com/office/powerpoint/2010/main" val="1585392068"/>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9" name="Rectangle 9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round table in a room with blue chairs&#10;&#10;Description automatically generated">
            <a:extLst>
              <a:ext uri="{FF2B5EF4-FFF2-40B4-BE49-F238E27FC236}">
                <a16:creationId xmlns:a16="http://schemas.microsoft.com/office/drawing/2014/main" id="{5C5E0D81-2AA5-70A9-A3A3-218648C901BA}"/>
              </a:ext>
            </a:extLst>
          </p:cNvPr>
          <p:cNvPicPr>
            <a:picLocks noChangeAspect="1"/>
          </p:cNvPicPr>
          <p:nvPr/>
        </p:nvPicPr>
        <p:blipFill>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74" r="6213"/>
          <a:stretch/>
        </p:blipFill>
        <p:spPr>
          <a:xfrm>
            <a:off x="0" y="10"/>
            <a:ext cx="8450297" cy="6857990"/>
          </a:xfrm>
          <a:prstGeom prst="rect">
            <a:avLst/>
          </a:prstGeom>
        </p:spPr>
      </p:pic>
      <p:sp>
        <p:nvSpPr>
          <p:cNvPr id="2" name="Title 1">
            <a:extLst>
              <a:ext uri="{FF2B5EF4-FFF2-40B4-BE49-F238E27FC236}">
                <a16:creationId xmlns:a16="http://schemas.microsoft.com/office/drawing/2014/main" id="{E6EF404D-81D0-E8B8-EF57-7C2853AC1392}"/>
              </a:ext>
            </a:extLst>
          </p:cNvPr>
          <p:cNvSpPr>
            <a:spLocks noGrp="1"/>
          </p:cNvSpPr>
          <p:nvPr>
            <p:ph type="title"/>
          </p:nvPr>
        </p:nvSpPr>
        <p:spPr>
          <a:xfrm>
            <a:off x="419110" y="365125"/>
            <a:ext cx="6089497" cy="1627636"/>
          </a:xfrm>
        </p:spPr>
        <p:txBody>
          <a:bodyPr>
            <a:noAutofit/>
          </a:bodyPr>
          <a:lstStyle/>
          <a:p>
            <a:pPr algn="ctr"/>
            <a:r>
              <a:rPr lang="en-US" sz="4800" b="1" dirty="0">
                <a:solidFill>
                  <a:srgbClr val="FFFFFF"/>
                </a:solidFill>
                <a:latin typeface="Times New Roman" panose="02020603050405020304" pitchFamily="18" charset="0"/>
                <a:cs typeface="Times New Roman" panose="02020603050405020304" pitchFamily="18" charset="0"/>
              </a:rPr>
              <a:t>Role of International Organizations</a:t>
            </a:r>
          </a:p>
        </p:txBody>
      </p:sp>
      <p:sp>
        <p:nvSpPr>
          <p:cNvPr id="3" name="Content Placeholder 2">
            <a:extLst>
              <a:ext uri="{FF2B5EF4-FFF2-40B4-BE49-F238E27FC236}">
                <a16:creationId xmlns:a16="http://schemas.microsoft.com/office/drawing/2014/main" id="{3FDC78B4-3EE6-3254-4E46-403E533DCEEF}"/>
              </a:ext>
            </a:extLst>
          </p:cNvPr>
          <p:cNvSpPr>
            <a:spLocks noGrp="1"/>
          </p:cNvSpPr>
          <p:nvPr>
            <p:ph idx="1"/>
          </p:nvPr>
        </p:nvSpPr>
        <p:spPr>
          <a:xfrm>
            <a:off x="690054" y="1992761"/>
            <a:ext cx="5665776" cy="3957178"/>
          </a:xfrm>
        </p:spPr>
        <p:txBody>
          <a:bodyPr>
            <a:noAutofit/>
          </a:bodyPr>
          <a:lstStyle/>
          <a:p>
            <a:pPr marL="0" indent="0" algn="just">
              <a:buNone/>
            </a:pPr>
            <a:r>
              <a:rPr lang="en-US" sz="3500" dirty="0">
                <a:solidFill>
                  <a:srgbClr val="FFFFFF"/>
                </a:solidFill>
                <a:latin typeface="Times New Roman" panose="02020603050405020304" pitchFamily="18" charset="0"/>
                <a:cs typeface="Times New Roman" panose="02020603050405020304" pitchFamily="18" charset="0"/>
              </a:rPr>
              <a:t>•	International Monetary Fund (IMF): Provides financial assistance and policy advice to member countries (IMF, 2020).</a:t>
            </a:r>
          </a:p>
          <a:p>
            <a:pPr marL="0" indent="0" algn="just">
              <a:buNone/>
            </a:pPr>
            <a:r>
              <a:rPr lang="en-US" sz="3500" dirty="0">
                <a:solidFill>
                  <a:srgbClr val="FFFFFF"/>
                </a:solidFill>
                <a:latin typeface="Times New Roman" panose="02020603050405020304" pitchFamily="18" charset="0"/>
                <a:cs typeface="Times New Roman" panose="02020603050405020304" pitchFamily="18" charset="0"/>
              </a:rPr>
              <a:t>•	World Bank: Focuses on reducing poverty and supporting development projects (World Bank, 2020).</a:t>
            </a:r>
          </a:p>
        </p:txBody>
      </p:sp>
      <p:pic>
        <p:nvPicPr>
          <p:cNvPr id="5" name="Picture 4" descr="A row of flags in front of a building&#10;&#10;Description automatically generated">
            <a:extLst>
              <a:ext uri="{FF2B5EF4-FFF2-40B4-BE49-F238E27FC236}">
                <a16:creationId xmlns:a16="http://schemas.microsoft.com/office/drawing/2014/main" id="{2EF08491-89CB-6D80-8A71-A110AC4BB18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0313" r="21650"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318649763"/>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digital globe">
            <a:extLst>
              <a:ext uri="{FF2B5EF4-FFF2-40B4-BE49-F238E27FC236}">
                <a16:creationId xmlns:a16="http://schemas.microsoft.com/office/drawing/2014/main" id="{CA8AAE8A-C874-38ED-9EB5-D04E20260906}"/>
              </a:ext>
            </a:extLst>
          </p:cNvPr>
          <p:cNvPicPr>
            <a:picLocks noChangeAspect="1"/>
          </p:cNvPicPr>
          <p:nvPr/>
        </p:nvPicPr>
        <p:blipFill>
          <a:blip r:embed="rId2"/>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6ED5FB-613E-05EB-80EA-148C6CC31EFB}"/>
              </a:ext>
            </a:extLst>
          </p:cNvPr>
          <p:cNvSpPr>
            <a:spLocks noGrp="1"/>
          </p:cNvSpPr>
          <p:nvPr>
            <p:ph type="title"/>
          </p:nvPr>
        </p:nvSpPr>
        <p:spPr>
          <a:xfrm>
            <a:off x="1633928" y="2247899"/>
            <a:ext cx="8700697" cy="2339091"/>
          </a:xfrm>
        </p:spPr>
        <p:txBody>
          <a:bodyPr vert="horz" lIns="91440" tIns="45720" rIns="91440" bIns="45720" rtlCol="0" anchor="ctr">
            <a:noAutofit/>
          </a:bodyPr>
          <a:lstStyle/>
          <a:p>
            <a:pPr algn="ctr"/>
            <a:r>
              <a:rPr lang="en-US" sz="6000" b="1" dirty="0">
                <a:solidFill>
                  <a:schemeClr val="tx1">
                    <a:lumMod val="75000"/>
                    <a:lumOff val="25000"/>
                  </a:schemeClr>
                </a:solidFill>
                <a:latin typeface="Times New Roman" panose="02020603050405020304" pitchFamily="18" charset="0"/>
                <a:cs typeface="Times New Roman" panose="02020603050405020304" pitchFamily="18" charset="0"/>
              </a:rPr>
              <a:t>Topic 9: Globalization and Its Impact on Development</a:t>
            </a:r>
          </a:p>
        </p:txBody>
      </p:sp>
    </p:spTree>
    <p:extLst>
      <p:ext uri="{BB962C8B-B14F-4D97-AF65-F5344CB8AC3E}">
        <p14:creationId xmlns:p14="http://schemas.microsoft.com/office/powerpoint/2010/main" val="37684226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72D6-09D7-FEC9-52EE-C5A43A6114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FDC182-13FF-DF00-6A5A-23DA0DC409D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9193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lobe with flags">
            <a:extLst>
              <a:ext uri="{FF2B5EF4-FFF2-40B4-BE49-F238E27FC236}">
                <a16:creationId xmlns:a16="http://schemas.microsoft.com/office/drawing/2014/main" id="{07046FFE-167B-6424-B911-ECDE3B51A82F}"/>
              </a:ext>
            </a:extLst>
          </p:cNvPr>
          <p:cNvPicPr>
            <a:picLocks noChangeAspect="1"/>
          </p:cNvPicPr>
          <p:nvPr/>
        </p:nvPicPr>
        <p:blipFill>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816" b="12184"/>
          <a:stretch/>
        </p:blipFill>
        <p:spPr>
          <a:xfrm>
            <a:off x="20" y="10"/>
            <a:ext cx="12191979" cy="6857990"/>
          </a:xfrm>
          <a:prstGeom prst="rect">
            <a:avLst/>
          </a:prstGeom>
        </p:spPr>
      </p:pic>
      <p:sp>
        <p:nvSpPr>
          <p:cNvPr id="2" name="Title 1">
            <a:extLst>
              <a:ext uri="{FF2B5EF4-FFF2-40B4-BE49-F238E27FC236}">
                <a16:creationId xmlns:a16="http://schemas.microsoft.com/office/drawing/2014/main" id="{1C5CDAA5-0D13-A6C9-6C09-B0B26D600DF5}"/>
              </a:ext>
            </a:extLst>
          </p:cNvPr>
          <p:cNvSpPr>
            <a:spLocks noGrp="1"/>
          </p:cNvSpPr>
          <p:nvPr>
            <p:ph type="title"/>
          </p:nvPr>
        </p:nvSpPr>
        <p:spPr>
          <a:xfrm>
            <a:off x="841249" y="941832"/>
            <a:ext cx="10506456" cy="2057400"/>
          </a:xfrm>
        </p:spPr>
        <p:txBody>
          <a:bodyPr anchor="b">
            <a:normAutofit/>
          </a:bodyPr>
          <a:lstStyle/>
          <a:p>
            <a:r>
              <a:rPr lang="en-US" sz="4600"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The Interrelation between Governance, Politics, and Development</a:t>
            </a:r>
            <a:endParaRPr lang="en-US" sz="4600" dirty="0">
              <a:solidFill>
                <a:schemeClr val="bg1"/>
              </a:solidFill>
            </a:endParaRP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F203C34-2FD4-F8F1-8989-E46BFCA627FC}"/>
              </a:ext>
            </a:extLst>
          </p:cNvPr>
          <p:cNvSpPr>
            <a:spLocks noGrp="1"/>
          </p:cNvSpPr>
          <p:nvPr>
            <p:ph idx="1"/>
          </p:nvPr>
        </p:nvSpPr>
        <p:spPr>
          <a:xfrm>
            <a:off x="841248" y="3502152"/>
            <a:ext cx="10506456" cy="2670048"/>
          </a:xfrm>
        </p:spPr>
        <p:txBody>
          <a:bodyPr>
            <a:normAutofit fontScale="92500"/>
          </a:bodyPr>
          <a:lstStyle/>
          <a:p>
            <a:pPr marL="0" marR="0" indent="0" algn="just">
              <a:spcBef>
                <a:spcPts val="0"/>
              </a:spcBef>
              <a:spcAft>
                <a:spcPts val="800"/>
              </a:spcAft>
              <a:buNone/>
            </a:pPr>
            <a:r>
              <a:rPr lang="en-US" sz="32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Governance, politics, and development are deeply interconnected. Governance provides the framework and processes through which political decisions are made and implemented, while politics shapes the governance structures and policies that drive development outcomes. Development, in turn, affects the quality of governance and the nature of political dynamics (Chambers, 1997).</a:t>
            </a:r>
          </a:p>
          <a:p>
            <a:pPr marL="0" indent="0">
              <a:buNone/>
            </a:pPr>
            <a:endParaRPr lang="en-US" sz="2000" dirty="0">
              <a:solidFill>
                <a:schemeClr val="bg1"/>
              </a:solidFill>
            </a:endParaRPr>
          </a:p>
        </p:txBody>
      </p:sp>
    </p:spTree>
    <p:extLst>
      <p:ext uri="{BB962C8B-B14F-4D97-AF65-F5344CB8AC3E}">
        <p14:creationId xmlns:p14="http://schemas.microsoft.com/office/powerpoint/2010/main" val="84035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and holding a ball with words on it&#10;&#10;Description automatically generated">
            <a:extLst>
              <a:ext uri="{FF2B5EF4-FFF2-40B4-BE49-F238E27FC236}">
                <a16:creationId xmlns:a16="http://schemas.microsoft.com/office/drawing/2014/main" id="{EB6E1F44-F205-A239-0A44-DC63DE1A31C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2175"/>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7F462A-AA4E-E86C-E079-AD32928AE5B9}"/>
              </a:ext>
            </a:extLst>
          </p:cNvPr>
          <p:cNvSpPr>
            <a:spLocks noGrp="1"/>
          </p:cNvSpPr>
          <p:nvPr>
            <p:ph type="title"/>
          </p:nvPr>
        </p:nvSpPr>
        <p:spPr>
          <a:xfrm>
            <a:off x="5424770" y="267145"/>
            <a:ext cx="6467475" cy="1899912"/>
          </a:xfrm>
        </p:spPr>
        <p:txBody>
          <a:bodyPr>
            <a:normAutofit/>
          </a:bodyPr>
          <a:lstStyle/>
          <a:p>
            <a:pPr algn="ctr"/>
            <a:r>
              <a:rPr lang="en-US" sz="4000" b="1" kern="100" dirty="0">
                <a:effectLst/>
                <a:latin typeface="Times New Roman" panose="02020603050405020304" pitchFamily="18" charset="0"/>
                <a:ea typeface="Aptos" panose="020B0004020202020204" pitchFamily="34" charset="0"/>
                <a:cs typeface="Times New Roman" panose="02020603050405020304" pitchFamily="18" charset="0"/>
              </a:rPr>
              <a:t>Governance as a Driver of Development</a:t>
            </a:r>
            <a:endParaRPr lang="en-US" sz="4000" dirty="0"/>
          </a:p>
        </p:txBody>
      </p:sp>
      <p:sp>
        <p:nvSpPr>
          <p:cNvPr id="3" name="Content Placeholder 2">
            <a:extLst>
              <a:ext uri="{FF2B5EF4-FFF2-40B4-BE49-F238E27FC236}">
                <a16:creationId xmlns:a16="http://schemas.microsoft.com/office/drawing/2014/main" id="{6748C1B9-D06E-9788-814A-840F2D70362C}"/>
              </a:ext>
            </a:extLst>
          </p:cNvPr>
          <p:cNvSpPr>
            <a:spLocks noGrp="1"/>
          </p:cNvSpPr>
          <p:nvPr>
            <p:ph idx="1"/>
          </p:nvPr>
        </p:nvSpPr>
        <p:spPr>
          <a:xfrm>
            <a:off x="6600825" y="1905564"/>
            <a:ext cx="5029200" cy="3742762"/>
          </a:xfrm>
        </p:spPr>
        <p:txBody>
          <a:bodyPr>
            <a:noAutofit/>
          </a:bodyPr>
          <a:lstStyle/>
          <a:p>
            <a:pPr marL="0" marR="0" indent="0" algn="just">
              <a:spcBef>
                <a:spcPts val="0"/>
              </a:spcBef>
              <a:spcAft>
                <a:spcPts val="800"/>
              </a:spcAft>
              <a:buNone/>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Good governance is a key driver of sustainable development. Transparent and accountable governance structures promote efficient management of resources, reduce corruption, and ensure that development policies are implemented effectively. For instance, democratic governance systems that ensure citizen participation and inclusiveness are more likely to achieve positive development outcomes, as they cater to the needs and aspirations of the broader population (Carlsson, 1987).</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728559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E704F7-754B-02E1-F4F0-7C0291A5B82A}"/>
              </a:ext>
            </a:extLst>
          </p:cNvPr>
          <p:cNvSpPr>
            <a:spLocks noGrp="1"/>
          </p:cNvSpPr>
          <p:nvPr>
            <p:ph type="title"/>
          </p:nvPr>
        </p:nvSpPr>
        <p:spPr>
          <a:xfrm>
            <a:off x="1383564" y="348865"/>
            <a:ext cx="9718111" cy="1576446"/>
          </a:xfrm>
        </p:spPr>
        <p:txBody>
          <a:bodyPr anchor="ctr">
            <a:normAutofit/>
          </a:bodyPr>
          <a:lstStyle/>
          <a:p>
            <a:r>
              <a:rPr lang="en-US"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Governance Impacts </a:t>
            </a:r>
            <a:r>
              <a:rPr lang="en-US" kern="100" dirty="0">
                <a:solidFill>
                  <a:srgbClr val="FFFFFF"/>
                </a:solidFill>
                <a:latin typeface="Times New Roman" panose="02020603050405020304" pitchFamily="18" charset="0"/>
                <a:ea typeface="Aptos" panose="020B0004020202020204" pitchFamily="34" charset="0"/>
                <a:cs typeface="Times New Roman" panose="02020603050405020304" pitchFamily="18" charset="0"/>
              </a:rPr>
              <a:t>D</a:t>
            </a:r>
            <a:r>
              <a:rPr lang="en-US"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evelopment </a:t>
            </a:r>
            <a:r>
              <a:rPr lang="en-US" kern="100" dirty="0">
                <a:solidFill>
                  <a:srgbClr val="FFFFFF"/>
                </a:solidFill>
                <a:latin typeface="Times New Roman" panose="02020603050405020304" pitchFamily="18" charset="0"/>
                <a:ea typeface="Aptos" panose="020B0004020202020204" pitchFamily="34" charset="0"/>
                <a:cs typeface="Times New Roman" panose="02020603050405020304" pitchFamily="18" charset="0"/>
              </a:rPr>
              <a:t>T</a:t>
            </a:r>
            <a:r>
              <a:rPr lang="en-US"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hrough </a:t>
            </a:r>
            <a:r>
              <a:rPr lang="en-US" kern="100" dirty="0">
                <a:solidFill>
                  <a:srgbClr val="FFFFFF"/>
                </a:solidFill>
                <a:latin typeface="Times New Roman" panose="02020603050405020304" pitchFamily="18" charset="0"/>
                <a:ea typeface="Aptos" panose="020B0004020202020204" pitchFamily="34" charset="0"/>
                <a:cs typeface="Times New Roman" panose="02020603050405020304" pitchFamily="18" charset="0"/>
              </a:rPr>
              <a:t>M</a:t>
            </a:r>
            <a:r>
              <a:rPr lang="en-US"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ultiple </a:t>
            </a:r>
            <a:r>
              <a:rPr lang="en-US" kern="100" dirty="0">
                <a:solidFill>
                  <a:srgbClr val="FFFFFF"/>
                </a:solidFill>
                <a:latin typeface="Times New Roman" panose="02020603050405020304" pitchFamily="18" charset="0"/>
                <a:ea typeface="Aptos" panose="020B0004020202020204" pitchFamily="34" charset="0"/>
                <a:cs typeface="Times New Roman" panose="02020603050405020304" pitchFamily="18" charset="0"/>
              </a:rPr>
              <a:t>P</a:t>
            </a:r>
            <a:r>
              <a:rPr lang="en-US"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athways:</a:t>
            </a:r>
            <a:endParaRPr lang="en-US" dirty="0">
              <a:solidFill>
                <a:srgbClr val="FFFFFF"/>
              </a:solidFill>
            </a:endParaRPr>
          </a:p>
        </p:txBody>
      </p:sp>
      <p:graphicFrame>
        <p:nvGraphicFramePr>
          <p:cNvPr id="5" name="Content Placeholder 2">
            <a:extLst>
              <a:ext uri="{FF2B5EF4-FFF2-40B4-BE49-F238E27FC236}">
                <a16:creationId xmlns:a16="http://schemas.microsoft.com/office/drawing/2014/main" id="{88ECC730-B289-4657-043E-CF00B807C1EB}"/>
              </a:ext>
            </a:extLst>
          </p:cNvPr>
          <p:cNvGraphicFramePr>
            <a:graphicFrameLocks noGrp="1"/>
          </p:cNvGraphicFramePr>
          <p:nvPr>
            <p:ph idx="1"/>
            <p:extLst>
              <p:ext uri="{D42A27DB-BD31-4B8C-83A1-F6EECF244321}">
                <p14:modId xmlns:p14="http://schemas.microsoft.com/office/powerpoint/2010/main" val="2964426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9000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E2EB36-5EA1-2B0D-D4DF-A0FD16A570BA}"/>
              </a:ext>
            </a:extLst>
          </p:cNvPr>
          <p:cNvSpPr>
            <a:spLocks noGrp="1"/>
          </p:cNvSpPr>
          <p:nvPr>
            <p:ph type="title"/>
          </p:nvPr>
        </p:nvSpPr>
        <p:spPr>
          <a:xfrm>
            <a:off x="841248" y="256032"/>
            <a:ext cx="10506456" cy="1014984"/>
          </a:xfrm>
        </p:spPr>
        <p:txBody>
          <a:bodyPr anchor="b">
            <a:normAutofit/>
          </a:bodyPr>
          <a:lstStyle/>
          <a:p>
            <a:r>
              <a:rPr lang="en-US" sz="3100" b="1" kern="100" dirty="0">
                <a:effectLst/>
                <a:latin typeface="Times New Roman" panose="02020603050405020304" pitchFamily="18" charset="0"/>
                <a:ea typeface="Aptos" panose="020B0004020202020204" pitchFamily="34" charset="0"/>
                <a:cs typeface="Times New Roman" panose="02020603050405020304" pitchFamily="18" charset="0"/>
              </a:rPr>
              <a:t>Politics as a Shaping Force in Governance and Development</a:t>
            </a:r>
            <a:endParaRPr lang="en-US" sz="3100" dirty="0"/>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E84AF550-B4F7-0D8C-E2AD-34FD13FF1099}"/>
              </a:ext>
            </a:extLst>
          </p:cNvPr>
          <p:cNvGraphicFramePr>
            <a:graphicFrameLocks noGrp="1"/>
          </p:cNvGraphicFramePr>
          <p:nvPr>
            <p:ph idx="1"/>
            <p:extLst>
              <p:ext uri="{D42A27DB-BD31-4B8C-83A1-F6EECF244321}">
                <p14:modId xmlns:p14="http://schemas.microsoft.com/office/powerpoint/2010/main" val="142998753"/>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95191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66CF70-5519-DF8C-0BE3-51A70DEB2D04}"/>
              </a:ext>
            </a:extLst>
          </p:cNvPr>
          <p:cNvSpPr>
            <a:spLocks noGrp="1"/>
          </p:cNvSpPr>
          <p:nvPr>
            <p:ph type="title"/>
          </p:nvPr>
        </p:nvSpPr>
        <p:spPr>
          <a:xfrm>
            <a:off x="838200" y="459863"/>
            <a:ext cx="10515600" cy="1004594"/>
          </a:xfrm>
        </p:spPr>
        <p:txBody>
          <a:bodyPr>
            <a:noAutofit/>
          </a:bodyPr>
          <a:lstStyle/>
          <a:p>
            <a:pPr algn="ctr"/>
            <a:r>
              <a:rPr lang="en-US" sz="36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Development Influencing Governance and Political Dynamics</a:t>
            </a:r>
            <a:endParaRPr lang="en-US" sz="3600" dirty="0">
              <a:solidFill>
                <a:srgbClr val="FFFFFF"/>
              </a:solidFill>
            </a:endParaRPr>
          </a:p>
        </p:txBody>
      </p:sp>
      <p:sp>
        <p:nvSpPr>
          <p:cNvPr id="14" name="Rectangle: Rounded Corners 13">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2">
            <a:extLst>
              <a:ext uri="{FF2B5EF4-FFF2-40B4-BE49-F238E27FC236}">
                <a16:creationId xmlns:a16="http://schemas.microsoft.com/office/drawing/2014/main" id="{8C0B99CA-D2E8-9B39-EFE5-8B5AB2D3E0BF}"/>
              </a:ext>
            </a:extLst>
          </p:cNvPr>
          <p:cNvGraphicFramePr>
            <a:graphicFrameLocks noGrp="1"/>
          </p:cNvGraphicFramePr>
          <p:nvPr>
            <p:ph idx="1"/>
            <p:extLst>
              <p:ext uri="{D42A27DB-BD31-4B8C-83A1-F6EECF244321}">
                <p14:modId xmlns:p14="http://schemas.microsoft.com/office/powerpoint/2010/main" val="3740698312"/>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450653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D02A8E-1DF1-CC30-FADC-8B05113A4B2D}"/>
              </a:ext>
            </a:extLst>
          </p:cNvPr>
          <p:cNvSpPr>
            <a:spLocks noGrp="1"/>
          </p:cNvSpPr>
          <p:nvPr>
            <p:ph type="title"/>
          </p:nvPr>
        </p:nvSpPr>
        <p:spPr>
          <a:xfrm>
            <a:off x="841248" y="334644"/>
            <a:ext cx="10509504" cy="1076914"/>
          </a:xfrm>
        </p:spPr>
        <p:txBody>
          <a:bodyPr anchor="ctr">
            <a:normAutofit/>
          </a:bodyPr>
          <a:lstStyle/>
          <a:p>
            <a:r>
              <a:rPr lang="en-US" sz="3700" b="1" kern="100" dirty="0">
                <a:effectLst/>
                <a:latin typeface="Times New Roman" panose="02020603050405020304" pitchFamily="18" charset="0"/>
                <a:ea typeface="Aptos" panose="020B0004020202020204" pitchFamily="34" charset="0"/>
                <a:cs typeface="Times New Roman" panose="02020603050405020304" pitchFamily="18" charset="0"/>
              </a:rPr>
              <a:t>Governance and Development in a Global Context</a:t>
            </a:r>
            <a:endParaRPr lang="en-US" sz="3700" dirty="0"/>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CF5B3267-0386-8E6C-E911-D52E76390102}"/>
              </a:ext>
            </a:extLst>
          </p:cNvPr>
          <p:cNvGraphicFramePr>
            <a:graphicFrameLocks noGrp="1"/>
          </p:cNvGraphicFramePr>
          <p:nvPr>
            <p:ph idx="1"/>
            <p:extLst>
              <p:ext uri="{D42A27DB-BD31-4B8C-83A1-F6EECF244321}">
                <p14:modId xmlns:p14="http://schemas.microsoft.com/office/powerpoint/2010/main" val="2667923945"/>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986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BCE0FB-ADDD-4B37-A958-519663E8E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F8A981E-6C01-464B-9B2A-810AFEC27C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730AF7-75D0-18BD-8898-18DADD98E6A5}"/>
              </a:ext>
            </a:extLst>
          </p:cNvPr>
          <p:cNvSpPr>
            <a:spLocks noGrp="1"/>
          </p:cNvSpPr>
          <p:nvPr>
            <p:ph type="title"/>
          </p:nvPr>
        </p:nvSpPr>
        <p:spPr>
          <a:xfrm>
            <a:off x="988063" y="898112"/>
            <a:ext cx="10515600" cy="1632775"/>
          </a:xfrm>
        </p:spPr>
        <p:txBody>
          <a:bodyPr anchor="b">
            <a:normAutofit/>
          </a:bodyPr>
          <a:lstStyle/>
          <a:p>
            <a:r>
              <a:rPr lang="en-US" sz="6600" b="1" kern="100" dirty="0">
                <a:solidFill>
                  <a:schemeClr val="tx2"/>
                </a:solidFill>
                <a:effectLst/>
                <a:latin typeface="Times New Roman" panose="02020603050405020304" pitchFamily="18" charset="0"/>
                <a:ea typeface="Aptos" panose="020B0004020202020204" pitchFamily="34" charset="0"/>
                <a:cs typeface="Times New Roman" panose="02020603050405020304" pitchFamily="18" charset="0"/>
              </a:rPr>
              <a:t>Summary and Conclusion</a:t>
            </a:r>
            <a:endParaRPr lang="en-US" sz="6600" dirty="0">
              <a:solidFill>
                <a:schemeClr val="tx2"/>
              </a:solidFill>
            </a:endParaRPr>
          </a:p>
        </p:txBody>
      </p:sp>
      <p:cxnSp>
        <p:nvCxnSpPr>
          <p:cNvPr id="12" name="Straight Connector 11">
            <a:extLst>
              <a:ext uri="{FF2B5EF4-FFF2-40B4-BE49-F238E27FC236}">
                <a16:creationId xmlns:a16="http://schemas.microsoft.com/office/drawing/2014/main" id="{18710E47-0781-4953-BBDA-8EF627A731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7785B3C-25EF-E4FF-BF1E-82ECA125C29A}"/>
              </a:ext>
            </a:extLst>
          </p:cNvPr>
          <p:cNvSpPr>
            <a:spLocks noGrp="1"/>
          </p:cNvSpPr>
          <p:nvPr>
            <p:ph idx="1"/>
          </p:nvPr>
        </p:nvSpPr>
        <p:spPr>
          <a:xfrm>
            <a:off x="838200" y="2803990"/>
            <a:ext cx="10515600" cy="2042605"/>
          </a:xfrm>
        </p:spPr>
        <p:txBody>
          <a:bodyPr anchor="t">
            <a:noAutofit/>
          </a:bodyPr>
          <a:lstStyle/>
          <a:p>
            <a:pPr marL="0" marR="0" indent="0" algn="just">
              <a:spcBef>
                <a:spcPts val="0"/>
              </a:spcBef>
              <a:spcAft>
                <a:spcPts val="800"/>
              </a:spcAft>
              <a:buNone/>
            </a:pPr>
            <a:r>
              <a:rPr lang="en-US" sz="2400" kern="100" dirty="0">
                <a:solidFill>
                  <a:schemeClr val="tx2"/>
                </a:solidFill>
                <a:effectLst/>
                <a:latin typeface="Times New Roman" panose="02020603050405020304" pitchFamily="18" charset="0"/>
                <a:ea typeface="Aptos" panose="020B0004020202020204" pitchFamily="34" charset="0"/>
                <a:cs typeface="Times New Roman" panose="02020603050405020304" pitchFamily="18" charset="0"/>
              </a:rPr>
              <a:t>Understanding the concepts of governance, politics, and development, and their interrelation is fundamental to comprehending the complexities of nation-building and socio-economic progress. Good governance, informed by ethical principles and inclusive policies, is essential for sustainable development. Meanwhile, politics, as the mechanism through which power is negotiated and exercised, plays a crucial role in shaping both governance structures and development outcomes.</a:t>
            </a:r>
          </a:p>
          <a:p>
            <a:pPr marL="0" marR="0" indent="0" algn="just">
              <a:spcBef>
                <a:spcPts val="0"/>
              </a:spcBef>
              <a:spcAft>
                <a:spcPts val="800"/>
              </a:spcAft>
              <a:buNone/>
            </a:pPr>
            <a:r>
              <a:rPr lang="en-US" sz="2400" kern="100" dirty="0">
                <a:solidFill>
                  <a:schemeClr val="tx2"/>
                </a:solidFill>
                <a:effectLst/>
                <a:latin typeface="Times New Roman" panose="02020603050405020304" pitchFamily="18" charset="0"/>
                <a:ea typeface="Aptos" panose="020B0004020202020204" pitchFamily="34" charset="0"/>
                <a:cs typeface="Times New Roman" panose="02020603050405020304" pitchFamily="18" charset="0"/>
              </a:rPr>
              <a:t>As we progress in this course, we will delve deeper into how these concepts manifest in various political contexts and explore their implications for development from both secular and Christian perspectives.</a:t>
            </a:r>
          </a:p>
        </p:txBody>
      </p:sp>
      <p:cxnSp>
        <p:nvCxnSpPr>
          <p:cNvPr id="14" name="Straight Connector 13">
            <a:extLst>
              <a:ext uri="{FF2B5EF4-FFF2-40B4-BE49-F238E27FC236}">
                <a16:creationId xmlns:a16="http://schemas.microsoft.com/office/drawing/2014/main" id="{125D265C-1D38-4B36-8572-366ED6A607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0C536A3-D654-4FB9-BB50-B236B87BB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7" name="Straight Connector 16">
              <a:extLst>
                <a:ext uri="{FF2B5EF4-FFF2-40B4-BE49-F238E27FC236}">
                  <a16:creationId xmlns:a16="http://schemas.microsoft.com/office/drawing/2014/main" id="{941ACF7F-B3F4-4E4E-AECF-076FA5AB68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A76DEDF-ED9E-43F5-BD8F-87A9A7A069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95067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7F69C251-A604-D167-145D-FF157178C9F8}"/>
              </a:ext>
            </a:extLst>
          </p:cNvPr>
          <p:cNvSpPr>
            <a:spLocks noGrp="1"/>
          </p:cNvSpPr>
          <p:nvPr>
            <p:ph type="title"/>
          </p:nvPr>
        </p:nvSpPr>
        <p:spPr>
          <a:xfrm>
            <a:off x="558170" y="380681"/>
            <a:ext cx="5315262" cy="1325563"/>
          </a:xfrm>
        </p:spPr>
        <p:txBody>
          <a:bodyPr anchor="b">
            <a:normAutofit/>
          </a:bodyPr>
          <a:lstStyle/>
          <a:p>
            <a:r>
              <a:rPr lang="en-US" b="1" kern="100" cap="all"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Course Purpose</a:t>
            </a:r>
            <a:endParaRPr lang="en-US" dirty="0">
              <a:solidFill>
                <a:schemeClr val="bg1"/>
              </a:solidFill>
            </a:endParaRPr>
          </a:p>
        </p:txBody>
      </p:sp>
      <p:cxnSp>
        <p:nvCxnSpPr>
          <p:cNvPr id="20" name="Straight Connector 1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5149CC6-AE40-E753-0E2E-80DF02FCF605}"/>
              </a:ext>
            </a:extLst>
          </p:cNvPr>
          <p:cNvSpPr>
            <a:spLocks noGrp="1"/>
          </p:cNvSpPr>
          <p:nvPr>
            <p:ph idx="1"/>
          </p:nvPr>
        </p:nvSpPr>
        <p:spPr>
          <a:xfrm>
            <a:off x="734518" y="2288834"/>
            <a:ext cx="5716643" cy="3899240"/>
          </a:xfrm>
        </p:spPr>
        <p:txBody>
          <a:bodyPr>
            <a:normAutofit fontScale="92500" lnSpcReduction="20000"/>
          </a:bodyPr>
          <a:lstStyle/>
          <a:p>
            <a:pPr marL="0" marR="0" indent="0" algn="just">
              <a:spcBef>
                <a:spcPts val="0"/>
              </a:spcBef>
              <a:spcAft>
                <a:spcPts val="800"/>
              </a:spcAft>
              <a:buNone/>
            </a:pPr>
            <a:r>
              <a:rPr lang="en-US" sz="30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To provide students with a comprehensive understanding of the intersection between governance, politics, and socio-economic development from secular and Christian perspectives. The course will explore the impact of local and global politics on nation-building, critically examine various political ideologies, and highlight God’s plan for making a nation prosperous through just governance and ethical leadership.</a:t>
            </a:r>
          </a:p>
          <a:p>
            <a:pPr marL="0" indent="0">
              <a:buNone/>
            </a:pPr>
            <a:endParaRPr lang="en-US" sz="2000" dirty="0">
              <a:solidFill>
                <a:schemeClr val="bg1"/>
              </a:solidFill>
            </a:endParaRPr>
          </a:p>
        </p:txBody>
      </p:sp>
      <p:pic>
        <p:nvPicPr>
          <p:cNvPr id="7" name="Picture 6" descr="A person with a graduation cap and a stack of books&#10;&#10;Description automatically generated">
            <a:extLst>
              <a:ext uri="{FF2B5EF4-FFF2-40B4-BE49-F238E27FC236}">
                <a16:creationId xmlns:a16="http://schemas.microsoft.com/office/drawing/2014/main" id="{1B5363C1-CE74-280B-3EDF-B6392F33B71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79376" y="369913"/>
            <a:ext cx="2720273" cy="2784532"/>
          </a:xfrm>
          <a:prstGeom prst="rect">
            <a:avLst/>
          </a:prstGeom>
        </p:spPr>
      </p:pic>
      <p:sp>
        <p:nvSpPr>
          <p:cNvPr id="17" name="Rectangle 16">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 holding a phone and a book&#10;&#10;Description automatically generated">
            <a:extLst>
              <a:ext uri="{FF2B5EF4-FFF2-40B4-BE49-F238E27FC236}">
                <a16:creationId xmlns:a16="http://schemas.microsoft.com/office/drawing/2014/main" id="{91EDFD4F-0B5C-68B1-EC47-1858FAEB749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38661" y="4081827"/>
            <a:ext cx="3588640" cy="2081411"/>
          </a:xfrm>
          <a:prstGeom prst="rect">
            <a:avLst/>
          </a:prstGeom>
        </p:spPr>
      </p:pic>
      <p:sp>
        <p:nvSpPr>
          <p:cNvPr id="19" name="Rectangle 18">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6052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E6659C6F-A29D-4D83-86DA-5B0289733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FF3BFB1-245B-459E-2DCA-FA713F60BCD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11" r="1335" b="-5"/>
          <a:stretch/>
        </p:blipFill>
        <p:spPr>
          <a:xfrm>
            <a:off x="4472902" y="18"/>
            <a:ext cx="4049486" cy="3681383"/>
          </a:xfrm>
          <a:prstGeom prst="rect">
            <a:avLst/>
          </a:prstGeom>
        </p:spPr>
      </p:pic>
      <p:pic>
        <p:nvPicPr>
          <p:cNvPr id="8" name="Picture 7">
            <a:extLst>
              <a:ext uri="{FF2B5EF4-FFF2-40B4-BE49-F238E27FC236}">
                <a16:creationId xmlns:a16="http://schemas.microsoft.com/office/drawing/2014/main" id="{F260E9C7-B777-B0A3-BE65-599205A7D827}"/>
              </a:ext>
            </a:extLst>
          </p:cNvPr>
          <p:cNvPicPr>
            <a:picLocks noChangeAspect="1"/>
          </p:cNvPicPr>
          <p:nvPr/>
        </p:nvPicPr>
        <p:blipFill>
          <a:blip r:embed="rId4">
            <a:alphaModFix/>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8742" r="16496" b="-3"/>
          <a:stretch/>
        </p:blipFill>
        <p:spPr>
          <a:xfrm>
            <a:off x="8522390" y="-7"/>
            <a:ext cx="3669610" cy="3681406"/>
          </a:xfrm>
          <a:prstGeom prst="rect">
            <a:avLst/>
          </a:prstGeom>
        </p:spPr>
      </p:pic>
      <p:pic>
        <p:nvPicPr>
          <p:cNvPr id="11" name="Picture 10">
            <a:extLst>
              <a:ext uri="{FF2B5EF4-FFF2-40B4-BE49-F238E27FC236}">
                <a16:creationId xmlns:a16="http://schemas.microsoft.com/office/drawing/2014/main" id="{0259081C-1155-9063-A6CD-FD6FE043217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5735" r="1" b="14219"/>
          <a:stretch/>
        </p:blipFill>
        <p:spPr>
          <a:xfrm>
            <a:off x="4472902" y="3681405"/>
            <a:ext cx="7719098" cy="3176595"/>
          </a:xfrm>
          <a:prstGeom prst="rect">
            <a:avLst/>
          </a:prstGeom>
        </p:spPr>
      </p:pic>
      <p:sp>
        <p:nvSpPr>
          <p:cNvPr id="26" name="Rectangle 25">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3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D8FAAE-17B7-E0D6-7CC9-5DF0B9D5DD4B}"/>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3900" b="1" kern="1200" dirty="0">
                <a:solidFill>
                  <a:schemeClr val="bg1"/>
                </a:solidFill>
                <a:effectLst/>
                <a:latin typeface="+mj-lt"/>
                <a:ea typeface="+mj-ea"/>
                <a:cs typeface="+mj-cs"/>
              </a:rPr>
              <a:t>Topic 2: Christian Perspective on Governance and Politics</a:t>
            </a:r>
            <a:br>
              <a:rPr lang="en-US" sz="3900" kern="1200" dirty="0">
                <a:solidFill>
                  <a:schemeClr val="bg1"/>
                </a:solidFill>
                <a:effectLst/>
                <a:latin typeface="+mj-lt"/>
                <a:ea typeface="+mj-ea"/>
                <a:cs typeface="+mj-cs"/>
              </a:rPr>
            </a:br>
            <a:endParaRPr lang="en-US" sz="3900" kern="1200" dirty="0">
              <a:solidFill>
                <a:schemeClr val="bg1"/>
              </a:solidFill>
              <a:latin typeface="+mj-lt"/>
              <a:ea typeface="+mj-ea"/>
              <a:cs typeface="+mj-cs"/>
            </a:endParaRPr>
          </a:p>
        </p:txBody>
      </p:sp>
      <p:cxnSp>
        <p:nvCxnSpPr>
          <p:cNvPr id="28" name="Straight Connector 2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0262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16615 0.21319 L 0.13542 0.20648 L 0.16615 0.21319 Z " pathEditMode="relative" ptsTypes="AAA">
                                      <p:cBhvr>
                                        <p:cTn id="24"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D5D2E51-A652-4FCB-ADE3-8974F2723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08E18253-076D-4D89-968E-FCD8887E2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F6EBCC24-DE3B-4BAD-9624-83E1C2D66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150B00-30AC-98D0-9837-4B7B2085C084}"/>
              </a:ext>
            </a:extLst>
          </p:cNvPr>
          <p:cNvSpPr>
            <a:spLocks noGrp="1"/>
          </p:cNvSpPr>
          <p:nvPr>
            <p:ph type="title"/>
          </p:nvPr>
        </p:nvSpPr>
        <p:spPr>
          <a:xfrm>
            <a:off x="438912" y="859536"/>
            <a:ext cx="4837176" cy="1243584"/>
          </a:xfrm>
        </p:spPr>
        <p:txBody>
          <a:bodyPr>
            <a:normAutofit/>
          </a:bodyPr>
          <a:lstStyle/>
          <a:p>
            <a:r>
              <a:rPr lang="en-US" sz="3400" b="1" kern="100" dirty="0">
                <a:effectLst/>
                <a:latin typeface="Times New Roman" panose="02020603050405020304" pitchFamily="18" charset="0"/>
                <a:ea typeface="Aptos" panose="020B0004020202020204" pitchFamily="34" charset="0"/>
                <a:cs typeface="Times New Roman" panose="02020603050405020304" pitchFamily="18" charset="0"/>
              </a:rPr>
              <a:t>Biblical Foundations of Governance and Politics</a:t>
            </a:r>
            <a:endParaRPr lang="en-US" sz="3400" dirty="0"/>
          </a:p>
        </p:txBody>
      </p:sp>
      <p:sp>
        <p:nvSpPr>
          <p:cNvPr id="23" name="Rectangle 22">
            <a:extLst>
              <a:ext uri="{FF2B5EF4-FFF2-40B4-BE49-F238E27FC236}">
                <a16:creationId xmlns:a16="http://schemas.microsoft.com/office/drawing/2014/main" id="{8C07AF1D-AB44-447B-BC2F-DBECCC06C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6FCD70E2-BD62-41E4-975D-E58B07928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5CFE7E1-E399-998E-2D0B-EBB279C41895}"/>
              </a:ext>
            </a:extLst>
          </p:cNvPr>
          <p:cNvSpPr>
            <a:spLocks noGrp="1"/>
          </p:cNvSpPr>
          <p:nvPr>
            <p:ph idx="1"/>
          </p:nvPr>
        </p:nvSpPr>
        <p:spPr>
          <a:xfrm>
            <a:off x="397800" y="2285292"/>
            <a:ext cx="5227370" cy="3666744"/>
          </a:xfrm>
        </p:spPr>
        <p:txBody>
          <a:bodyPr>
            <a:noAutofit/>
          </a:bodyPr>
          <a:lstStyle/>
          <a:p>
            <a:pPr marL="0" marR="0" algn="just">
              <a:spcBef>
                <a:spcPts val="0"/>
              </a:spcBef>
              <a:spcAft>
                <a:spcPts val="800"/>
              </a:spcAft>
            </a:pPr>
            <a:r>
              <a:rPr lang="en-US" sz="2500" b="1" kern="100" dirty="0">
                <a:effectLst/>
                <a:latin typeface="Times New Roman" panose="02020603050405020304" pitchFamily="18" charset="0"/>
                <a:ea typeface="Aptos" panose="020B0004020202020204" pitchFamily="34" charset="0"/>
                <a:cs typeface="Times New Roman" panose="02020603050405020304" pitchFamily="18" charset="0"/>
              </a:rPr>
              <a:t>Governance in the Old Testament</a:t>
            </a:r>
            <a:endParaRPr lang="en-US" sz="25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gn="just">
              <a:spcBef>
                <a:spcPts val="0"/>
              </a:spcBef>
              <a:spcAft>
                <a:spcPts val="800"/>
              </a:spcAft>
              <a:buNone/>
            </a:pPr>
            <a:r>
              <a:rPr lang="en-US" sz="2500" kern="100" dirty="0">
                <a:effectLst/>
                <a:latin typeface="Times New Roman" panose="02020603050405020304" pitchFamily="18" charset="0"/>
                <a:ea typeface="Aptos" panose="020B0004020202020204" pitchFamily="34" charset="0"/>
                <a:cs typeface="Times New Roman" panose="02020603050405020304" pitchFamily="18" charset="0"/>
              </a:rPr>
              <a:t>The Old Testament presents several models of governance that offer insights into the divine purpose for leadership and authority. From the patriarchal leadership of Abraham and Moses to the establishment of the monarchy under Saul, David, and Solomon, governance is depicted as guiding God's people towards His will and purposes.</a:t>
            </a:r>
          </a:p>
        </p:txBody>
      </p:sp>
      <p:pic>
        <p:nvPicPr>
          <p:cNvPr id="11" name="Picture 10" descr="A stack of books on a black background&#10;&#10;Description automatically generated">
            <a:extLst>
              <a:ext uri="{FF2B5EF4-FFF2-40B4-BE49-F238E27FC236}">
                <a16:creationId xmlns:a16="http://schemas.microsoft.com/office/drawing/2014/main" id="{3623242A-98B8-15D6-C3EC-B396370588C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61988" y="583207"/>
            <a:ext cx="2112264" cy="2112264"/>
          </a:xfrm>
          <a:prstGeom prst="rect">
            <a:avLst/>
          </a:prstGeom>
        </p:spPr>
      </p:pic>
      <p:pic>
        <p:nvPicPr>
          <p:cNvPr id="5" name="Picture 4" descr="A person standing on a rock&#10;&#10;Description automatically generated">
            <a:extLst>
              <a:ext uri="{FF2B5EF4-FFF2-40B4-BE49-F238E27FC236}">
                <a16:creationId xmlns:a16="http://schemas.microsoft.com/office/drawing/2014/main" id="{0FD7B2B3-334C-79F7-E319-573D5D94DA0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288744" y="741157"/>
            <a:ext cx="2505456" cy="1796364"/>
          </a:xfrm>
          <a:prstGeom prst="rect">
            <a:avLst/>
          </a:prstGeom>
        </p:spPr>
      </p:pic>
      <p:pic>
        <p:nvPicPr>
          <p:cNvPr id="8" name="Picture 7" descr="A group of men in robes&#10;&#10;Description automatically generated">
            <a:extLst>
              <a:ext uri="{FF2B5EF4-FFF2-40B4-BE49-F238E27FC236}">
                <a16:creationId xmlns:a16="http://schemas.microsoft.com/office/drawing/2014/main" id="{5DBC13F3-3F7C-32DC-D597-27E895F5772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614631" y="2897934"/>
            <a:ext cx="5130328" cy="3283410"/>
          </a:xfrm>
          <a:prstGeom prst="rect">
            <a:avLst/>
          </a:prstGeom>
        </p:spPr>
      </p:pic>
      <p:sp>
        <p:nvSpPr>
          <p:cNvPr id="6" name="TextBox 5">
            <a:extLst>
              <a:ext uri="{FF2B5EF4-FFF2-40B4-BE49-F238E27FC236}">
                <a16:creationId xmlns:a16="http://schemas.microsoft.com/office/drawing/2014/main" id="{9B3F5B4D-3B52-B1F3-5D5D-453333A6E547}"/>
              </a:ext>
            </a:extLst>
          </p:cNvPr>
          <p:cNvSpPr txBox="1"/>
          <p:nvPr/>
        </p:nvSpPr>
        <p:spPr>
          <a:xfrm>
            <a:off x="9581990" y="6870700"/>
            <a:ext cx="261001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itzend.wordpress.com/2012/06/27/standing-firm-in-the-faith-no-matter-wha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12" name="TextBox 11">
            <a:extLst>
              <a:ext uri="{FF2B5EF4-FFF2-40B4-BE49-F238E27FC236}">
                <a16:creationId xmlns:a16="http://schemas.microsoft.com/office/drawing/2014/main" id="{31409D31-A760-FF43-0504-F1517A6A76B2}"/>
              </a:ext>
            </a:extLst>
          </p:cNvPr>
          <p:cNvSpPr txBox="1"/>
          <p:nvPr/>
        </p:nvSpPr>
        <p:spPr>
          <a:xfrm>
            <a:off x="6980120" y="6870700"/>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amyglenn.com/POLS/govt2306notes.ht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49550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11"/>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p:cTn id="2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p:cTn id="3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inting of a group of people&#10;&#10;Description automatically generated">
            <a:extLst>
              <a:ext uri="{FF2B5EF4-FFF2-40B4-BE49-F238E27FC236}">
                <a16:creationId xmlns:a16="http://schemas.microsoft.com/office/drawing/2014/main" id="{64D5B574-F08B-EBA2-2593-DA286AF07FD2}"/>
              </a:ext>
            </a:extLst>
          </p:cNvPr>
          <p:cNvPicPr>
            <a:picLocks noChangeAspect="1"/>
          </p:cNvPicPr>
          <p:nvPr/>
        </p:nvPicPr>
        <p:blipFill>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7948" b="3475"/>
          <a:stretch/>
        </p:blipFill>
        <p:spPr>
          <a:xfrm>
            <a:off x="20" y="10"/>
            <a:ext cx="8450297" cy="6857990"/>
          </a:xfrm>
          <a:prstGeom prst="rect">
            <a:avLst/>
          </a:prstGeom>
        </p:spPr>
      </p:pic>
      <p:sp>
        <p:nvSpPr>
          <p:cNvPr id="2" name="Title 1">
            <a:extLst>
              <a:ext uri="{FF2B5EF4-FFF2-40B4-BE49-F238E27FC236}">
                <a16:creationId xmlns:a16="http://schemas.microsoft.com/office/drawing/2014/main" id="{647C399D-6342-8330-E30C-97840898CECC}"/>
              </a:ext>
            </a:extLst>
          </p:cNvPr>
          <p:cNvSpPr>
            <a:spLocks noGrp="1"/>
          </p:cNvSpPr>
          <p:nvPr>
            <p:ph type="title"/>
          </p:nvPr>
        </p:nvSpPr>
        <p:spPr>
          <a:xfrm>
            <a:off x="974511" y="0"/>
            <a:ext cx="5251316" cy="1627636"/>
          </a:xfrm>
        </p:spPr>
        <p:txBody>
          <a:bodyPr>
            <a:normAutofit/>
          </a:bodyPr>
          <a:lstStyle/>
          <a:p>
            <a:r>
              <a:rPr lang="en-US" b="1" dirty="0">
                <a:solidFill>
                  <a:srgbClr val="FFFFFF"/>
                </a:solidFill>
                <a:latin typeface="Times New Roman" panose="02020603050405020304" pitchFamily="18" charset="0"/>
                <a:cs typeface="Times New Roman" panose="02020603050405020304" pitchFamily="18" charset="0"/>
              </a:rPr>
              <a:t>CONTINUATION…</a:t>
            </a:r>
          </a:p>
        </p:txBody>
      </p:sp>
      <p:sp>
        <p:nvSpPr>
          <p:cNvPr id="3" name="Content Placeholder 2">
            <a:extLst>
              <a:ext uri="{FF2B5EF4-FFF2-40B4-BE49-F238E27FC236}">
                <a16:creationId xmlns:a16="http://schemas.microsoft.com/office/drawing/2014/main" id="{5A9B7C94-6D76-1A1C-87D6-FA4996266D47}"/>
              </a:ext>
            </a:extLst>
          </p:cNvPr>
          <p:cNvSpPr>
            <a:spLocks noGrp="1"/>
          </p:cNvSpPr>
          <p:nvPr>
            <p:ph idx="1"/>
          </p:nvPr>
        </p:nvSpPr>
        <p:spPr>
          <a:xfrm>
            <a:off x="558996" y="1275403"/>
            <a:ext cx="5666832" cy="4690682"/>
          </a:xfrm>
        </p:spPr>
        <p:txBody>
          <a:bodyPr>
            <a:noAutofit/>
          </a:bodyPr>
          <a:lstStyle/>
          <a:p>
            <a:pPr marL="0" marR="0" indent="0" algn="just">
              <a:spcBef>
                <a:spcPts val="0"/>
              </a:spcBef>
              <a:spcAft>
                <a:spcPts val="800"/>
              </a:spcAft>
              <a:buNone/>
            </a:pPr>
            <a:r>
              <a:rPr lang="en-US"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The concept of governance in the Old Testament is rooted in divine sovereignty. God is seen as the ultimate ruler who appoints leaders to govern His people according to His laws. For example, Deuteronomy 17:14-20 lays out specific instructions for the appointment of kings, emphasizing that God should choose rulers, should not be corrupt or self-serving, and should lead according to God’s commandments (Barker, 1995).</a:t>
            </a:r>
          </a:p>
          <a:p>
            <a:pPr marL="0" indent="0">
              <a:buNone/>
            </a:pPr>
            <a:endParaRPr lang="en-US" dirty="0">
              <a:solidFill>
                <a:srgbClr val="FFFFFF"/>
              </a:solidFill>
              <a:latin typeface="Times New Roman" panose="02020603050405020304" pitchFamily="18" charset="0"/>
              <a:cs typeface="Times New Roman" panose="02020603050405020304" pitchFamily="18" charset="0"/>
            </a:endParaRPr>
          </a:p>
        </p:txBody>
      </p:sp>
      <p:pic>
        <p:nvPicPr>
          <p:cNvPr id="8" name="Picture 7" descr="A red book with gold text&#10;&#10;Description automatically generated">
            <a:extLst>
              <a:ext uri="{FF2B5EF4-FFF2-40B4-BE49-F238E27FC236}">
                <a16:creationId xmlns:a16="http://schemas.microsoft.com/office/drawing/2014/main" id="{8C6AA805-BC51-8344-97B9-D5D15349058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 b="5688"/>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0062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8C3B93-3A5B-869E-3BF2-2D56D8F98134}"/>
              </a:ext>
            </a:extLst>
          </p:cNvPr>
          <p:cNvSpPr>
            <a:spLocks noGrp="1"/>
          </p:cNvSpPr>
          <p:nvPr>
            <p:ph type="title"/>
          </p:nvPr>
        </p:nvSpPr>
        <p:spPr>
          <a:xfrm>
            <a:off x="819146" y="746154"/>
            <a:ext cx="4607052" cy="1106424"/>
          </a:xfrm>
        </p:spPr>
        <p:txBody>
          <a:bodyPr>
            <a:normAutofit/>
          </a:bodyPr>
          <a:lstStyle/>
          <a:p>
            <a:r>
              <a:rPr lang="en-US" sz="3200" b="1" dirty="0">
                <a:latin typeface="Times New Roman" panose="02020603050405020304" pitchFamily="18" charset="0"/>
                <a:cs typeface="Times New Roman" panose="02020603050405020304" pitchFamily="18" charset="0"/>
              </a:rPr>
              <a:t>CONTINUATION…</a:t>
            </a:r>
          </a:p>
        </p:txBody>
      </p:sp>
      <p:sp>
        <p:nvSpPr>
          <p:cNvPr id="26" name="Rectangle 25">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9B6A1EF-BC84-58A9-2A89-9A139FC790E7}"/>
              </a:ext>
            </a:extLst>
          </p:cNvPr>
          <p:cNvSpPr>
            <a:spLocks noGrp="1"/>
          </p:cNvSpPr>
          <p:nvPr>
            <p:ph idx="1"/>
          </p:nvPr>
        </p:nvSpPr>
        <p:spPr>
          <a:xfrm>
            <a:off x="484912" y="2185416"/>
            <a:ext cx="5307137" cy="3511296"/>
          </a:xfrm>
        </p:spPr>
        <p:txBody>
          <a:bodyPr>
            <a:noAutofit/>
          </a:bodyPr>
          <a:lstStyle/>
          <a:p>
            <a:pPr marL="0" indent="0" algn="just">
              <a:buNone/>
            </a:pPr>
            <a:r>
              <a:rPr lang="en-US" kern="100" dirty="0">
                <a:effectLst/>
                <a:latin typeface="Times New Roman" panose="02020603050405020304" pitchFamily="18" charset="0"/>
                <a:ea typeface="Aptos" panose="020B0004020202020204" pitchFamily="34" charset="0"/>
                <a:cs typeface="Times New Roman" panose="02020603050405020304" pitchFamily="18" charset="0"/>
              </a:rPr>
              <a:t>The Old Testament also highlights the role of prophets as intermediaries who challenge rulers and hold them accountable to God's standards. Prophets like Nathan, Elijah, and Jeremiah spoke truth to power, critiquing unjust leadership, and calling for repentance and justice (2 Samuel 12:1-15, 1 Kings 18, Jeremiah 22:1-5).</a:t>
            </a:r>
          </a:p>
          <a:p>
            <a:pPr marL="0" indent="0" algn="just">
              <a:buNone/>
            </a:pPr>
            <a:endParaRPr lang="en-US" dirty="0">
              <a:latin typeface="Times New Roman" panose="02020603050405020304" pitchFamily="18" charset="0"/>
              <a:cs typeface="Times New Roman" panose="02020603050405020304" pitchFamily="18" charset="0"/>
            </a:endParaRPr>
          </a:p>
        </p:txBody>
      </p:sp>
      <p:pic>
        <p:nvPicPr>
          <p:cNvPr id="5" name="Picture 4" descr="A person wearing sandals on sand&#10;&#10;Description automatically generated">
            <a:extLst>
              <a:ext uri="{FF2B5EF4-FFF2-40B4-BE49-F238E27FC236}">
                <a16:creationId xmlns:a16="http://schemas.microsoft.com/office/drawing/2014/main" id="{4C05D31B-3BE1-E516-A284-7A448583755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015" r="3" b="3"/>
          <a:stretch/>
        </p:blipFill>
        <p:spPr>
          <a:xfrm>
            <a:off x="6324599" y="10"/>
            <a:ext cx="5457817" cy="3337549"/>
          </a:xfrm>
          <a:prstGeom prst="rect">
            <a:avLst/>
          </a:prstGeom>
        </p:spPr>
      </p:pic>
      <p:pic>
        <p:nvPicPr>
          <p:cNvPr id="8" name="Picture 7" descr="A group of colorful people holding hands around a globe&#10;&#10;Description automatically generated">
            <a:extLst>
              <a:ext uri="{FF2B5EF4-FFF2-40B4-BE49-F238E27FC236}">
                <a16:creationId xmlns:a16="http://schemas.microsoft.com/office/drawing/2014/main" id="{52FCCFD2-012B-791F-E715-33F78A02D3B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4113" r="3" b="1447"/>
          <a:stretch/>
        </p:blipFill>
        <p:spPr>
          <a:xfrm>
            <a:off x="6324590" y="3520439"/>
            <a:ext cx="5457817" cy="3337561"/>
          </a:xfrm>
          <a:prstGeom prst="rect">
            <a:avLst/>
          </a:prstGeom>
        </p:spPr>
      </p:pic>
    </p:spTree>
    <p:extLst>
      <p:ext uri="{BB962C8B-B14F-4D97-AF65-F5344CB8AC3E}">
        <p14:creationId xmlns:p14="http://schemas.microsoft.com/office/powerpoint/2010/main" val="3726117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870">
                                          <p:stCondLst>
                                            <p:cond delay="0"/>
                                          </p:stCondLst>
                                        </p:cTn>
                                        <p:tgtEl>
                                          <p:spTgt spid="8"/>
                                        </p:tgtEl>
                                      </p:cBhvr>
                                    </p:animEffect>
                                    <p:anim calcmode="lin" valueType="num">
                                      <p:cBhvr>
                                        <p:cTn id="15" dur="273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99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996" tmFilter="0, 0; 0.125,0.2665; 0.25,0.4; 0.375,0.465; 0.5,0.5;  0.625,0.535; 0.75,0.6; 0.875,0.7335; 1,1">
                                          <p:stCondLst>
                                            <p:cond delay="996"/>
                                          </p:stCondLst>
                                        </p:cTn>
                                        <p:tgtEl>
                                          <p:spTgt spid="8"/>
                                        </p:tgtEl>
                                        <p:attrNameLst>
                                          <p:attrName>ppt_y</p:attrName>
                                        </p:attrNameLst>
                                      </p:cBhvr>
                                      <p:tavLst>
                                        <p:tav tm="0" fmla="#ppt_y-sin(pi*$)/9">
                                          <p:val>
                                            <p:fltVal val="0"/>
                                          </p:val>
                                        </p:tav>
                                        <p:tav tm="100000">
                                          <p:val>
                                            <p:fltVal val="1"/>
                                          </p:val>
                                        </p:tav>
                                      </p:tavLst>
                                    </p:anim>
                                    <p:anim calcmode="lin" valueType="num">
                                      <p:cBhvr>
                                        <p:cTn id="18" dur="498" tmFilter="0, 0; 0.125,0.2665; 0.25,0.4; 0.375,0.465; 0.5,0.5;  0.625,0.535; 0.75,0.6; 0.875,0.7335; 1,1">
                                          <p:stCondLst>
                                            <p:cond delay="1986"/>
                                          </p:stCondLst>
                                        </p:cTn>
                                        <p:tgtEl>
                                          <p:spTgt spid="8"/>
                                        </p:tgtEl>
                                        <p:attrNameLst>
                                          <p:attrName>ppt_y</p:attrName>
                                        </p:attrNameLst>
                                      </p:cBhvr>
                                      <p:tavLst>
                                        <p:tav tm="0" fmla="#ppt_y-sin(pi*$)/27">
                                          <p:val>
                                            <p:fltVal val="0"/>
                                          </p:val>
                                        </p:tav>
                                        <p:tav tm="100000">
                                          <p:val>
                                            <p:fltVal val="1"/>
                                          </p:val>
                                        </p:tav>
                                      </p:tavLst>
                                    </p:anim>
                                    <p:anim calcmode="lin" valueType="num">
                                      <p:cBhvr>
                                        <p:cTn id="19" dur="246" tmFilter="0, 0; 0.125,0.2665; 0.25,0.4; 0.375,0.465; 0.5,0.5;  0.625,0.535; 0.75,0.6; 0.875,0.7335; 1,1">
                                          <p:stCondLst>
                                            <p:cond delay="2484"/>
                                          </p:stCondLst>
                                        </p:cTn>
                                        <p:tgtEl>
                                          <p:spTgt spid="8"/>
                                        </p:tgtEl>
                                        <p:attrNameLst>
                                          <p:attrName>ppt_y</p:attrName>
                                        </p:attrNameLst>
                                      </p:cBhvr>
                                      <p:tavLst>
                                        <p:tav tm="0" fmla="#ppt_y-sin(pi*$)/81">
                                          <p:val>
                                            <p:fltVal val="0"/>
                                          </p:val>
                                        </p:tav>
                                        <p:tav tm="100000">
                                          <p:val>
                                            <p:fltVal val="1"/>
                                          </p:val>
                                        </p:tav>
                                      </p:tavLst>
                                    </p:anim>
                                    <p:animScale>
                                      <p:cBhvr>
                                        <p:cTn id="20" dur="39">
                                          <p:stCondLst>
                                            <p:cond delay="975"/>
                                          </p:stCondLst>
                                        </p:cTn>
                                        <p:tgtEl>
                                          <p:spTgt spid="8"/>
                                        </p:tgtEl>
                                      </p:cBhvr>
                                      <p:to x="100000" y="60000"/>
                                    </p:animScale>
                                    <p:animScale>
                                      <p:cBhvr>
                                        <p:cTn id="21" dur="249" decel="50000">
                                          <p:stCondLst>
                                            <p:cond delay="1014"/>
                                          </p:stCondLst>
                                        </p:cTn>
                                        <p:tgtEl>
                                          <p:spTgt spid="8"/>
                                        </p:tgtEl>
                                      </p:cBhvr>
                                      <p:to x="100000" y="100000"/>
                                    </p:animScale>
                                    <p:animScale>
                                      <p:cBhvr>
                                        <p:cTn id="22" dur="39">
                                          <p:stCondLst>
                                            <p:cond delay="1968"/>
                                          </p:stCondLst>
                                        </p:cTn>
                                        <p:tgtEl>
                                          <p:spTgt spid="8"/>
                                        </p:tgtEl>
                                      </p:cBhvr>
                                      <p:to x="100000" y="80000"/>
                                    </p:animScale>
                                    <p:animScale>
                                      <p:cBhvr>
                                        <p:cTn id="23" dur="249" decel="50000">
                                          <p:stCondLst>
                                            <p:cond delay="2007"/>
                                          </p:stCondLst>
                                        </p:cTn>
                                        <p:tgtEl>
                                          <p:spTgt spid="8"/>
                                        </p:tgtEl>
                                      </p:cBhvr>
                                      <p:to x="100000" y="100000"/>
                                    </p:animScale>
                                    <p:animScale>
                                      <p:cBhvr>
                                        <p:cTn id="24" dur="39">
                                          <p:stCondLst>
                                            <p:cond delay="2463"/>
                                          </p:stCondLst>
                                        </p:cTn>
                                        <p:tgtEl>
                                          <p:spTgt spid="8"/>
                                        </p:tgtEl>
                                      </p:cBhvr>
                                      <p:to x="100000" y="90000"/>
                                    </p:animScale>
                                    <p:animScale>
                                      <p:cBhvr>
                                        <p:cTn id="25" dur="249" decel="50000">
                                          <p:stCondLst>
                                            <p:cond delay="2502"/>
                                          </p:stCondLst>
                                        </p:cTn>
                                        <p:tgtEl>
                                          <p:spTgt spid="8"/>
                                        </p:tgtEl>
                                      </p:cBhvr>
                                      <p:to x="100000" y="100000"/>
                                    </p:animScale>
                                    <p:animScale>
                                      <p:cBhvr>
                                        <p:cTn id="26" dur="39">
                                          <p:stCondLst>
                                            <p:cond delay="2712"/>
                                          </p:stCondLst>
                                        </p:cTn>
                                        <p:tgtEl>
                                          <p:spTgt spid="8"/>
                                        </p:tgtEl>
                                      </p:cBhvr>
                                      <p:to x="100000" y="95000"/>
                                    </p:animScale>
                                    <p:animScale>
                                      <p:cBhvr>
                                        <p:cTn id="27" dur="249" decel="50000">
                                          <p:stCondLst>
                                            <p:cond delay="2751"/>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9D85F1B-3302-4DB9-81B1-038ADCE4D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5544C8-D6DD-3B3F-AFEF-CB274E38FE1E}"/>
              </a:ext>
            </a:extLst>
          </p:cNvPr>
          <p:cNvSpPr>
            <a:spLocks noGrp="1"/>
          </p:cNvSpPr>
          <p:nvPr>
            <p:ph type="title"/>
          </p:nvPr>
        </p:nvSpPr>
        <p:spPr>
          <a:xfrm>
            <a:off x="781915" y="3874590"/>
            <a:ext cx="4779436" cy="2094640"/>
          </a:xfrm>
        </p:spPr>
        <p:txBody>
          <a:bodyPr>
            <a:normAutofit/>
          </a:bodyPr>
          <a:lstStyle/>
          <a:p>
            <a:r>
              <a:rPr lang="en-US" b="1" kern="100" dirty="0">
                <a:solidFill>
                  <a:schemeClr val="tx1">
                    <a:lumMod val="85000"/>
                    <a:lumOff val="15000"/>
                  </a:schemeClr>
                </a:solidFill>
                <a:effectLst/>
                <a:latin typeface="Times New Roman" panose="02020603050405020304" pitchFamily="18" charset="0"/>
                <a:ea typeface="Aptos" panose="020B0004020202020204" pitchFamily="34" charset="0"/>
                <a:cs typeface="Times New Roman" panose="02020603050405020304" pitchFamily="18" charset="0"/>
              </a:rPr>
              <a:t>Governance in the New Testament</a:t>
            </a:r>
            <a:endParaRPr lang="en-US" dirty="0">
              <a:solidFill>
                <a:schemeClr val="tx1">
                  <a:lumMod val="85000"/>
                  <a:lumOff val="15000"/>
                </a:schemeClr>
              </a:solidFill>
            </a:endParaRPr>
          </a:p>
        </p:txBody>
      </p:sp>
      <p:pic>
        <p:nvPicPr>
          <p:cNvPr id="5" name="Picture 4">
            <a:extLst>
              <a:ext uri="{FF2B5EF4-FFF2-40B4-BE49-F238E27FC236}">
                <a16:creationId xmlns:a16="http://schemas.microsoft.com/office/drawing/2014/main" id="{73EB0EC3-820D-FB1C-EE0E-B8813EEB823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975" b="10975"/>
          <a:stretch/>
        </p:blipFill>
        <p:spPr>
          <a:xfrm>
            <a:off x="20" y="10"/>
            <a:ext cx="6095980" cy="3175906"/>
          </a:xfrm>
          <a:custGeom>
            <a:avLst/>
            <a:gdLst/>
            <a:ahLst/>
            <a:cxnLst/>
            <a:rect l="l" t="t" r="r" b="b"/>
            <a:pathLst>
              <a:path w="6096000" h="3175916">
                <a:moveTo>
                  <a:pt x="0" y="0"/>
                </a:moveTo>
                <a:lnTo>
                  <a:pt x="6096000" y="0"/>
                </a:lnTo>
                <a:lnTo>
                  <a:pt x="6096000" y="3175916"/>
                </a:lnTo>
                <a:lnTo>
                  <a:pt x="6074953" y="3168556"/>
                </a:lnTo>
                <a:cubicBezTo>
                  <a:pt x="6065180" y="3165138"/>
                  <a:pt x="6054705" y="3162334"/>
                  <a:pt x="6041425" y="3161984"/>
                </a:cubicBezTo>
                <a:lnTo>
                  <a:pt x="5978335" y="3173176"/>
                </a:lnTo>
                <a:cubicBezTo>
                  <a:pt x="5953369" y="3176890"/>
                  <a:pt x="5845857" y="3169112"/>
                  <a:pt x="5827638" y="3169738"/>
                </a:cubicBezTo>
                <a:cubicBezTo>
                  <a:pt x="5821882" y="3178743"/>
                  <a:pt x="5799256" y="3174685"/>
                  <a:pt x="5761310" y="3170760"/>
                </a:cubicBezTo>
                <a:cubicBezTo>
                  <a:pt x="5731057" y="3170684"/>
                  <a:pt x="5713719" y="3171961"/>
                  <a:pt x="5696588" y="3173023"/>
                </a:cubicBezTo>
                <a:lnTo>
                  <a:pt x="5682596" y="3173661"/>
                </a:lnTo>
                <a:lnTo>
                  <a:pt x="5575844" y="3148218"/>
                </a:lnTo>
                <a:cubicBezTo>
                  <a:pt x="5455823" y="3136706"/>
                  <a:pt x="5377668" y="3144388"/>
                  <a:pt x="5287401" y="3135195"/>
                </a:cubicBezTo>
                <a:cubicBezTo>
                  <a:pt x="5197135" y="3126002"/>
                  <a:pt x="5202548" y="3115782"/>
                  <a:pt x="5034243" y="3093057"/>
                </a:cubicBezTo>
                <a:cubicBezTo>
                  <a:pt x="4879585" y="3031690"/>
                  <a:pt x="4724928" y="3048859"/>
                  <a:pt x="4570270" y="3026761"/>
                </a:cubicBezTo>
                <a:cubicBezTo>
                  <a:pt x="4488718" y="3050631"/>
                  <a:pt x="4344263" y="2990436"/>
                  <a:pt x="4232462" y="2981221"/>
                </a:cubicBezTo>
                <a:cubicBezTo>
                  <a:pt x="4120662" y="2972005"/>
                  <a:pt x="3986179" y="2970108"/>
                  <a:pt x="3899469" y="2971466"/>
                </a:cubicBezTo>
                <a:cubicBezTo>
                  <a:pt x="3892272" y="2982518"/>
                  <a:pt x="3768985" y="2995342"/>
                  <a:pt x="3710933" y="2958642"/>
                </a:cubicBezTo>
                <a:cubicBezTo>
                  <a:pt x="3583105" y="2956402"/>
                  <a:pt x="3623640" y="2964712"/>
                  <a:pt x="3495164" y="2941478"/>
                </a:cubicBezTo>
                <a:cubicBezTo>
                  <a:pt x="3419432" y="2942273"/>
                  <a:pt x="3339383" y="2952386"/>
                  <a:pt x="3282944" y="2951628"/>
                </a:cubicBezTo>
                <a:cubicBezTo>
                  <a:pt x="3281769" y="2953455"/>
                  <a:pt x="3129759" y="2929645"/>
                  <a:pt x="3085959" y="2922940"/>
                </a:cubicBezTo>
                <a:cubicBezTo>
                  <a:pt x="3042159" y="2916235"/>
                  <a:pt x="3054740" y="2920103"/>
                  <a:pt x="3020146" y="2911397"/>
                </a:cubicBezTo>
                <a:cubicBezTo>
                  <a:pt x="2871334" y="2883584"/>
                  <a:pt x="2762563" y="2883465"/>
                  <a:pt x="2653542" y="2876899"/>
                </a:cubicBezTo>
                <a:cubicBezTo>
                  <a:pt x="2533423" y="2872448"/>
                  <a:pt x="2683271" y="2915174"/>
                  <a:pt x="2510424" y="2888407"/>
                </a:cubicBezTo>
                <a:cubicBezTo>
                  <a:pt x="2506340" y="2898923"/>
                  <a:pt x="2449170" y="2888049"/>
                  <a:pt x="2412523" y="2882673"/>
                </a:cubicBezTo>
                <a:cubicBezTo>
                  <a:pt x="2355021" y="2881306"/>
                  <a:pt x="2382991" y="2891314"/>
                  <a:pt x="2308292" y="2874695"/>
                </a:cubicBezTo>
                <a:lnTo>
                  <a:pt x="2233764" y="2908195"/>
                </a:lnTo>
                <a:cubicBezTo>
                  <a:pt x="2234416" y="2903929"/>
                  <a:pt x="2112578" y="2949704"/>
                  <a:pt x="2089169" y="2948983"/>
                </a:cubicBezTo>
                <a:lnTo>
                  <a:pt x="1901626" y="2945454"/>
                </a:lnTo>
                <a:cubicBezTo>
                  <a:pt x="1851336" y="2959106"/>
                  <a:pt x="1870664" y="2971169"/>
                  <a:pt x="1825089" y="2978820"/>
                </a:cubicBezTo>
                <a:cubicBezTo>
                  <a:pt x="1779514" y="2986471"/>
                  <a:pt x="1746268" y="2976574"/>
                  <a:pt x="1628175" y="2991359"/>
                </a:cubicBezTo>
                <a:cubicBezTo>
                  <a:pt x="1580792" y="3002760"/>
                  <a:pt x="1459893" y="2977867"/>
                  <a:pt x="1367439" y="2991184"/>
                </a:cubicBezTo>
                <a:cubicBezTo>
                  <a:pt x="1369407" y="3003218"/>
                  <a:pt x="1303810" y="3002393"/>
                  <a:pt x="1260431" y="2993313"/>
                </a:cubicBezTo>
                <a:lnTo>
                  <a:pt x="1131986" y="3017812"/>
                </a:lnTo>
                <a:cubicBezTo>
                  <a:pt x="1134074" y="3034431"/>
                  <a:pt x="1115111" y="3023292"/>
                  <a:pt x="1062297" y="3034267"/>
                </a:cubicBezTo>
                <a:cubicBezTo>
                  <a:pt x="1046148" y="3044857"/>
                  <a:pt x="1019464" y="3043729"/>
                  <a:pt x="979009" y="3052795"/>
                </a:cubicBezTo>
                <a:cubicBezTo>
                  <a:pt x="963885" y="3062784"/>
                  <a:pt x="844270" y="3032960"/>
                  <a:pt x="809514" y="3039765"/>
                </a:cubicBezTo>
                <a:cubicBezTo>
                  <a:pt x="773761" y="3042869"/>
                  <a:pt x="775984" y="3025792"/>
                  <a:pt x="686053" y="3027101"/>
                </a:cubicBezTo>
                <a:cubicBezTo>
                  <a:pt x="600190" y="3024844"/>
                  <a:pt x="595882" y="3019147"/>
                  <a:pt x="504370" y="3015625"/>
                </a:cubicBezTo>
                <a:cubicBezTo>
                  <a:pt x="442615" y="3013617"/>
                  <a:pt x="455531" y="3005845"/>
                  <a:pt x="421644" y="3004997"/>
                </a:cubicBezTo>
                <a:cubicBezTo>
                  <a:pt x="377193" y="3017912"/>
                  <a:pt x="307611" y="2981496"/>
                  <a:pt x="274973" y="2996304"/>
                </a:cubicBezTo>
                <a:lnTo>
                  <a:pt x="116340" y="2982098"/>
                </a:lnTo>
                <a:lnTo>
                  <a:pt x="35300" y="2993836"/>
                </a:lnTo>
                <a:cubicBezTo>
                  <a:pt x="29001" y="2994370"/>
                  <a:pt x="18688" y="2993580"/>
                  <a:pt x="6479" y="2992085"/>
                </a:cubicBezTo>
                <a:lnTo>
                  <a:pt x="0" y="2991123"/>
                </a:lnTo>
                <a:close/>
              </a:path>
            </a:pathLst>
          </a:custGeom>
        </p:spPr>
      </p:pic>
      <p:pic>
        <p:nvPicPr>
          <p:cNvPr id="8" name="Picture 7">
            <a:extLst>
              <a:ext uri="{FF2B5EF4-FFF2-40B4-BE49-F238E27FC236}">
                <a16:creationId xmlns:a16="http://schemas.microsoft.com/office/drawing/2014/main" id="{D185BE3E-E73C-9003-7036-AB46503ECD7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7196"/>
          <a:stretch/>
        </p:blipFill>
        <p:spPr>
          <a:xfrm>
            <a:off x="6096000" y="10"/>
            <a:ext cx="6096000" cy="3182262"/>
          </a:xfrm>
          <a:custGeom>
            <a:avLst/>
            <a:gdLst/>
            <a:ahLst/>
            <a:cxnLst/>
            <a:rect l="l" t="t" r="r" b="b"/>
            <a:pathLst>
              <a:path w="6096000" h="3182272">
                <a:moveTo>
                  <a:pt x="0" y="0"/>
                </a:moveTo>
                <a:lnTo>
                  <a:pt x="6096000" y="0"/>
                </a:lnTo>
                <a:lnTo>
                  <a:pt x="6096000" y="2977881"/>
                </a:lnTo>
                <a:lnTo>
                  <a:pt x="6089100" y="2979305"/>
                </a:lnTo>
                <a:cubicBezTo>
                  <a:pt x="6033641" y="2989882"/>
                  <a:pt x="5988719" y="2996128"/>
                  <a:pt x="5963104" y="2993636"/>
                </a:cubicBezTo>
                <a:cubicBezTo>
                  <a:pt x="5792949" y="3029182"/>
                  <a:pt x="5730547" y="3002240"/>
                  <a:pt x="5622676" y="2993454"/>
                </a:cubicBezTo>
                <a:cubicBezTo>
                  <a:pt x="5358705" y="2975083"/>
                  <a:pt x="5242862" y="2994654"/>
                  <a:pt x="5115732" y="2989671"/>
                </a:cubicBezTo>
                <a:cubicBezTo>
                  <a:pt x="4988602" y="2984687"/>
                  <a:pt x="5029567" y="2975639"/>
                  <a:pt x="4859897" y="2963549"/>
                </a:cubicBezTo>
                <a:lnTo>
                  <a:pt x="4391870" y="2926580"/>
                </a:lnTo>
                <a:cubicBezTo>
                  <a:pt x="4327296" y="2956949"/>
                  <a:pt x="4071930" y="2902434"/>
                  <a:pt x="4051327" y="2902384"/>
                </a:cubicBezTo>
                <a:cubicBezTo>
                  <a:pt x="3968352" y="2908170"/>
                  <a:pt x="3882315" y="2886803"/>
                  <a:pt x="3767876" y="2899218"/>
                </a:cubicBezTo>
                <a:cubicBezTo>
                  <a:pt x="3761563" y="2910695"/>
                  <a:pt x="3759706" y="2886579"/>
                  <a:pt x="3607318" y="2887826"/>
                </a:cubicBezTo>
                <a:cubicBezTo>
                  <a:pt x="3517854" y="2911862"/>
                  <a:pt x="3239059" y="2908898"/>
                  <a:pt x="3200813" y="2916134"/>
                </a:cubicBezTo>
                <a:cubicBezTo>
                  <a:pt x="3125330" y="2921689"/>
                  <a:pt x="3104585" y="2900825"/>
                  <a:pt x="3048226" y="2903616"/>
                </a:cubicBezTo>
                <a:cubicBezTo>
                  <a:pt x="3047198" y="2905512"/>
                  <a:pt x="2972947" y="2922104"/>
                  <a:pt x="2930185" y="2925795"/>
                </a:cubicBezTo>
                <a:cubicBezTo>
                  <a:pt x="2887423" y="2929486"/>
                  <a:pt x="2826842" y="2932273"/>
                  <a:pt x="2791651" y="2925762"/>
                </a:cubicBezTo>
                <a:cubicBezTo>
                  <a:pt x="2641026" y="2907373"/>
                  <a:pt x="2577392" y="2897262"/>
                  <a:pt x="2468125" y="2897565"/>
                </a:cubicBezTo>
                <a:cubicBezTo>
                  <a:pt x="2347953" y="2900676"/>
                  <a:pt x="2483169" y="2941985"/>
                  <a:pt x="2308652" y="2926146"/>
                </a:cubicBezTo>
                <a:cubicBezTo>
                  <a:pt x="2305401" y="2936895"/>
                  <a:pt x="2265130" y="2921533"/>
                  <a:pt x="2228153" y="2918475"/>
                </a:cubicBezTo>
                <a:cubicBezTo>
                  <a:pt x="2170686" y="2920724"/>
                  <a:pt x="2206286" y="2945386"/>
                  <a:pt x="2130469" y="2933502"/>
                </a:cubicBezTo>
                <a:lnTo>
                  <a:pt x="2051835" y="2955169"/>
                </a:lnTo>
                <a:cubicBezTo>
                  <a:pt x="2052153" y="2950872"/>
                  <a:pt x="1934201" y="3004193"/>
                  <a:pt x="1910793" y="3004946"/>
                </a:cubicBezTo>
                <a:lnTo>
                  <a:pt x="1758332" y="3027886"/>
                </a:lnTo>
                <a:cubicBezTo>
                  <a:pt x="1709235" y="3044665"/>
                  <a:pt x="1700383" y="3043257"/>
                  <a:pt x="1649704" y="3051307"/>
                </a:cubicBezTo>
                <a:cubicBezTo>
                  <a:pt x="1599024" y="3059359"/>
                  <a:pt x="1520412" y="3098900"/>
                  <a:pt x="1454257" y="3076192"/>
                </a:cubicBezTo>
                <a:cubicBezTo>
                  <a:pt x="1407884" y="3090545"/>
                  <a:pt x="1414359" y="3062092"/>
                  <a:pt x="1323176" y="3081187"/>
                </a:cubicBezTo>
                <a:cubicBezTo>
                  <a:pt x="1269270" y="3084300"/>
                  <a:pt x="1246499" y="3082073"/>
                  <a:pt x="1231798" y="3083652"/>
                </a:cubicBezTo>
                <a:lnTo>
                  <a:pt x="1128386" y="3096270"/>
                </a:lnTo>
                <a:lnTo>
                  <a:pt x="1087572" y="3101257"/>
                </a:lnTo>
                <a:lnTo>
                  <a:pt x="1075937" y="3104255"/>
                </a:lnTo>
                <a:lnTo>
                  <a:pt x="992872" y="3105385"/>
                </a:lnTo>
                <a:cubicBezTo>
                  <a:pt x="955021" y="3105296"/>
                  <a:pt x="904630" y="3125038"/>
                  <a:pt x="891882" y="3122691"/>
                </a:cubicBezTo>
                <a:cubicBezTo>
                  <a:pt x="784087" y="3112356"/>
                  <a:pt x="829281" y="3133000"/>
                  <a:pt x="715888" y="3127380"/>
                </a:cubicBezTo>
                <a:cubicBezTo>
                  <a:pt x="637116" y="3116268"/>
                  <a:pt x="537472" y="3131012"/>
                  <a:pt x="399964" y="3152096"/>
                </a:cubicBezTo>
                <a:lnTo>
                  <a:pt x="310170" y="3146040"/>
                </a:lnTo>
                <a:lnTo>
                  <a:pt x="251771" y="3165636"/>
                </a:lnTo>
                <a:cubicBezTo>
                  <a:pt x="208442" y="3181313"/>
                  <a:pt x="136178" y="3149360"/>
                  <a:pt x="104780" y="3166182"/>
                </a:cubicBezTo>
                <a:cubicBezTo>
                  <a:pt x="55782" y="3185117"/>
                  <a:pt x="29223" y="3184417"/>
                  <a:pt x="8274" y="3178809"/>
                </a:cubicBezTo>
                <a:lnTo>
                  <a:pt x="0" y="3175916"/>
                </a:lnTo>
                <a:close/>
              </a:path>
            </a:pathLst>
          </a:custGeom>
        </p:spPr>
      </p:pic>
      <p:sp>
        <p:nvSpPr>
          <p:cNvPr id="3" name="Content Placeholder 2">
            <a:extLst>
              <a:ext uri="{FF2B5EF4-FFF2-40B4-BE49-F238E27FC236}">
                <a16:creationId xmlns:a16="http://schemas.microsoft.com/office/drawing/2014/main" id="{8B74DD24-E411-75D4-2A3A-FA5AF0DD6571}"/>
              </a:ext>
            </a:extLst>
          </p:cNvPr>
          <p:cNvSpPr>
            <a:spLocks noGrp="1"/>
          </p:cNvSpPr>
          <p:nvPr>
            <p:ph idx="1"/>
          </p:nvPr>
        </p:nvSpPr>
        <p:spPr>
          <a:xfrm>
            <a:off x="5745707" y="3493827"/>
            <a:ext cx="5813948" cy="2856166"/>
          </a:xfrm>
        </p:spPr>
        <p:txBody>
          <a:bodyPr anchor="ctr">
            <a:noAutofit/>
          </a:bodyPr>
          <a:lstStyle/>
          <a:p>
            <a:pPr marL="0" marR="0" indent="0" algn="just">
              <a:spcBef>
                <a:spcPts val="0"/>
              </a:spcBef>
              <a:spcAft>
                <a:spcPts val="800"/>
              </a:spcAft>
              <a:buNone/>
            </a:pPr>
            <a:r>
              <a:rPr lang="en-US" sz="2400" kern="100" dirty="0">
                <a:solidFill>
                  <a:schemeClr val="tx1">
                    <a:lumMod val="85000"/>
                    <a:lumOff val="15000"/>
                  </a:schemeClr>
                </a:solidFill>
                <a:effectLst/>
                <a:latin typeface="Times New Roman" panose="02020603050405020304" pitchFamily="18" charset="0"/>
                <a:ea typeface="Aptos" panose="020B0004020202020204" pitchFamily="34" charset="0"/>
                <a:cs typeface="Times New Roman" panose="02020603050405020304" pitchFamily="18" charset="0"/>
              </a:rPr>
              <a:t>The New Testament provides a more nuanced understanding of governance in the context of the Roman Empire. Jesus Christ's teachings emphasize a kingdom that is not of this world, suggesting a separation between the spiritual and political realms (John 18:36). However, Jesus also acknowledges the legitimacy of earthly authority when He says, "Render unto Caesar what is Caesar's, and unto God what is God's" (Matthew 22:21).</a:t>
            </a:r>
          </a:p>
        </p:txBody>
      </p:sp>
    </p:spTree>
    <p:extLst>
      <p:ext uri="{BB962C8B-B14F-4D97-AF65-F5344CB8AC3E}">
        <p14:creationId xmlns:p14="http://schemas.microsoft.com/office/powerpoint/2010/main" val="98739065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 calcmode="lin" valueType="num">
                                      <p:cBhvr additive="base">
                                        <p:cTn id="2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C45AC87-1D03-4452-BBE4-712E10796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3A66E38-056D-4A0A-BF1D-682AB0529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80500" y="6"/>
            <a:ext cx="31114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7D0A197-F7EC-4629-86FB-48D5D3B82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835780"/>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7251444-A29D-44A8-9E2E-263F0C215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26042" y="9496"/>
            <a:ext cx="11765956" cy="2826288"/>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96D0B1-E7CE-56F2-2543-AB52DBF8D1F1}"/>
              </a:ext>
            </a:extLst>
          </p:cNvPr>
          <p:cNvSpPr>
            <a:spLocks noGrp="1"/>
          </p:cNvSpPr>
          <p:nvPr>
            <p:ph type="title"/>
          </p:nvPr>
        </p:nvSpPr>
        <p:spPr>
          <a:xfrm>
            <a:off x="1371600" y="488826"/>
            <a:ext cx="9448801" cy="1047132"/>
          </a:xfrm>
        </p:spPr>
        <p:txBody>
          <a:bodyPr anchor="ctr">
            <a:normAutofit/>
          </a:bodyPr>
          <a:lstStyle/>
          <a:p>
            <a:pPr algn="ctr"/>
            <a:r>
              <a:rPr lang="en-US" sz="4000" b="1" dirty="0">
                <a:solidFill>
                  <a:srgbClr val="FFFFFF"/>
                </a:solidFill>
                <a:latin typeface="Times New Roman" panose="02020603050405020304" pitchFamily="18" charset="0"/>
                <a:cs typeface="Times New Roman" panose="02020603050405020304" pitchFamily="18" charset="0"/>
              </a:rPr>
              <a:t>CONTINUATION…</a:t>
            </a:r>
          </a:p>
        </p:txBody>
      </p:sp>
      <p:pic>
        <p:nvPicPr>
          <p:cNvPr id="11" name="Picture 10" descr="A person walking in a field of people&#10;&#10;Description automatically generated">
            <a:extLst>
              <a:ext uri="{FF2B5EF4-FFF2-40B4-BE49-F238E27FC236}">
                <a16:creationId xmlns:a16="http://schemas.microsoft.com/office/drawing/2014/main" id="{A8AD5567-C972-E7F6-4050-95AA9A8CE5E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709" r="4292" b="1"/>
          <a:stretch/>
        </p:blipFill>
        <p:spPr>
          <a:xfrm>
            <a:off x="1826653"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8" name="Picture 7" descr="A large crowd of people in front of a building&#10;&#10;Description automatically generated">
            <a:extLst>
              <a:ext uri="{FF2B5EF4-FFF2-40B4-BE49-F238E27FC236}">
                <a16:creationId xmlns:a16="http://schemas.microsoft.com/office/drawing/2014/main" id="{34647D19-F502-F91F-9C6A-B91ED930038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4059" r="36189" b="-3"/>
          <a:stretch/>
        </p:blipFill>
        <p:spPr>
          <a:xfrm>
            <a:off x="4813890"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5" name="Picture 4" descr="A book shelf with books and globe&#10;&#10;Description automatically generated">
            <a:extLst>
              <a:ext uri="{FF2B5EF4-FFF2-40B4-BE49-F238E27FC236}">
                <a16:creationId xmlns:a16="http://schemas.microsoft.com/office/drawing/2014/main" id="{6BFB8B0A-374C-9825-816B-36919811948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6328" r="18424" b="4"/>
          <a:stretch/>
        </p:blipFill>
        <p:spPr>
          <a:xfrm>
            <a:off x="7801127"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sp>
        <p:nvSpPr>
          <p:cNvPr id="3" name="Content Placeholder 2">
            <a:extLst>
              <a:ext uri="{FF2B5EF4-FFF2-40B4-BE49-F238E27FC236}">
                <a16:creationId xmlns:a16="http://schemas.microsoft.com/office/drawing/2014/main" id="{1B524011-D2E4-AA61-5F87-EBCC1D37C8B1}"/>
              </a:ext>
            </a:extLst>
          </p:cNvPr>
          <p:cNvSpPr>
            <a:spLocks noGrp="1"/>
          </p:cNvSpPr>
          <p:nvPr>
            <p:ph idx="1"/>
          </p:nvPr>
        </p:nvSpPr>
        <p:spPr>
          <a:xfrm>
            <a:off x="764498" y="4408056"/>
            <a:ext cx="10852879" cy="1821320"/>
          </a:xfrm>
        </p:spPr>
        <p:txBody>
          <a:bodyPr>
            <a:noAutofit/>
          </a:bodyPr>
          <a:lstStyle/>
          <a:p>
            <a:pPr marL="0" marR="0" indent="0" algn="just">
              <a:spcBef>
                <a:spcPts val="0"/>
              </a:spcBef>
              <a:spcAft>
                <a:spcPts val="800"/>
              </a:spcAft>
              <a:buNone/>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The Apostle Paul further develops this understanding by encouraging Christians to respect and submit to governing authorities, as they are instituted by God to maintain order and justice (Romans 13:1-7). This passage has been foundational in Christian political thought, suggesting that political authority is part of God's providential order. However, Paul also calls for discerning obedience, as governance must align with God's justice and righteousness (Miller, 1998).</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4121CAF-76D1-9AFF-F1C7-D8D36E442CDC}"/>
              </a:ext>
            </a:extLst>
          </p:cNvPr>
          <p:cNvSpPr txBox="1"/>
          <p:nvPr/>
        </p:nvSpPr>
        <p:spPr>
          <a:xfrm>
            <a:off x="7270264" y="6870700"/>
            <a:ext cx="245451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deeperkidmin.com/product/bible-bookshelf-visua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
        <p:nvSpPr>
          <p:cNvPr id="9" name="TextBox 8">
            <a:extLst>
              <a:ext uri="{FF2B5EF4-FFF2-40B4-BE49-F238E27FC236}">
                <a16:creationId xmlns:a16="http://schemas.microsoft.com/office/drawing/2014/main" id="{14B19625-4493-725D-F8A0-A60732843F3A}"/>
              </a:ext>
            </a:extLst>
          </p:cNvPr>
          <p:cNvSpPr txBox="1"/>
          <p:nvPr/>
        </p:nvSpPr>
        <p:spPr>
          <a:xfrm>
            <a:off x="4825488" y="6870700"/>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commons.wikimedia.org/wiki/File:Peter_von_Hess_-_The_Entry_of_King_Othon_of_Greece_in_Athens_-_WGA11387.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2" name="TextBox 11">
            <a:extLst>
              <a:ext uri="{FF2B5EF4-FFF2-40B4-BE49-F238E27FC236}">
                <a16:creationId xmlns:a16="http://schemas.microsoft.com/office/drawing/2014/main" id="{CFBDD324-229C-12A5-892E-344C66F393A3}"/>
              </a:ext>
            </a:extLst>
          </p:cNvPr>
          <p:cNvSpPr txBox="1"/>
          <p:nvPr/>
        </p:nvSpPr>
        <p:spPr>
          <a:xfrm>
            <a:off x="9737482" y="6870700"/>
            <a:ext cx="245451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loreandlegends.net/2021/07/the-story-of-samso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200987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fltVal val="0"/>
                                          </p:val>
                                        </p:tav>
                                        <p:tav tm="100000">
                                          <p:val>
                                            <p:strVal val="#ppt_h"/>
                                          </p:val>
                                        </p:tav>
                                      </p:tavLst>
                                    </p:anim>
                                    <p:anim calcmode="lin" valueType="num">
                                      <p:cBhvr>
                                        <p:cTn id="31" dur="1000" fill="hold"/>
                                        <p:tgtEl>
                                          <p:spTgt spid="5"/>
                                        </p:tgtEl>
                                        <p:attrNameLst>
                                          <p:attrName>style.rotation</p:attrName>
                                        </p:attrNameLst>
                                      </p:cBhvr>
                                      <p:tavLst>
                                        <p:tav tm="0">
                                          <p:val>
                                            <p:fltVal val="90"/>
                                          </p:val>
                                        </p:tav>
                                        <p:tav tm="100000">
                                          <p:val>
                                            <p:fltVal val="0"/>
                                          </p:val>
                                        </p:tav>
                                      </p:tavLst>
                                    </p:anim>
                                    <p:animEffect transition="in" filter="fade">
                                      <p:cBhvr>
                                        <p:cTn id="32" dur="1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89AE703-9EC1-473D-8723-8E991E885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ainting of people in a room&#10;&#10;Description automatically generated">
            <a:extLst>
              <a:ext uri="{FF2B5EF4-FFF2-40B4-BE49-F238E27FC236}">
                <a16:creationId xmlns:a16="http://schemas.microsoft.com/office/drawing/2014/main" id="{A70E86C4-D0CB-C10A-E774-28834D07913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595" r="24921" b="-1"/>
          <a:stretch/>
        </p:blipFill>
        <p:spPr>
          <a:xfrm>
            <a:off x="20" y="10"/>
            <a:ext cx="7534636" cy="6857990"/>
          </a:xfrm>
          <a:custGeom>
            <a:avLst/>
            <a:gdLst/>
            <a:ahLst/>
            <a:cxnLst/>
            <a:rect l="l" t="t" r="r" b="b"/>
            <a:pathLst>
              <a:path w="7534656" h="6858000">
                <a:moveTo>
                  <a:pt x="4678390" y="3089451"/>
                </a:moveTo>
                <a:cubicBezTo>
                  <a:pt x="4704756" y="3107456"/>
                  <a:pt x="4731118" y="3125461"/>
                  <a:pt x="4757484" y="3143466"/>
                </a:cubicBezTo>
                <a:cubicBezTo>
                  <a:pt x="4742694" y="3138965"/>
                  <a:pt x="4726618" y="3134464"/>
                  <a:pt x="4711185" y="3129962"/>
                </a:cubicBezTo>
                <a:cubicBezTo>
                  <a:pt x="4698324" y="3119029"/>
                  <a:pt x="4684820" y="3108743"/>
                  <a:pt x="4671961" y="3097166"/>
                </a:cubicBezTo>
                <a:cubicBezTo>
                  <a:pt x="4673888" y="3094594"/>
                  <a:pt x="4676460" y="3092024"/>
                  <a:pt x="4678390" y="3089451"/>
                </a:cubicBezTo>
                <a:close/>
                <a:moveTo>
                  <a:pt x="5151664" y="2187270"/>
                </a:moveTo>
                <a:cubicBezTo>
                  <a:pt x="5309853" y="2295300"/>
                  <a:pt x="5468040" y="2403973"/>
                  <a:pt x="5626227" y="2512004"/>
                </a:cubicBezTo>
                <a:cubicBezTo>
                  <a:pt x="5623653" y="2514576"/>
                  <a:pt x="5621726" y="2517148"/>
                  <a:pt x="5619152" y="2519721"/>
                </a:cubicBezTo>
                <a:cubicBezTo>
                  <a:pt x="5445533" y="2428409"/>
                  <a:pt x="5281559" y="2326810"/>
                  <a:pt x="5151664" y="2187270"/>
                </a:cubicBezTo>
                <a:close/>
                <a:moveTo>
                  <a:pt x="0" y="0"/>
                </a:moveTo>
                <a:lnTo>
                  <a:pt x="7534656" y="0"/>
                </a:lnTo>
                <a:lnTo>
                  <a:pt x="7534656" y="2520617"/>
                </a:lnTo>
                <a:lnTo>
                  <a:pt x="7532186" y="2520363"/>
                </a:lnTo>
                <a:cubicBezTo>
                  <a:pt x="7340561" y="2495285"/>
                  <a:pt x="6360574" y="2283083"/>
                  <a:pt x="6073136" y="2103675"/>
                </a:cubicBezTo>
                <a:cubicBezTo>
                  <a:pt x="5779268" y="1919767"/>
                  <a:pt x="5502120" y="1716567"/>
                  <a:pt x="5226257" y="1512725"/>
                </a:cubicBezTo>
                <a:cubicBezTo>
                  <a:pt x="5106652" y="1424628"/>
                  <a:pt x="4979331" y="1344249"/>
                  <a:pt x="4871300" y="1243293"/>
                </a:cubicBezTo>
                <a:cubicBezTo>
                  <a:pt x="4763272" y="1141694"/>
                  <a:pt x="4660386" y="1036235"/>
                  <a:pt x="4543354" y="942352"/>
                </a:cubicBezTo>
                <a:cubicBezTo>
                  <a:pt x="4509916" y="915344"/>
                  <a:pt x="4476478" y="886408"/>
                  <a:pt x="4427606" y="881906"/>
                </a:cubicBezTo>
                <a:cubicBezTo>
                  <a:pt x="4416676" y="880620"/>
                  <a:pt x="4405100" y="881263"/>
                  <a:pt x="4394168" y="882548"/>
                </a:cubicBezTo>
                <a:cubicBezTo>
                  <a:pt x="4381952" y="883835"/>
                  <a:pt x="4372305" y="890265"/>
                  <a:pt x="4367803" y="901197"/>
                </a:cubicBezTo>
                <a:cubicBezTo>
                  <a:pt x="4363304" y="913416"/>
                  <a:pt x="4371019" y="920488"/>
                  <a:pt x="4380021" y="926918"/>
                </a:cubicBezTo>
                <a:cubicBezTo>
                  <a:pt x="4386451" y="931420"/>
                  <a:pt x="4392881" y="938494"/>
                  <a:pt x="4401241" y="939779"/>
                </a:cubicBezTo>
                <a:cubicBezTo>
                  <a:pt x="4454614" y="947496"/>
                  <a:pt x="4474548" y="986721"/>
                  <a:pt x="4499626" y="1021444"/>
                </a:cubicBezTo>
                <a:cubicBezTo>
                  <a:pt x="4510559" y="1036235"/>
                  <a:pt x="4522132" y="1047810"/>
                  <a:pt x="4502199" y="1069029"/>
                </a:cubicBezTo>
                <a:cubicBezTo>
                  <a:pt x="4484838" y="1087677"/>
                  <a:pt x="4502841" y="1097324"/>
                  <a:pt x="4520845" y="1102469"/>
                </a:cubicBezTo>
                <a:cubicBezTo>
                  <a:pt x="4545924" y="1109541"/>
                  <a:pt x="4575503" y="1108256"/>
                  <a:pt x="4603797" y="1131405"/>
                </a:cubicBezTo>
                <a:cubicBezTo>
                  <a:pt x="4497696" y="1133334"/>
                  <a:pt x="4452684" y="1072246"/>
                  <a:pt x="4404457" y="1015657"/>
                </a:cubicBezTo>
                <a:cubicBezTo>
                  <a:pt x="4386451" y="995081"/>
                  <a:pt x="4374235" y="970645"/>
                  <a:pt x="4358802" y="947496"/>
                </a:cubicBezTo>
                <a:cubicBezTo>
                  <a:pt x="4339510" y="919203"/>
                  <a:pt x="4317003" y="917916"/>
                  <a:pt x="4288710" y="942994"/>
                </a:cubicBezTo>
                <a:cubicBezTo>
                  <a:pt x="4263632" y="965500"/>
                  <a:pt x="4251416" y="963572"/>
                  <a:pt x="4243055" y="932705"/>
                </a:cubicBezTo>
                <a:cubicBezTo>
                  <a:pt x="4230195" y="884478"/>
                  <a:pt x="4200613" y="850398"/>
                  <a:pt x="4150456" y="833036"/>
                </a:cubicBezTo>
                <a:cubicBezTo>
                  <a:pt x="4144991" y="831106"/>
                  <a:pt x="4138882" y="828052"/>
                  <a:pt x="4132854" y="827007"/>
                </a:cubicBezTo>
                <a:cubicBezTo>
                  <a:pt x="4126826" y="825962"/>
                  <a:pt x="4120878" y="826927"/>
                  <a:pt x="4115733" y="833036"/>
                </a:cubicBezTo>
                <a:cubicBezTo>
                  <a:pt x="4106731" y="843323"/>
                  <a:pt x="4114446" y="855542"/>
                  <a:pt x="4120878" y="864544"/>
                </a:cubicBezTo>
                <a:cubicBezTo>
                  <a:pt x="4132452" y="880620"/>
                  <a:pt x="4142741" y="896052"/>
                  <a:pt x="4147242" y="915344"/>
                </a:cubicBezTo>
                <a:cubicBezTo>
                  <a:pt x="4150456" y="928205"/>
                  <a:pt x="4153673" y="942352"/>
                  <a:pt x="4144669" y="951996"/>
                </a:cubicBezTo>
                <a:cubicBezTo>
                  <a:pt x="4107374" y="993151"/>
                  <a:pt x="4134382" y="1012442"/>
                  <a:pt x="4166533" y="1034306"/>
                </a:cubicBezTo>
                <a:cubicBezTo>
                  <a:pt x="4210902" y="1063886"/>
                  <a:pt x="4228266" y="1107611"/>
                  <a:pt x="4217977" y="1159698"/>
                </a:cubicBezTo>
                <a:cubicBezTo>
                  <a:pt x="4214117" y="1180919"/>
                  <a:pt x="4216690" y="1193778"/>
                  <a:pt x="4243055" y="1193136"/>
                </a:cubicBezTo>
                <a:cubicBezTo>
                  <a:pt x="4253342" y="1193136"/>
                  <a:pt x="4255915" y="1200210"/>
                  <a:pt x="4259774" y="1207925"/>
                </a:cubicBezTo>
                <a:cubicBezTo>
                  <a:pt x="4342082" y="1389905"/>
                  <a:pt x="4461044" y="1549378"/>
                  <a:pt x="4600583" y="1695991"/>
                </a:cubicBezTo>
                <a:cubicBezTo>
                  <a:pt x="4713758" y="1814953"/>
                  <a:pt x="4838507" y="1922339"/>
                  <a:pt x="4967756" y="2026512"/>
                </a:cubicBezTo>
                <a:cubicBezTo>
                  <a:pt x="4971614" y="2029727"/>
                  <a:pt x="4975473" y="2033584"/>
                  <a:pt x="4977403" y="2040014"/>
                </a:cubicBezTo>
                <a:cubicBezTo>
                  <a:pt x="4916314" y="2027155"/>
                  <a:pt x="4863586" y="2000789"/>
                  <a:pt x="4812784" y="1971210"/>
                </a:cubicBezTo>
                <a:cubicBezTo>
                  <a:pt x="4677748" y="1892760"/>
                  <a:pt x="4563930" y="1791160"/>
                  <a:pt x="4448827" y="1691489"/>
                </a:cubicBezTo>
                <a:cubicBezTo>
                  <a:pt x="4378737" y="1630400"/>
                  <a:pt x="4306715" y="1571241"/>
                  <a:pt x="4229552" y="1517227"/>
                </a:cubicBezTo>
                <a:cubicBezTo>
                  <a:pt x="4216690" y="1508223"/>
                  <a:pt x="4207687" y="1496649"/>
                  <a:pt x="4198686" y="1485074"/>
                </a:cubicBezTo>
                <a:cubicBezTo>
                  <a:pt x="4193541" y="1478645"/>
                  <a:pt x="4187111" y="1472857"/>
                  <a:pt x="4176822" y="1475430"/>
                </a:cubicBezTo>
                <a:cubicBezTo>
                  <a:pt x="4163961" y="1478645"/>
                  <a:pt x="4162675" y="1488289"/>
                  <a:pt x="4161388" y="1497936"/>
                </a:cubicBezTo>
                <a:cubicBezTo>
                  <a:pt x="4157531" y="1528801"/>
                  <a:pt x="4165890" y="1556452"/>
                  <a:pt x="4181966" y="1582816"/>
                </a:cubicBezTo>
                <a:cubicBezTo>
                  <a:pt x="4223765" y="1650334"/>
                  <a:pt x="4285495" y="1702421"/>
                  <a:pt x="4349155" y="1751935"/>
                </a:cubicBezTo>
                <a:cubicBezTo>
                  <a:pt x="4431464" y="1815596"/>
                  <a:pt x="4511200" y="1881828"/>
                  <a:pt x="4583864" y="1954492"/>
                </a:cubicBezTo>
                <a:cubicBezTo>
                  <a:pt x="4589008" y="1959636"/>
                  <a:pt x="4598653" y="1962851"/>
                  <a:pt x="4595438" y="1977640"/>
                </a:cubicBezTo>
                <a:cubicBezTo>
                  <a:pt x="4549783" y="1943560"/>
                  <a:pt x="4506699" y="1910122"/>
                  <a:pt x="4462973" y="1877969"/>
                </a:cubicBezTo>
                <a:cubicBezTo>
                  <a:pt x="4419889" y="1845818"/>
                  <a:pt x="4376162" y="1813666"/>
                  <a:pt x="4333080" y="1782158"/>
                </a:cubicBezTo>
                <a:cubicBezTo>
                  <a:pt x="4322790" y="1774441"/>
                  <a:pt x="4311858" y="1763509"/>
                  <a:pt x="4297070" y="1773155"/>
                </a:cubicBezTo>
                <a:cubicBezTo>
                  <a:pt x="4281639" y="1782800"/>
                  <a:pt x="4283566" y="1798877"/>
                  <a:pt x="4287426" y="1811736"/>
                </a:cubicBezTo>
                <a:cubicBezTo>
                  <a:pt x="4299642" y="1849676"/>
                  <a:pt x="4320864" y="1883114"/>
                  <a:pt x="4349155" y="1912694"/>
                </a:cubicBezTo>
                <a:cubicBezTo>
                  <a:pt x="4445611" y="2010436"/>
                  <a:pt x="4556856" y="2094673"/>
                  <a:pt x="4660386" y="2185984"/>
                </a:cubicBezTo>
                <a:cubicBezTo>
                  <a:pt x="4716330" y="2235499"/>
                  <a:pt x="4767772" y="2288228"/>
                  <a:pt x="4816643" y="2342884"/>
                </a:cubicBezTo>
                <a:cubicBezTo>
                  <a:pt x="4827576" y="2355104"/>
                  <a:pt x="4826931" y="2366678"/>
                  <a:pt x="4823716" y="2380824"/>
                </a:cubicBezTo>
                <a:cubicBezTo>
                  <a:pt x="4810857" y="2438056"/>
                  <a:pt x="4830791" y="2457346"/>
                  <a:pt x="4895093" y="2446415"/>
                </a:cubicBezTo>
                <a:cubicBezTo>
                  <a:pt x="4915027" y="2443198"/>
                  <a:pt x="4928532" y="2446415"/>
                  <a:pt x="4940748" y="2459917"/>
                </a:cubicBezTo>
                <a:cubicBezTo>
                  <a:pt x="5088648" y="2627107"/>
                  <a:pt x="5263553" y="2767932"/>
                  <a:pt x="5454535" y="2893324"/>
                </a:cubicBezTo>
                <a:cubicBezTo>
                  <a:pt x="5532343" y="2944123"/>
                  <a:pt x="5612723" y="2992353"/>
                  <a:pt x="5694388" y="3037365"/>
                </a:cubicBezTo>
                <a:cubicBezTo>
                  <a:pt x="5694388" y="3040580"/>
                  <a:pt x="5694388" y="3044439"/>
                  <a:pt x="5694388" y="3047654"/>
                </a:cubicBezTo>
                <a:cubicBezTo>
                  <a:pt x="5693745" y="3052154"/>
                  <a:pt x="5693102" y="3054726"/>
                  <a:pt x="5692459" y="3058585"/>
                </a:cubicBezTo>
                <a:cubicBezTo>
                  <a:pt x="5577355" y="2989137"/>
                  <a:pt x="5463536" y="2917760"/>
                  <a:pt x="5352292" y="2842525"/>
                </a:cubicBezTo>
                <a:cubicBezTo>
                  <a:pt x="5050709" y="2638683"/>
                  <a:pt x="4762627" y="2420050"/>
                  <a:pt x="4470046" y="2206561"/>
                </a:cubicBezTo>
                <a:cubicBezTo>
                  <a:pt x="4371661" y="2134541"/>
                  <a:pt x="4293855" y="2042587"/>
                  <a:pt x="4205115" y="1961564"/>
                </a:cubicBezTo>
                <a:cubicBezTo>
                  <a:pt x="4145956" y="1907550"/>
                  <a:pt x="4089368" y="1850963"/>
                  <a:pt x="4020564" y="1806593"/>
                </a:cubicBezTo>
                <a:cubicBezTo>
                  <a:pt x="3992271" y="1788587"/>
                  <a:pt x="3962691" y="1772511"/>
                  <a:pt x="3924751" y="1777013"/>
                </a:cubicBezTo>
                <a:cubicBezTo>
                  <a:pt x="3909962" y="1778943"/>
                  <a:pt x="3893242" y="1782800"/>
                  <a:pt x="3888098" y="1799519"/>
                </a:cubicBezTo>
                <a:cubicBezTo>
                  <a:pt x="3883596" y="1816238"/>
                  <a:pt x="3897100" y="1823955"/>
                  <a:pt x="3909319" y="1831028"/>
                </a:cubicBezTo>
                <a:cubicBezTo>
                  <a:pt x="3912534" y="1832957"/>
                  <a:pt x="3915749" y="1835530"/>
                  <a:pt x="3918964" y="1835530"/>
                </a:cubicBezTo>
                <a:cubicBezTo>
                  <a:pt x="3980052" y="1839387"/>
                  <a:pt x="3994199" y="1888258"/>
                  <a:pt x="4023137" y="1923626"/>
                </a:cubicBezTo>
                <a:cubicBezTo>
                  <a:pt x="4032139" y="1934558"/>
                  <a:pt x="4032781" y="1945489"/>
                  <a:pt x="4023137" y="1958349"/>
                </a:cubicBezTo>
                <a:cubicBezTo>
                  <a:pt x="4005773" y="1981498"/>
                  <a:pt x="4017992" y="1991787"/>
                  <a:pt x="4041141" y="1998217"/>
                </a:cubicBezTo>
                <a:cubicBezTo>
                  <a:pt x="4064289" y="2004648"/>
                  <a:pt x="4089368" y="2006576"/>
                  <a:pt x="4114446" y="2021367"/>
                </a:cubicBezTo>
                <a:cubicBezTo>
                  <a:pt x="4074579" y="2033584"/>
                  <a:pt x="4046928" y="2020725"/>
                  <a:pt x="4021207" y="2004648"/>
                </a:cubicBezTo>
                <a:cubicBezTo>
                  <a:pt x="3963333" y="1969281"/>
                  <a:pt x="3926038" y="1917194"/>
                  <a:pt x="3890670" y="1863823"/>
                </a:cubicBezTo>
                <a:cubicBezTo>
                  <a:pt x="3883596" y="1853534"/>
                  <a:pt x="3877809" y="1841959"/>
                  <a:pt x="3868164" y="1833600"/>
                </a:cubicBezTo>
                <a:cubicBezTo>
                  <a:pt x="3850158" y="1816881"/>
                  <a:pt x="3830867" y="1814953"/>
                  <a:pt x="3809005" y="1835530"/>
                </a:cubicBezTo>
                <a:cubicBezTo>
                  <a:pt x="3780067" y="1862537"/>
                  <a:pt x="3769780" y="1860608"/>
                  <a:pt x="3760134" y="1825885"/>
                </a:cubicBezTo>
                <a:cubicBezTo>
                  <a:pt x="3747272" y="1778943"/>
                  <a:pt x="3718336" y="1746147"/>
                  <a:pt x="3668822" y="1728786"/>
                </a:cubicBezTo>
                <a:cubicBezTo>
                  <a:pt x="3658535" y="1724927"/>
                  <a:pt x="3647603" y="1719782"/>
                  <a:pt x="3636671" y="1728142"/>
                </a:cubicBezTo>
                <a:cubicBezTo>
                  <a:pt x="3625097" y="1737788"/>
                  <a:pt x="3632812" y="1747433"/>
                  <a:pt x="3637314" y="1756437"/>
                </a:cubicBezTo>
                <a:cubicBezTo>
                  <a:pt x="3643744" y="1770583"/>
                  <a:pt x="3651461" y="1784730"/>
                  <a:pt x="3657248" y="1799519"/>
                </a:cubicBezTo>
                <a:cubicBezTo>
                  <a:pt x="3667537" y="1823312"/>
                  <a:pt x="3669467" y="1848391"/>
                  <a:pt x="3650175" y="1871539"/>
                </a:cubicBezTo>
                <a:cubicBezTo>
                  <a:pt x="3636027" y="1888258"/>
                  <a:pt x="3637314" y="1899190"/>
                  <a:pt x="3655963" y="1910765"/>
                </a:cubicBezTo>
                <a:cubicBezTo>
                  <a:pt x="3715764" y="1946775"/>
                  <a:pt x="3753704" y="1993716"/>
                  <a:pt x="3733126" y="2067022"/>
                </a:cubicBezTo>
                <a:cubicBezTo>
                  <a:pt x="3729911" y="2077311"/>
                  <a:pt x="3733770" y="2087600"/>
                  <a:pt x="3745987" y="2086956"/>
                </a:cubicBezTo>
                <a:cubicBezTo>
                  <a:pt x="3772995" y="2085028"/>
                  <a:pt x="3777495" y="2101747"/>
                  <a:pt x="3785212" y="2119109"/>
                </a:cubicBezTo>
                <a:cubicBezTo>
                  <a:pt x="3860447" y="2285655"/>
                  <a:pt x="3969120" y="2430981"/>
                  <a:pt x="4094512" y="2567305"/>
                </a:cubicBezTo>
                <a:cubicBezTo>
                  <a:pt x="4218619" y="2702344"/>
                  <a:pt x="4358159" y="2823234"/>
                  <a:pt x="4506699" y="2938980"/>
                </a:cubicBezTo>
                <a:cubicBezTo>
                  <a:pt x="4464901" y="2935122"/>
                  <a:pt x="4410886" y="2911330"/>
                  <a:pt x="4358802" y="2883679"/>
                </a:cubicBezTo>
                <a:cubicBezTo>
                  <a:pt x="4221193" y="2809730"/>
                  <a:pt x="4108016" y="2709416"/>
                  <a:pt x="3992913" y="2611032"/>
                </a:cubicBezTo>
                <a:cubicBezTo>
                  <a:pt x="3912534" y="2542227"/>
                  <a:pt x="3834084" y="2471493"/>
                  <a:pt x="3744057" y="2412332"/>
                </a:cubicBezTo>
                <a:cubicBezTo>
                  <a:pt x="3733770" y="2405903"/>
                  <a:pt x="3726696" y="2397543"/>
                  <a:pt x="3720909" y="2387254"/>
                </a:cubicBezTo>
                <a:cubicBezTo>
                  <a:pt x="3715764" y="2378252"/>
                  <a:pt x="3708047" y="2369893"/>
                  <a:pt x="3694545" y="2373750"/>
                </a:cubicBezTo>
                <a:cubicBezTo>
                  <a:pt x="3681041" y="2378252"/>
                  <a:pt x="3679754" y="2389827"/>
                  <a:pt x="3679754" y="2400116"/>
                </a:cubicBezTo>
                <a:cubicBezTo>
                  <a:pt x="3681684" y="2438698"/>
                  <a:pt x="3692615" y="2473421"/>
                  <a:pt x="3716407" y="2504287"/>
                </a:cubicBezTo>
                <a:cubicBezTo>
                  <a:pt x="3762706" y="2566020"/>
                  <a:pt x="3824437" y="2614247"/>
                  <a:pt x="3886168" y="2662474"/>
                </a:cubicBezTo>
                <a:cubicBezTo>
                  <a:pt x="3971693" y="2728707"/>
                  <a:pt x="4050787" y="2800727"/>
                  <a:pt x="4122163" y="2881107"/>
                </a:cubicBezTo>
                <a:cubicBezTo>
                  <a:pt x="4070721" y="2841882"/>
                  <a:pt x="4019277" y="2802013"/>
                  <a:pt x="3967191" y="2762788"/>
                </a:cubicBezTo>
                <a:cubicBezTo>
                  <a:pt x="3927966" y="2733209"/>
                  <a:pt x="3887455" y="2704914"/>
                  <a:pt x="3847588" y="2675978"/>
                </a:cubicBezTo>
                <a:cubicBezTo>
                  <a:pt x="3837941" y="2668905"/>
                  <a:pt x="3827652" y="2661189"/>
                  <a:pt x="3814150" y="2670833"/>
                </a:cubicBezTo>
                <a:cubicBezTo>
                  <a:pt x="3801931" y="2679193"/>
                  <a:pt x="3803861" y="2691412"/>
                  <a:pt x="3806433" y="2702986"/>
                </a:cubicBezTo>
                <a:cubicBezTo>
                  <a:pt x="3816078" y="2748641"/>
                  <a:pt x="3843086" y="2785294"/>
                  <a:pt x="3876524" y="2818089"/>
                </a:cubicBezTo>
                <a:cubicBezTo>
                  <a:pt x="3917034" y="2857314"/>
                  <a:pt x="3959476" y="2894611"/>
                  <a:pt x="4003201" y="2931907"/>
                </a:cubicBezTo>
                <a:cubicBezTo>
                  <a:pt x="3956261" y="2921618"/>
                  <a:pt x="3909319" y="2911330"/>
                  <a:pt x="3862377" y="2902971"/>
                </a:cubicBezTo>
                <a:cubicBezTo>
                  <a:pt x="3883596" y="2977562"/>
                  <a:pt x="3933110" y="2992353"/>
                  <a:pt x="3977480" y="3003927"/>
                </a:cubicBezTo>
                <a:cubicBezTo>
                  <a:pt x="4037283" y="3018716"/>
                  <a:pt x="4094512" y="3037365"/>
                  <a:pt x="4151101" y="3058585"/>
                </a:cubicBezTo>
                <a:cubicBezTo>
                  <a:pt x="4174892" y="3079805"/>
                  <a:pt x="4198686" y="3100383"/>
                  <a:pt x="4221834" y="3122245"/>
                </a:cubicBezTo>
                <a:cubicBezTo>
                  <a:pt x="4245627" y="3144753"/>
                  <a:pt x="4268133" y="3167259"/>
                  <a:pt x="4290640" y="3191050"/>
                </a:cubicBezTo>
                <a:cubicBezTo>
                  <a:pt x="4306715" y="3208411"/>
                  <a:pt x="4326007" y="3223203"/>
                  <a:pt x="4307359" y="3252781"/>
                </a:cubicBezTo>
                <a:cubicBezTo>
                  <a:pt x="4298999" y="3266285"/>
                  <a:pt x="4353655" y="3339593"/>
                  <a:pt x="4371019" y="3344093"/>
                </a:cubicBezTo>
                <a:cubicBezTo>
                  <a:pt x="4373591" y="3344735"/>
                  <a:pt x="4376162" y="3345380"/>
                  <a:pt x="4378091" y="3345380"/>
                </a:cubicBezTo>
                <a:cubicBezTo>
                  <a:pt x="4415390" y="3342808"/>
                  <a:pt x="4423749" y="3364671"/>
                  <a:pt x="4424390" y="3392322"/>
                </a:cubicBezTo>
                <a:cubicBezTo>
                  <a:pt x="4425034" y="3419328"/>
                  <a:pt x="4418604" y="3452766"/>
                  <a:pt x="4469403" y="3439262"/>
                </a:cubicBezTo>
                <a:cubicBezTo>
                  <a:pt x="4475190" y="3437977"/>
                  <a:pt x="4476478" y="3441834"/>
                  <a:pt x="4479048" y="3446336"/>
                </a:cubicBezTo>
                <a:cubicBezTo>
                  <a:pt x="4534350" y="3561439"/>
                  <a:pt x="4627590" y="3650178"/>
                  <a:pt x="4719544" y="3738917"/>
                </a:cubicBezTo>
                <a:cubicBezTo>
                  <a:pt x="4724691" y="3743419"/>
                  <a:pt x="4729833" y="3747920"/>
                  <a:pt x="4734977" y="3752421"/>
                </a:cubicBezTo>
                <a:cubicBezTo>
                  <a:pt x="4638523" y="3729915"/>
                  <a:pt x="4320218" y="3700977"/>
                  <a:pt x="4226978" y="3710624"/>
                </a:cubicBezTo>
                <a:cubicBezTo>
                  <a:pt x="4144027" y="3718984"/>
                  <a:pt x="3675254" y="3578802"/>
                  <a:pt x="3578155" y="3495850"/>
                </a:cubicBezTo>
                <a:cubicBezTo>
                  <a:pt x="3564651" y="3560796"/>
                  <a:pt x="3593587" y="3586517"/>
                  <a:pt x="3616738" y="3616098"/>
                </a:cubicBezTo>
                <a:cubicBezTo>
                  <a:pt x="3649531" y="3657895"/>
                  <a:pt x="3654676" y="3687475"/>
                  <a:pt x="3592944" y="3720913"/>
                </a:cubicBezTo>
                <a:cubicBezTo>
                  <a:pt x="3416109" y="3816082"/>
                  <a:pt x="3418038" y="3819297"/>
                  <a:pt x="3583942" y="3948546"/>
                </a:cubicBezTo>
                <a:cubicBezTo>
                  <a:pt x="3591659" y="3954335"/>
                  <a:pt x="3587800" y="3972982"/>
                  <a:pt x="3589730" y="3985844"/>
                </a:cubicBezTo>
                <a:cubicBezTo>
                  <a:pt x="3546645" y="4005135"/>
                  <a:pt x="3495846" y="3954978"/>
                  <a:pt x="3444404" y="4008992"/>
                </a:cubicBezTo>
                <a:cubicBezTo>
                  <a:pt x="3666250" y="4246272"/>
                  <a:pt x="4003845" y="4471979"/>
                  <a:pt x="4309931" y="4650101"/>
                </a:cubicBezTo>
                <a:cubicBezTo>
                  <a:pt x="4062362" y="4708617"/>
                  <a:pt x="3913819" y="4502845"/>
                  <a:pt x="3731840" y="4529209"/>
                </a:cubicBezTo>
                <a:cubicBezTo>
                  <a:pt x="3641172" y="4593512"/>
                  <a:pt x="3911247" y="4697685"/>
                  <a:pt x="3653390" y="4727908"/>
                </a:cubicBezTo>
                <a:cubicBezTo>
                  <a:pt x="3765278" y="4784495"/>
                  <a:pt x="3848230" y="4839796"/>
                  <a:pt x="3925393" y="4904742"/>
                </a:cubicBezTo>
                <a:cubicBezTo>
                  <a:pt x="4062362" y="5021132"/>
                  <a:pt x="4089368" y="5098297"/>
                  <a:pt x="4026352" y="5254555"/>
                </a:cubicBezTo>
                <a:cubicBezTo>
                  <a:pt x="3984554" y="5357440"/>
                  <a:pt x="3924108" y="5451967"/>
                  <a:pt x="3977480" y="5574787"/>
                </a:cubicBezTo>
                <a:cubicBezTo>
                  <a:pt x="4014133" y="5659024"/>
                  <a:pt x="3999986" y="5714325"/>
                  <a:pt x="3861090" y="5676385"/>
                </a:cubicBezTo>
                <a:cubicBezTo>
                  <a:pt x="3711264" y="5635875"/>
                  <a:pt x="3654676" y="5711753"/>
                  <a:pt x="3692615" y="5859008"/>
                </a:cubicBezTo>
                <a:cubicBezTo>
                  <a:pt x="3717051" y="5953535"/>
                  <a:pt x="3691328" y="5983115"/>
                  <a:pt x="3588443" y="5972183"/>
                </a:cubicBezTo>
                <a:cubicBezTo>
                  <a:pt x="3474625" y="5959965"/>
                  <a:pt x="3366596" y="5898233"/>
                  <a:pt x="3225771" y="5927814"/>
                </a:cubicBezTo>
                <a:cubicBezTo>
                  <a:pt x="3338301" y="6100148"/>
                  <a:pt x="3578798" y="6051276"/>
                  <a:pt x="3709977" y="6215251"/>
                </a:cubicBezTo>
                <a:cubicBezTo>
                  <a:pt x="3553719" y="6215893"/>
                  <a:pt x="3434115" y="6215251"/>
                  <a:pt x="3318367" y="6179240"/>
                </a:cubicBezTo>
                <a:cubicBezTo>
                  <a:pt x="3270140" y="6164451"/>
                  <a:pt x="3217411" y="6149662"/>
                  <a:pt x="3190403" y="6199174"/>
                </a:cubicBezTo>
                <a:cubicBezTo>
                  <a:pt x="3158252" y="6258978"/>
                  <a:pt x="3223841" y="6281484"/>
                  <a:pt x="3263066" y="6292415"/>
                </a:cubicBezTo>
                <a:cubicBezTo>
                  <a:pt x="3373669" y="6322638"/>
                  <a:pt x="3458550" y="6394014"/>
                  <a:pt x="3550504" y="6449958"/>
                </a:cubicBezTo>
                <a:cubicBezTo>
                  <a:pt x="3726616" y="6557427"/>
                  <a:pt x="3917990" y="6649139"/>
                  <a:pt x="4077239" y="6805655"/>
                </a:cubicBezTo>
                <a:lnTo>
                  <a:pt x="4125813" y="6858000"/>
                </a:lnTo>
                <a:lnTo>
                  <a:pt x="4084568" y="6858000"/>
                </a:lnTo>
                <a:lnTo>
                  <a:pt x="3991456" y="6828025"/>
                </a:lnTo>
                <a:cubicBezTo>
                  <a:pt x="3846743" y="6771357"/>
                  <a:pt x="3719301" y="6699136"/>
                  <a:pt x="3569795" y="6680810"/>
                </a:cubicBezTo>
                <a:cubicBezTo>
                  <a:pt x="3613040" y="6726948"/>
                  <a:pt x="3659338" y="6769067"/>
                  <a:pt x="3707747" y="6808392"/>
                </a:cubicBezTo>
                <a:lnTo>
                  <a:pt x="3775165" y="6858000"/>
                </a:lnTo>
                <a:lnTo>
                  <a:pt x="0" y="6858000"/>
                </a:lnTo>
                <a:close/>
              </a:path>
            </a:pathLst>
          </a:custGeom>
        </p:spPr>
      </p:pic>
      <p:sp>
        <p:nvSpPr>
          <p:cNvPr id="2" name="Title 1">
            <a:extLst>
              <a:ext uri="{FF2B5EF4-FFF2-40B4-BE49-F238E27FC236}">
                <a16:creationId xmlns:a16="http://schemas.microsoft.com/office/drawing/2014/main" id="{69F687D9-CD34-7FA4-8D1F-A4365B5CFB14}"/>
              </a:ext>
            </a:extLst>
          </p:cNvPr>
          <p:cNvSpPr>
            <a:spLocks noGrp="1"/>
          </p:cNvSpPr>
          <p:nvPr>
            <p:ph type="title"/>
          </p:nvPr>
        </p:nvSpPr>
        <p:spPr>
          <a:xfrm>
            <a:off x="5316111" y="2173016"/>
            <a:ext cx="6400800" cy="1406070"/>
          </a:xfrm>
        </p:spPr>
        <p:txBody>
          <a:bodyPr anchor="b">
            <a:normAutofit/>
          </a:bodyPr>
          <a:lstStyle/>
          <a:p>
            <a:r>
              <a:rPr lang="en-US" b="1" dirty="0">
                <a:latin typeface="Times New Roman" panose="02020603050405020304" pitchFamily="18" charset="0"/>
                <a:cs typeface="Times New Roman" panose="02020603050405020304" pitchFamily="18" charset="0"/>
              </a:rPr>
              <a:t>CONTINUATION…</a:t>
            </a:r>
          </a:p>
        </p:txBody>
      </p:sp>
      <p:pic>
        <p:nvPicPr>
          <p:cNvPr id="5" name="Picture 4" descr="A group of people in a courtroom&#10;&#10;Description automatically generated">
            <a:extLst>
              <a:ext uri="{FF2B5EF4-FFF2-40B4-BE49-F238E27FC236}">
                <a16:creationId xmlns:a16="http://schemas.microsoft.com/office/drawing/2014/main" id="{1339D440-FD72-B02D-B5A9-C94C083481A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3046" r="-2" b="956"/>
          <a:stretch/>
        </p:blipFill>
        <p:spPr>
          <a:xfrm>
            <a:off x="7653520" y="10"/>
            <a:ext cx="4538480" cy="2624956"/>
          </a:xfrm>
          <a:custGeom>
            <a:avLst/>
            <a:gdLst/>
            <a:ahLst/>
            <a:cxnLst/>
            <a:rect l="l" t="t" r="r" b="b"/>
            <a:pathLst>
              <a:path w="4538480" h="2624966">
                <a:moveTo>
                  <a:pt x="0" y="0"/>
                </a:moveTo>
                <a:lnTo>
                  <a:pt x="4538480" y="0"/>
                </a:lnTo>
                <a:lnTo>
                  <a:pt x="4538480" y="2278570"/>
                </a:lnTo>
                <a:lnTo>
                  <a:pt x="4520384" y="2284270"/>
                </a:lnTo>
                <a:cubicBezTo>
                  <a:pt x="3945063" y="2457853"/>
                  <a:pt x="2850619" y="2701056"/>
                  <a:pt x="1497830" y="2602030"/>
                </a:cubicBezTo>
                <a:cubicBezTo>
                  <a:pt x="1428382" y="2596885"/>
                  <a:pt x="1362793" y="2593669"/>
                  <a:pt x="1295917" y="2591098"/>
                </a:cubicBezTo>
                <a:cubicBezTo>
                  <a:pt x="852222" y="2571324"/>
                  <a:pt x="414677" y="2559146"/>
                  <a:pt x="120277" y="2541000"/>
                </a:cubicBezTo>
                <a:lnTo>
                  <a:pt x="0" y="2532395"/>
                </a:lnTo>
                <a:close/>
              </a:path>
            </a:pathLst>
          </a:custGeom>
        </p:spPr>
      </p:pic>
      <p:sp>
        <p:nvSpPr>
          <p:cNvPr id="3" name="Content Placeholder 2">
            <a:extLst>
              <a:ext uri="{FF2B5EF4-FFF2-40B4-BE49-F238E27FC236}">
                <a16:creationId xmlns:a16="http://schemas.microsoft.com/office/drawing/2014/main" id="{75359825-3AA9-A88A-6BB9-07724CEC7590}"/>
              </a:ext>
            </a:extLst>
          </p:cNvPr>
          <p:cNvSpPr>
            <a:spLocks noGrp="1"/>
          </p:cNvSpPr>
          <p:nvPr>
            <p:ph idx="1"/>
          </p:nvPr>
        </p:nvSpPr>
        <p:spPr>
          <a:xfrm>
            <a:off x="4356742" y="3579086"/>
            <a:ext cx="7360169" cy="1910521"/>
          </a:xfrm>
        </p:spPr>
        <p:txBody>
          <a:bodyPr>
            <a:noAutofit/>
          </a:bodyPr>
          <a:lstStyle/>
          <a:p>
            <a:pPr marL="0" indent="0" algn="just">
              <a:buNone/>
            </a:pPr>
            <a:r>
              <a:rPr lang="en-US" kern="100" dirty="0">
                <a:effectLst/>
                <a:latin typeface="Times New Roman" panose="02020603050405020304" pitchFamily="18" charset="0"/>
                <a:ea typeface="Aptos" panose="020B0004020202020204" pitchFamily="34" charset="0"/>
                <a:cs typeface="Times New Roman" panose="02020603050405020304" pitchFamily="18" charset="0"/>
              </a:rPr>
              <a:t>Peter echoes Paul's sentiment, urging Christians to "honor the emperor" while maintaining their ultimate allegiance to God (1 Peter 2:13-17). This dual approach—submission to legitimate authority while maintaining loyalty to God's higher law—forms a core tenet of the Christian perspective on politics and governance.</a:t>
            </a:r>
          </a:p>
          <a:p>
            <a:pPr marL="0" indent="0">
              <a:buNone/>
            </a:pPr>
            <a:endParaRPr lang="en-US" dirty="0"/>
          </a:p>
        </p:txBody>
      </p:sp>
    </p:spTree>
    <p:extLst>
      <p:ext uri="{BB962C8B-B14F-4D97-AF65-F5344CB8AC3E}">
        <p14:creationId xmlns:p14="http://schemas.microsoft.com/office/powerpoint/2010/main" val="1060988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5DAA40F-4F28-4316-934E-C55D7C3AA0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6D467C8-A8E0-468B-B88D-9CEEE37BF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3345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8F0F0F6-6221-9D40-379D-2AF89676C836}"/>
              </a:ext>
            </a:extLst>
          </p:cNvPr>
          <p:cNvSpPr>
            <a:spLocks noGrp="1"/>
          </p:cNvSpPr>
          <p:nvPr>
            <p:ph type="title"/>
          </p:nvPr>
        </p:nvSpPr>
        <p:spPr>
          <a:xfrm>
            <a:off x="640081" y="329184"/>
            <a:ext cx="6241568" cy="1783080"/>
          </a:xfrm>
        </p:spPr>
        <p:txBody>
          <a:bodyPr anchor="b">
            <a:normAutofit/>
          </a:bodyPr>
          <a:lstStyle/>
          <a:p>
            <a:r>
              <a:rPr lang="en-US" sz="42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The Role of Christians in Governance and Politics</a:t>
            </a:r>
            <a:endParaRPr lang="en-US" sz="4200" dirty="0">
              <a:solidFill>
                <a:srgbClr val="FFFFFF"/>
              </a:solidFill>
            </a:endParaRPr>
          </a:p>
        </p:txBody>
      </p:sp>
      <p:sp>
        <p:nvSpPr>
          <p:cNvPr id="18" name="sketch line">
            <a:extLst>
              <a:ext uri="{FF2B5EF4-FFF2-40B4-BE49-F238E27FC236}">
                <a16:creationId xmlns:a16="http://schemas.microsoft.com/office/drawing/2014/main" id="{62677C27-4325-4BE2-B2C9-B721DA9E3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75" y="2362200"/>
            <a:ext cx="4056549" cy="18288"/>
          </a:xfrm>
          <a:custGeom>
            <a:avLst/>
            <a:gdLst>
              <a:gd name="connsiteX0" fmla="*/ 0 w 4056549"/>
              <a:gd name="connsiteY0" fmla="*/ 0 h 18288"/>
              <a:gd name="connsiteX1" fmla="*/ 676092 w 4056549"/>
              <a:gd name="connsiteY1" fmla="*/ 0 h 18288"/>
              <a:gd name="connsiteX2" fmla="*/ 1271052 w 4056549"/>
              <a:gd name="connsiteY2" fmla="*/ 0 h 18288"/>
              <a:gd name="connsiteX3" fmla="*/ 1947144 w 4056549"/>
              <a:gd name="connsiteY3" fmla="*/ 0 h 18288"/>
              <a:gd name="connsiteX4" fmla="*/ 2501539 w 4056549"/>
              <a:gd name="connsiteY4" fmla="*/ 0 h 18288"/>
              <a:gd name="connsiteX5" fmla="*/ 3137065 w 4056549"/>
              <a:gd name="connsiteY5" fmla="*/ 0 h 18288"/>
              <a:gd name="connsiteX6" fmla="*/ 4056549 w 4056549"/>
              <a:gd name="connsiteY6" fmla="*/ 0 h 18288"/>
              <a:gd name="connsiteX7" fmla="*/ 4056549 w 4056549"/>
              <a:gd name="connsiteY7" fmla="*/ 18288 h 18288"/>
              <a:gd name="connsiteX8" fmla="*/ 3380458 w 4056549"/>
              <a:gd name="connsiteY8" fmla="*/ 18288 h 18288"/>
              <a:gd name="connsiteX9" fmla="*/ 2663801 w 4056549"/>
              <a:gd name="connsiteY9" fmla="*/ 18288 h 18288"/>
              <a:gd name="connsiteX10" fmla="*/ 2068840 w 4056549"/>
              <a:gd name="connsiteY10" fmla="*/ 18288 h 18288"/>
              <a:gd name="connsiteX11" fmla="*/ 1311618 w 4056549"/>
              <a:gd name="connsiteY11" fmla="*/ 18288 h 18288"/>
              <a:gd name="connsiteX12" fmla="*/ 716657 w 4056549"/>
              <a:gd name="connsiteY12" fmla="*/ 18288 h 18288"/>
              <a:gd name="connsiteX13" fmla="*/ 0 w 4056549"/>
              <a:gd name="connsiteY13" fmla="*/ 18288 h 18288"/>
              <a:gd name="connsiteX14" fmla="*/ 0 w 4056549"/>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stroke="0"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CFD3D9-9075-D5EB-D3D1-3D527763C9B2}"/>
              </a:ext>
            </a:extLst>
          </p:cNvPr>
          <p:cNvSpPr>
            <a:spLocks noGrp="1"/>
          </p:cNvSpPr>
          <p:nvPr>
            <p:ph idx="1"/>
          </p:nvPr>
        </p:nvSpPr>
        <p:spPr>
          <a:xfrm>
            <a:off x="640081" y="2706624"/>
            <a:ext cx="6241568" cy="3483864"/>
          </a:xfrm>
        </p:spPr>
        <p:txBody>
          <a:bodyPr>
            <a:noAutofit/>
          </a:bodyPr>
          <a:lstStyle/>
          <a:p>
            <a:pPr marL="0" marR="0" indent="0" algn="just">
              <a:spcBef>
                <a:spcPts val="0"/>
              </a:spcBef>
              <a:spcAft>
                <a:spcPts val="800"/>
              </a:spcAft>
              <a:buNone/>
            </a:pPr>
            <a:r>
              <a:rPr lang="en-US" sz="18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1. Civic Engagement and Responsibility</a:t>
            </a:r>
            <a:endParaRPr lang="en-US" sz="1800"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gn="just">
              <a:spcBef>
                <a:spcPts val="0"/>
              </a:spcBef>
              <a:spcAft>
                <a:spcPts val="800"/>
              </a:spcAft>
              <a:buNone/>
            </a:pPr>
            <a:r>
              <a:rPr lang="en-US" sz="1800"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Christians are called to be salt and light in the world (Matthew 5:13-16), which implies active participation in societal affairs, including politics and governance. The Christian mandate to love one's neighbor (Mark 12:31) and seek the welfare of the city (Jeremiah 29:7) suggests a responsibility to engage in civic matters that promote justice, peace, and the common good.</a:t>
            </a:r>
          </a:p>
          <a:p>
            <a:pPr marL="0" marR="0" indent="0" algn="just">
              <a:spcBef>
                <a:spcPts val="0"/>
              </a:spcBef>
              <a:spcAft>
                <a:spcPts val="800"/>
              </a:spcAft>
              <a:buNone/>
            </a:pPr>
            <a:r>
              <a:rPr lang="en-US" sz="1800"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The Christian perspective encourages believers to participate in governance not for personal gain but to serve the community, uphold justice, and reflect God's character in public life (Isaiah 1:17). This can involve voting, holding public office, advocating for policies that align with biblical values, and engaging in peaceful protest against unjust laws or practices (</a:t>
            </a:r>
            <a:r>
              <a:rPr lang="en-US" sz="1800" kern="100" dirty="0" err="1">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Berkouwer</a:t>
            </a:r>
            <a:r>
              <a:rPr lang="en-US" sz="1800"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 1960).</a:t>
            </a:r>
          </a:p>
        </p:txBody>
      </p:sp>
      <p:pic>
        <p:nvPicPr>
          <p:cNvPr id="5" name="Picture 4" descr="A green street sign with white text&#10;&#10;Description automatically generated">
            <a:extLst>
              <a:ext uri="{FF2B5EF4-FFF2-40B4-BE49-F238E27FC236}">
                <a16:creationId xmlns:a16="http://schemas.microsoft.com/office/drawing/2014/main" id="{A5C32823-DFD8-67B8-6242-1B5594EBE6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834304" y="336161"/>
            <a:ext cx="4014216" cy="2847584"/>
          </a:xfrm>
          <a:prstGeom prst="rect">
            <a:avLst/>
          </a:prstGeom>
        </p:spPr>
      </p:pic>
      <p:pic>
        <p:nvPicPr>
          <p:cNvPr id="8" name="Picture 7" descr="Cartoon of people standing in front of a sign&#10;&#10;Description automatically generated">
            <a:extLst>
              <a:ext uri="{FF2B5EF4-FFF2-40B4-BE49-F238E27FC236}">
                <a16:creationId xmlns:a16="http://schemas.microsoft.com/office/drawing/2014/main" id="{D42FAE74-C5D4-F755-85DD-32F855B5D7A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834304" y="3806039"/>
            <a:ext cx="4014216" cy="2107463"/>
          </a:xfrm>
          <a:prstGeom prst="rect">
            <a:avLst/>
          </a:prstGeom>
        </p:spPr>
      </p:pic>
    </p:spTree>
    <p:extLst>
      <p:ext uri="{BB962C8B-B14F-4D97-AF65-F5344CB8AC3E}">
        <p14:creationId xmlns:p14="http://schemas.microsoft.com/office/powerpoint/2010/main" val="11999060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80">
                                          <p:stCondLst>
                                            <p:cond delay="0"/>
                                          </p:stCondLst>
                                        </p:cTn>
                                        <p:tgtEl>
                                          <p:spTgt spid="8"/>
                                        </p:tgtEl>
                                      </p:cBhvr>
                                    </p:animEffect>
                                    <p:anim calcmode="lin" valueType="num">
                                      <p:cBhvr>
                                        <p:cTn id="2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7" dur="26">
                                          <p:stCondLst>
                                            <p:cond delay="650"/>
                                          </p:stCondLst>
                                        </p:cTn>
                                        <p:tgtEl>
                                          <p:spTgt spid="8"/>
                                        </p:tgtEl>
                                      </p:cBhvr>
                                      <p:to x="100000" y="60000"/>
                                    </p:animScale>
                                    <p:animScale>
                                      <p:cBhvr>
                                        <p:cTn id="28" dur="166" decel="50000">
                                          <p:stCondLst>
                                            <p:cond delay="676"/>
                                          </p:stCondLst>
                                        </p:cTn>
                                        <p:tgtEl>
                                          <p:spTgt spid="8"/>
                                        </p:tgtEl>
                                      </p:cBhvr>
                                      <p:to x="100000" y="100000"/>
                                    </p:animScale>
                                    <p:animScale>
                                      <p:cBhvr>
                                        <p:cTn id="29" dur="26">
                                          <p:stCondLst>
                                            <p:cond delay="1312"/>
                                          </p:stCondLst>
                                        </p:cTn>
                                        <p:tgtEl>
                                          <p:spTgt spid="8"/>
                                        </p:tgtEl>
                                      </p:cBhvr>
                                      <p:to x="100000" y="80000"/>
                                    </p:animScale>
                                    <p:animScale>
                                      <p:cBhvr>
                                        <p:cTn id="30" dur="166" decel="50000">
                                          <p:stCondLst>
                                            <p:cond delay="1338"/>
                                          </p:stCondLst>
                                        </p:cTn>
                                        <p:tgtEl>
                                          <p:spTgt spid="8"/>
                                        </p:tgtEl>
                                      </p:cBhvr>
                                      <p:to x="100000" y="100000"/>
                                    </p:animScale>
                                    <p:animScale>
                                      <p:cBhvr>
                                        <p:cTn id="31" dur="26">
                                          <p:stCondLst>
                                            <p:cond delay="1642"/>
                                          </p:stCondLst>
                                        </p:cTn>
                                        <p:tgtEl>
                                          <p:spTgt spid="8"/>
                                        </p:tgtEl>
                                      </p:cBhvr>
                                      <p:to x="100000" y="90000"/>
                                    </p:animScale>
                                    <p:animScale>
                                      <p:cBhvr>
                                        <p:cTn id="32" dur="166" decel="50000">
                                          <p:stCondLst>
                                            <p:cond delay="1668"/>
                                          </p:stCondLst>
                                        </p:cTn>
                                        <p:tgtEl>
                                          <p:spTgt spid="8"/>
                                        </p:tgtEl>
                                      </p:cBhvr>
                                      <p:to x="100000" y="100000"/>
                                    </p:animScale>
                                    <p:animScale>
                                      <p:cBhvr>
                                        <p:cTn id="33" dur="26">
                                          <p:stCondLst>
                                            <p:cond delay="1808"/>
                                          </p:stCondLst>
                                        </p:cTn>
                                        <p:tgtEl>
                                          <p:spTgt spid="8"/>
                                        </p:tgtEl>
                                      </p:cBhvr>
                                      <p:to x="100000" y="95000"/>
                                    </p:animScale>
                                    <p:animScale>
                                      <p:cBhvr>
                                        <p:cTn id="34" dur="166" decel="50000">
                                          <p:stCondLst>
                                            <p:cond delay="1834"/>
                                          </p:stCondLst>
                                        </p:cTn>
                                        <p:tgtEl>
                                          <p:spTgt spid="8"/>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1000"/>
                                        <p:tgtEl>
                                          <p:spTgt spid="3">
                                            <p:txEl>
                                              <p:pRg st="0" end="0"/>
                                            </p:txEl>
                                          </p:spTgt>
                                        </p:tgtEl>
                                      </p:cBhvr>
                                    </p:animEffect>
                                    <p:anim calcmode="lin" valueType="num">
                                      <p:cBhvr>
                                        <p:cTn id="4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Effect transition="in" filter="fade">
                                      <p:cBhvr>
                                        <p:cTn id="46" dur="1000"/>
                                        <p:tgtEl>
                                          <p:spTgt spid="3">
                                            <p:txEl>
                                              <p:pRg st="1" end="1"/>
                                            </p:txEl>
                                          </p:spTgt>
                                        </p:tgtEl>
                                      </p:cBhvr>
                                    </p:animEffect>
                                    <p:anim calcmode="lin" valueType="num">
                                      <p:cBhvr>
                                        <p:cTn id="4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anim calcmode="lin" valueType="num">
                                      <p:cBhvr additive="base">
                                        <p:cTn id="5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4D85B6A-FF18-4EFD-BD23-77FDE89EC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8AAB596-4870-4D7C-9F51-06F1F7367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BDC14E-E717-BC02-C021-A24D96620BA0}"/>
              </a:ext>
            </a:extLst>
          </p:cNvPr>
          <p:cNvSpPr>
            <a:spLocks noGrp="1"/>
          </p:cNvSpPr>
          <p:nvPr>
            <p:ph type="title"/>
          </p:nvPr>
        </p:nvSpPr>
        <p:spPr>
          <a:xfrm>
            <a:off x="754912" y="3651159"/>
            <a:ext cx="4047893" cy="2525803"/>
          </a:xfrm>
        </p:spPr>
        <p:txBody>
          <a:bodyPr>
            <a:normAutofit/>
          </a:bodyPr>
          <a:lstStyle/>
          <a:p>
            <a:pPr algn="ctr"/>
            <a:r>
              <a:rPr lang="en-US" sz="4000" b="1" kern="100" dirty="0">
                <a:effectLst/>
                <a:latin typeface="Times New Roman" panose="02020603050405020304" pitchFamily="18" charset="0"/>
                <a:ea typeface="Aptos" panose="020B0004020202020204" pitchFamily="34" charset="0"/>
                <a:cs typeface="Times New Roman" panose="02020603050405020304" pitchFamily="18" charset="0"/>
              </a:rPr>
              <a:t>2. Prophetic Role in Society</a:t>
            </a:r>
            <a:endParaRPr lang="en-US" sz="4000" dirty="0"/>
          </a:p>
        </p:txBody>
      </p:sp>
      <p:pic>
        <p:nvPicPr>
          <p:cNvPr id="11" name="Picture 10" descr="A person sitting in a chair&#10;&#10;Description automatically generated">
            <a:extLst>
              <a:ext uri="{FF2B5EF4-FFF2-40B4-BE49-F238E27FC236}">
                <a16:creationId xmlns:a16="http://schemas.microsoft.com/office/drawing/2014/main" id="{3CE428A5-CF06-AE08-53DB-0F113EF7AFE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321" r="2" b="2"/>
          <a:stretch/>
        </p:blipFill>
        <p:spPr>
          <a:xfrm>
            <a:off x="1" y="10"/>
            <a:ext cx="4048364" cy="3385728"/>
          </a:xfrm>
          <a:custGeom>
            <a:avLst/>
            <a:gdLst/>
            <a:ahLst/>
            <a:cxnLst/>
            <a:rect l="l" t="t" r="r" b="b"/>
            <a:pathLst>
              <a:path w="4048364" h="3385738">
                <a:moveTo>
                  <a:pt x="0" y="0"/>
                </a:moveTo>
                <a:lnTo>
                  <a:pt x="4048364" y="0"/>
                </a:lnTo>
                <a:lnTo>
                  <a:pt x="4048364" y="3128862"/>
                </a:lnTo>
                <a:lnTo>
                  <a:pt x="4028354" y="3127605"/>
                </a:lnTo>
                <a:lnTo>
                  <a:pt x="4027052" y="3128074"/>
                </a:lnTo>
                <a:cubicBezTo>
                  <a:pt x="4021308" y="3129081"/>
                  <a:pt x="4017789" y="3128835"/>
                  <a:pt x="4015263" y="3128035"/>
                </a:cubicBezTo>
                <a:lnTo>
                  <a:pt x="4012855" y="3126647"/>
                </a:lnTo>
                <a:cubicBezTo>
                  <a:pt x="4010177" y="3126494"/>
                  <a:pt x="4007499" y="3126340"/>
                  <a:pt x="4004821" y="3126187"/>
                </a:cubicBezTo>
                <a:lnTo>
                  <a:pt x="3989141" y="3124118"/>
                </a:lnTo>
                <a:lnTo>
                  <a:pt x="3986071" y="3124823"/>
                </a:lnTo>
                <a:cubicBezTo>
                  <a:pt x="3978117" y="3124349"/>
                  <a:pt x="3970163" y="3123876"/>
                  <a:pt x="3962210" y="3123402"/>
                </a:cubicBezTo>
                <a:lnTo>
                  <a:pt x="3961815" y="3123900"/>
                </a:lnTo>
                <a:cubicBezTo>
                  <a:pt x="3960390" y="3124987"/>
                  <a:pt x="3958310" y="3125727"/>
                  <a:pt x="3954808" y="3125765"/>
                </a:cubicBezTo>
                <a:cubicBezTo>
                  <a:pt x="3959236" y="3133302"/>
                  <a:pt x="3952279" y="3128699"/>
                  <a:pt x="3941561" y="3128145"/>
                </a:cubicBezTo>
                <a:cubicBezTo>
                  <a:pt x="3946046" y="3139728"/>
                  <a:pt x="3916172" y="3133567"/>
                  <a:pt x="3910218" y="3140049"/>
                </a:cubicBezTo>
                <a:cubicBezTo>
                  <a:pt x="3902241" y="3139380"/>
                  <a:pt x="3893889" y="3138886"/>
                  <a:pt x="3885332" y="3138624"/>
                </a:cubicBezTo>
                <a:cubicBezTo>
                  <a:pt x="3883646" y="3138622"/>
                  <a:pt x="3881962" y="3138621"/>
                  <a:pt x="3880277" y="3138620"/>
                </a:cubicBezTo>
                <a:lnTo>
                  <a:pt x="3880157" y="3138737"/>
                </a:lnTo>
                <a:cubicBezTo>
                  <a:pt x="3879018" y="3138984"/>
                  <a:pt x="3877339" y="3139076"/>
                  <a:pt x="3874788" y="3138963"/>
                </a:cubicBezTo>
                <a:cubicBezTo>
                  <a:pt x="3873545" y="3138846"/>
                  <a:pt x="3872302" y="3138728"/>
                  <a:pt x="3871060" y="3138611"/>
                </a:cubicBezTo>
                <a:cubicBezTo>
                  <a:pt x="3867792" y="3138609"/>
                  <a:pt x="3864523" y="3138606"/>
                  <a:pt x="3861255" y="3138604"/>
                </a:cubicBezTo>
                <a:lnTo>
                  <a:pt x="3857750" y="3139376"/>
                </a:lnTo>
                <a:cubicBezTo>
                  <a:pt x="3846075" y="3144353"/>
                  <a:pt x="3854999" y="3159606"/>
                  <a:pt x="3830684" y="3154005"/>
                </a:cubicBezTo>
                <a:cubicBezTo>
                  <a:pt x="3806135" y="3158310"/>
                  <a:pt x="3796087" y="3168731"/>
                  <a:pt x="3769301" y="3167144"/>
                </a:cubicBezTo>
                <a:cubicBezTo>
                  <a:pt x="3746341" y="3171207"/>
                  <a:pt x="3728802" y="3177834"/>
                  <a:pt x="3707507" y="3178801"/>
                </a:cubicBezTo>
                <a:cubicBezTo>
                  <a:pt x="3701485" y="3182680"/>
                  <a:pt x="3694773" y="3184962"/>
                  <a:pt x="3684642" y="3182365"/>
                </a:cubicBezTo>
                <a:cubicBezTo>
                  <a:pt x="3664039" y="3187250"/>
                  <a:pt x="3662921" y="3193571"/>
                  <a:pt x="3646059" y="3191612"/>
                </a:cubicBezTo>
                <a:cubicBezTo>
                  <a:pt x="3640580" y="3202449"/>
                  <a:pt x="3637332" y="3199208"/>
                  <a:pt x="3629738" y="3197639"/>
                </a:cubicBezTo>
                <a:cubicBezTo>
                  <a:pt x="3629422" y="3197624"/>
                  <a:pt x="3629107" y="3197610"/>
                  <a:pt x="3628792" y="3197595"/>
                </a:cubicBezTo>
                <a:lnTo>
                  <a:pt x="3628083" y="3199132"/>
                </a:lnTo>
                <a:lnTo>
                  <a:pt x="3625096" y="3200289"/>
                </a:lnTo>
                <a:lnTo>
                  <a:pt x="3615459" y="3201481"/>
                </a:lnTo>
                <a:lnTo>
                  <a:pt x="3611591" y="3201604"/>
                </a:lnTo>
                <a:cubicBezTo>
                  <a:pt x="3609016" y="3201810"/>
                  <a:pt x="3607422" y="3202103"/>
                  <a:pt x="3606451" y="3202476"/>
                </a:cubicBezTo>
                <a:cubicBezTo>
                  <a:pt x="3606434" y="3202517"/>
                  <a:pt x="3606416" y="3202558"/>
                  <a:pt x="3606400" y="3202600"/>
                </a:cubicBezTo>
                <a:lnTo>
                  <a:pt x="3601432" y="3203215"/>
                </a:lnTo>
                <a:cubicBezTo>
                  <a:pt x="3592873" y="3204015"/>
                  <a:pt x="3584373" y="3204569"/>
                  <a:pt x="3576144" y="3204914"/>
                </a:cubicBezTo>
                <a:cubicBezTo>
                  <a:pt x="3574128" y="3211763"/>
                  <a:pt x="3541136" y="3209599"/>
                  <a:pt x="3552393" y="3219987"/>
                </a:cubicBezTo>
                <a:cubicBezTo>
                  <a:pt x="3541534" y="3220777"/>
                  <a:pt x="3531979" y="3217280"/>
                  <a:pt x="3540787" y="3223856"/>
                </a:cubicBezTo>
                <a:cubicBezTo>
                  <a:pt x="3537368" y="3224320"/>
                  <a:pt x="3535763" y="3225273"/>
                  <a:pt x="3535004" y="3226474"/>
                </a:cubicBezTo>
                <a:lnTo>
                  <a:pt x="3534913" y="3226993"/>
                </a:lnTo>
                <a:lnTo>
                  <a:pt x="3510631" y="3228569"/>
                </a:lnTo>
                <a:lnTo>
                  <a:pt x="3508032" y="3229611"/>
                </a:lnTo>
                <a:cubicBezTo>
                  <a:pt x="3502489" y="3229598"/>
                  <a:pt x="3496946" y="3217293"/>
                  <a:pt x="3491403" y="3217280"/>
                </a:cubicBezTo>
                <a:lnTo>
                  <a:pt x="3483240" y="3230123"/>
                </a:lnTo>
                <a:lnTo>
                  <a:pt x="3480053" y="3229107"/>
                </a:lnTo>
                <a:cubicBezTo>
                  <a:pt x="3477098" y="3228661"/>
                  <a:pt x="3473497" y="3228859"/>
                  <a:pt x="3468451" y="3230512"/>
                </a:cubicBezTo>
                <a:lnTo>
                  <a:pt x="3467451" y="3231115"/>
                </a:lnTo>
                <a:cubicBezTo>
                  <a:pt x="3463724" y="3230736"/>
                  <a:pt x="3465319" y="3225693"/>
                  <a:pt x="3446095" y="3228240"/>
                </a:cubicBezTo>
                <a:cubicBezTo>
                  <a:pt x="3420782" y="3241826"/>
                  <a:pt x="3385281" y="3239224"/>
                  <a:pt x="3352101" y="3246398"/>
                </a:cubicBezTo>
                <a:cubicBezTo>
                  <a:pt x="3308926" y="3245374"/>
                  <a:pt x="3300141" y="3236748"/>
                  <a:pt x="3271822" y="3247544"/>
                </a:cubicBezTo>
                <a:cubicBezTo>
                  <a:pt x="3258345" y="3251268"/>
                  <a:pt x="3238074" y="3249030"/>
                  <a:pt x="3203831" y="3257844"/>
                </a:cubicBezTo>
                <a:cubicBezTo>
                  <a:pt x="3171582" y="3264392"/>
                  <a:pt x="3141884" y="3266922"/>
                  <a:pt x="3112954" y="3273149"/>
                </a:cubicBezTo>
                <a:cubicBezTo>
                  <a:pt x="3078476" y="3279234"/>
                  <a:pt x="3086597" y="3279502"/>
                  <a:pt x="3066210" y="3283409"/>
                </a:cubicBezTo>
                <a:cubicBezTo>
                  <a:pt x="3062644" y="3284830"/>
                  <a:pt x="3028337" y="3292032"/>
                  <a:pt x="3025254" y="3293851"/>
                </a:cubicBezTo>
                <a:cubicBezTo>
                  <a:pt x="3006685" y="3298201"/>
                  <a:pt x="2983512" y="3305242"/>
                  <a:pt x="2954798" y="3309512"/>
                </a:cubicBezTo>
                <a:cubicBezTo>
                  <a:pt x="2932037" y="3306567"/>
                  <a:pt x="2909137" y="3323699"/>
                  <a:pt x="2880670" y="3319465"/>
                </a:cubicBezTo>
                <a:cubicBezTo>
                  <a:pt x="2870569" y="3318853"/>
                  <a:pt x="2841559" y="3322739"/>
                  <a:pt x="2837450" y="3326994"/>
                </a:cubicBezTo>
                <a:cubicBezTo>
                  <a:pt x="2831684" y="3328529"/>
                  <a:pt x="2824114" y="3328158"/>
                  <a:pt x="2822806" y="3332324"/>
                </a:cubicBezTo>
                <a:cubicBezTo>
                  <a:pt x="2819977" y="3337498"/>
                  <a:pt x="2796022" y="3333071"/>
                  <a:pt x="2801164" y="3338109"/>
                </a:cubicBezTo>
                <a:cubicBezTo>
                  <a:pt x="2784223" y="3335142"/>
                  <a:pt x="2776048" y="3346261"/>
                  <a:pt x="2764344" y="3350228"/>
                </a:cubicBezTo>
                <a:cubicBezTo>
                  <a:pt x="2757478" y="3348562"/>
                  <a:pt x="2751292" y="3350631"/>
                  <a:pt x="2743431" y="3353702"/>
                </a:cubicBezTo>
                <a:lnTo>
                  <a:pt x="2732627" y="3357764"/>
                </a:lnTo>
                <a:cubicBezTo>
                  <a:pt x="2730974" y="3357887"/>
                  <a:pt x="2729319" y="3358011"/>
                  <a:pt x="2727665" y="3358134"/>
                </a:cubicBezTo>
                <a:cubicBezTo>
                  <a:pt x="2718835" y="3359036"/>
                  <a:pt x="2689731" y="3362522"/>
                  <a:pt x="2679642" y="3363177"/>
                </a:cubicBezTo>
                <a:lnTo>
                  <a:pt x="2667138" y="3362068"/>
                </a:lnTo>
                <a:cubicBezTo>
                  <a:pt x="2663221" y="3362857"/>
                  <a:pt x="2659468" y="3367183"/>
                  <a:pt x="2656143" y="3367913"/>
                </a:cubicBezTo>
                <a:lnTo>
                  <a:pt x="2647194" y="3366448"/>
                </a:lnTo>
                <a:cubicBezTo>
                  <a:pt x="2648133" y="3370674"/>
                  <a:pt x="2637589" y="3367195"/>
                  <a:pt x="2629621" y="3367085"/>
                </a:cubicBezTo>
                <a:cubicBezTo>
                  <a:pt x="2613302" y="3367205"/>
                  <a:pt x="2596982" y="3367324"/>
                  <a:pt x="2580663" y="3367443"/>
                </a:cubicBezTo>
                <a:lnTo>
                  <a:pt x="2550440" y="3369943"/>
                </a:lnTo>
                <a:lnTo>
                  <a:pt x="2541181" y="3368444"/>
                </a:lnTo>
                <a:cubicBezTo>
                  <a:pt x="2521017" y="3368085"/>
                  <a:pt x="2498723" y="3374020"/>
                  <a:pt x="2484405" y="3369178"/>
                </a:cubicBezTo>
                <a:cubicBezTo>
                  <a:pt x="2478585" y="3368607"/>
                  <a:pt x="2473319" y="3368738"/>
                  <a:pt x="2468424" y="3369303"/>
                </a:cubicBezTo>
                <a:lnTo>
                  <a:pt x="2455357" y="3371902"/>
                </a:lnTo>
                <a:lnTo>
                  <a:pt x="2429477" y="3378972"/>
                </a:lnTo>
                <a:cubicBezTo>
                  <a:pt x="2428170" y="3366751"/>
                  <a:pt x="2368370" y="3383654"/>
                  <a:pt x="2374910" y="3372826"/>
                </a:cubicBezTo>
                <a:cubicBezTo>
                  <a:pt x="2351003" y="3375026"/>
                  <a:pt x="2328875" y="3353198"/>
                  <a:pt x="2305825" y="3364960"/>
                </a:cubicBezTo>
                <a:cubicBezTo>
                  <a:pt x="2269964" y="3363999"/>
                  <a:pt x="2218889" y="3367921"/>
                  <a:pt x="2183980" y="3367060"/>
                </a:cubicBezTo>
                <a:cubicBezTo>
                  <a:pt x="2190418" y="3372011"/>
                  <a:pt x="2159099" y="3370877"/>
                  <a:pt x="2155235" y="3370737"/>
                </a:cubicBezTo>
                <a:cubicBezTo>
                  <a:pt x="2131791" y="3368260"/>
                  <a:pt x="2111535" y="3369043"/>
                  <a:pt x="2071012" y="3365882"/>
                </a:cubicBezTo>
                <a:cubicBezTo>
                  <a:pt x="2035156" y="3367426"/>
                  <a:pt x="2003987" y="3359257"/>
                  <a:pt x="1970953" y="3368185"/>
                </a:cubicBezTo>
                <a:cubicBezTo>
                  <a:pt x="1968713" y="3366515"/>
                  <a:pt x="1965947" y="3365226"/>
                  <a:pt x="1962822" y="3364213"/>
                </a:cubicBezTo>
                <a:lnTo>
                  <a:pt x="1953120" y="3362020"/>
                </a:lnTo>
                <a:lnTo>
                  <a:pt x="1951768" y="3362436"/>
                </a:lnTo>
                <a:cubicBezTo>
                  <a:pt x="1945920" y="3363208"/>
                  <a:pt x="1942436" y="3362820"/>
                  <a:pt x="1940004" y="3361921"/>
                </a:cubicBezTo>
                <a:lnTo>
                  <a:pt x="1937753" y="3360440"/>
                </a:lnTo>
                <a:cubicBezTo>
                  <a:pt x="1935095" y="3360180"/>
                  <a:pt x="1932438" y="3359919"/>
                  <a:pt x="1929780" y="3359659"/>
                </a:cubicBezTo>
                <a:lnTo>
                  <a:pt x="1887540" y="3355160"/>
                </a:lnTo>
                <a:lnTo>
                  <a:pt x="1887093" y="3355641"/>
                </a:lnTo>
                <a:cubicBezTo>
                  <a:pt x="1885548" y="3356665"/>
                  <a:pt x="1883390" y="3357319"/>
                  <a:pt x="1879887" y="3357216"/>
                </a:cubicBezTo>
                <a:cubicBezTo>
                  <a:pt x="1883470" y="3364909"/>
                  <a:pt x="1877035" y="3360039"/>
                  <a:pt x="1866395" y="3359055"/>
                </a:cubicBezTo>
                <a:cubicBezTo>
                  <a:pt x="1869584" y="3370783"/>
                  <a:pt x="1840440" y="3363434"/>
                  <a:pt x="1833771" y="3369655"/>
                </a:cubicBezTo>
                <a:cubicBezTo>
                  <a:pt x="1825883" y="3368668"/>
                  <a:pt x="1817596" y="3367837"/>
                  <a:pt x="1809081" y="3367230"/>
                </a:cubicBezTo>
                <a:cubicBezTo>
                  <a:pt x="1807399" y="3367161"/>
                  <a:pt x="1805718" y="3367091"/>
                  <a:pt x="1804036" y="3367022"/>
                </a:cubicBezTo>
                <a:cubicBezTo>
                  <a:pt x="1803991" y="3367059"/>
                  <a:pt x="1803946" y="3367097"/>
                  <a:pt x="1803901" y="3367134"/>
                </a:cubicBezTo>
                <a:cubicBezTo>
                  <a:pt x="1802735" y="3367334"/>
                  <a:pt x="1801050" y="3367359"/>
                  <a:pt x="1798514" y="3367143"/>
                </a:cubicBezTo>
                <a:lnTo>
                  <a:pt x="1794832" y="3366642"/>
                </a:lnTo>
                <a:cubicBezTo>
                  <a:pt x="1791569" y="3366507"/>
                  <a:pt x="1788305" y="3366373"/>
                  <a:pt x="1785042" y="3366238"/>
                </a:cubicBezTo>
                <a:lnTo>
                  <a:pt x="1781456" y="3366865"/>
                </a:lnTo>
                <a:lnTo>
                  <a:pt x="1779723" y="3368220"/>
                </a:lnTo>
                <a:cubicBezTo>
                  <a:pt x="1779440" y="3368155"/>
                  <a:pt x="1779156" y="3368091"/>
                  <a:pt x="1778873" y="3368027"/>
                </a:cubicBezTo>
                <a:cubicBezTo>
                  <a:pt x="1772915" y="3365312"/>
                  <a:pt x="1772165" y="3361694"/>
                  <a:pt x="1759487" y="3371174"/>
                </a:cubicBezTo>
                <a:cubicBezTo>
                  <a:pt x="1745189" y="3366602"/>
                  <a:pt x="1739727" y="3372462"/>
                  <a:pt x="1717161" y="3373831"/>
                </a:cubicBezTo>
                <a:cubicBezTo>
                  <a:pt x="1709564" y="3369729"/>
                  <a:pt x="1701729" y="3370835"/>
                  <a:pt x="1693416" y="3373577"/>
                </a:cubicBezTo>
                <a:cubicBezTo>
                  <a:pt x="1672951" y="3371092"/>
                  <a:pt x="1652013" y="3374616"/>
                  <a:pt x="1627833" y="3374823"/>
                </a:cubicBezTo>
                <a:lnTo>
                  <a:pt x="1562462" y="3384313"/>
                </a:lnTo>
                <a:lnTo>
                  <a:pt x="1500041" y="3383500"/>
                </a:lnTo>
                <a:cubicBezTo>
                  <a:pt x="1492272" y="3381880"/>
                  <a:pt x="1484857" y="3380071"/>
                  <a:pt x="1477912" y="3378156"/>
                </a:cubicBezTo>
                <a:cubicBezTo>
                  <a:pt x="1467843" y="3383396"/>
                  <a:pt x="1444391" y="3372727"/>
                  <a:pt x="1440452" y="3384511"/>
                </a:cubicBezTo>
                <a:cubicBezTo>
                  <a:pt x="1430880" y="3382266"/>
                  <a:pt x="1427637" y="3376755"/>
                  <a:pt x="1426476" y="3384665"/>
                </a:cubicBezTo>
                <a:cubicBezTo>
                  <a:pt x="1423197" y="3384140"/>
                  <a:pt x="1420743" y="3384515"/>
                  <a:pt x="1418659" y="3385325"/>
                </a:cubicBezTo>
                <a:lnTo>
                  <a:pt x="1417944" y="3385738"/>
                </a:lnTo>
                <a:lnTo>
                  <a:pt x="1396764" y="3380560"/>
                </a:lnTo>
                <a:cubicBezTo>
                  <a:pt x="1395649" y="3380621"/>
                  <a:pt x="1394534" y="3380681"/>
                  <a:pt x="1393418" y="3380742"/>
                </a:cubicBezTo>
                <a:lnTo>
                  <a:pt x="1380294" y="3376255"/>
                </a:lnTo>
                <a:lnTo>
                  <a:pt x="1351459" y="3367829"/>
                </a:lnTo>
                <a:cubicBezTo>
                  <a:pt x="1349081" y="3366466"/>
                  <a:pt x="1319507" y="3359407"/>
                  <a:pt x="1318363" y="3357511"/>
                </a:cubicBezTo>
                <a:cubicBezTo>
                  <a:pt x="1281509" y="3362193"/>
                  <a:pt x="1312014" y="3347744"/>
                  <a:pt x="1276860" y="3344906"/>
                </a:cubicBezTo>
                <a:cubicBezTo>
                  <a:pt x="1253785" y="3356533"/>
                  <a:pt x="1256695" y="3340712"/>
                  <a:pt x="1204286" y="3337488"/>
                </a:cubicBezTo>
                <a:cubicBezTo>
                  <a:pt x="1177346" y="3330862"/>
                  <a:pt x="1162856" y="3334854"/>
                  <a:pt x="1123710" y="3321651"/>
                </a:cubicBezTo>
                <a:cubicBezTo>
                  <a:pt x="1085454" y="3316709"/>
                  <a:pt x="1005363" y="3310335"/>
                  <a:pt x="974748" y="3307837"/>
                </a:cubicBezTo>
                <a:cubicBezTo>
                  <a:pt x="945739" y="3316478"/>
                  <a:pt x="964147" y="3307413"/>
                  <a:pt x="940014" y="3306660"/>
                </a:cubicBezTo>
                <a:cubicBezTo>
                  <a:pt x="952701" y="3296927"/>
                  <a:pt x="908686" y="3309051"/>
                  <a:pt x="914712" y="3297017"/>
                </a:cubicBezTo>
                <a:cubicBezTo>
                  <a:pt x="910130" y="3297260"/>
                  <a:pt x="905499" y="3297876"/>
                  <a:pt x="900809" y="3298584"/>
                </a:cubicBezTo>
                <a:cubicBezTo>
                  <a:pt x="899990" y="3298705"/>
                  <a:pt x="899172" y="3298828"/>
                  <a:pt x="898353" y="3298949"/>
                </a:cubicBezTo>
                <a:lnTo>
                  <a:pt x="889782" y="3298355"/>
                </a:lnTo>
                <a:lnTo>
                  <a:pt x="885796" y="3300754"/>
                </a:lnTo>
                <a:lnTo>
                  <a:pt x="871773" y="3301699"/>
                </a:lnTo>
                <a:cubicBezTo>
                  <a:pt x="866761" y="3301657"/>
                  <a:pt x="861656" y="3301147"/>
                  <a:pt x="856438" y="3299888"/>
                </a:cubicBezTo>
                <a:cubicBezTo>
                  <a:pt x="842058" y="3291303"/>
                  <a:pt x="802729" y="3299624"/>
                  <a:pt x="785420" y="3288419"/>
                </a:cubicBezTo>
                <a:cubicBezTo>
                  <a:pt x="778178" y="3285195"/>
                  <a:pt x="750397" y="3280699"/>
                  <a:pt x="741879" y="3283188"/>
                </a:cubicBezTo>
                <a:cubicBezTo>
                  <a:pt x="735414" y="3282940"/>
                  <a:pt x="729876" y="3280596"/>
                  <a:pt x="723686" y="3283763"/>
                </a:cubicBezTo>
                <a:cubicBezTo>
                  <a:pt x="715044" y="3287372"/>
                  <a:pt x="701553" y="3277214"/>
                  <a:pt x="699393" y="3282843"/>
                </a:cubicBezTo>
                <a:cubicBezTo>
                  <a:pt x="672713" y="3280073"/>
                  <a:pt x="587034" y="3269505"/>
                  <a:pt x="563609" y="3267140"/>
                </a:cubicBezTo>
                <a:cubicBezTo>
                  <a:pt x="562182" y="3267737"/>
                  <a:pt x="560575" y="3268245"/>
                  <a:pt x="558841" y="3268647"/>
                </a:cubicBezTo>
                <a:cubicBezTo>
                  <a:pt x="548753" y="3270983"/>
                  <a:pt x="536540" y="3269324"/>
                  <a:pt x="531566" y="3264943"/>
                </a:cubicBezTo>
                <a:cubicBezTo>
                  <a:pt x="504471" y="3249476"/>
                  <a:pt x="472712" y="3245273"/>
                  <a:pt x="444697" y="3238795"/>
                </a:cubicBezTo>
                <a:cubicBezTo>
                  <a:pt x="412178" y="3232635"/>
                  <a:pt x="425904" y="3247936"/>
                  <a:pt x="391157" y="3231917"/>
                </a:cubicBezTo>
                <a:cubicBezTo>
                  <a:pt x="383742" y="3235456"/>
                  <a:pt x="378300" y="3234891"/>
                  <a:pt x="370757" y="3231601"/>
                </a:cubicBezTo>
                <a:cubicBezTo>
                  <a:pt x="354739" y="3228921"/>
                  <a:pt x="348695" y="3239635"/>
                  <a:pt x="336665" y="3230937"/>
                </a:cubicBezTo>
                <a:cubicBezTo>
                  <a:pt x="335690" y="3237020"/>
                  <a:pt x="304301" y="3228709"/>
                  <a:pt x="307742" y="3235671"/>
                </a:cubicBezTo>
                <a:cubicBezTo>
                  <a:pt x="293579" y="3239310"/>
                  <a:pt x="294219" y="3230068"/>
                  <a:pt x="280601" y="3233044"/>
                </a:cubicBezTo>
                <a:cubicBezTo>
                  <a:pt x="268012" y="3232391"/>
                  <a:pt x="291593" y="3227968"/>
                  <a:pt x="278749" y="3225671"/>
                </a:cubicBezTo>
                <a:cubicBezTo>
                  <a:pt x="262467" y="3223907"/>
                  <a:pt x="269675" y="3213530"/>
                  <a:pt x="248269" y="3225056"/>
                </a:cubicBezTo>
                <a:cubicBezTo>
                  <a:pt x="233782" y="3219511"/>
                  <a:pt x="226442" y="3225015"/>
                  <a:pt x="201544" y="3224865"/>
                </a:cubicBezTo>
                <a:lnTo>
                  <a:pt x="194948" y="3222950"/>
                </a:lnTo>
                <a:lnTo>
                  <a:pt x="186529" y="3228320"/>
                </a:lnTo>
                <a:cubicBezTo>
                  <a:pt x="181850" y="3230472"/>
                  <a:pt x="176241" y="3231774"/>
                  <a:pt x="168765" y="3231015"/>
                </a:cubicBezTo>
                <a:cubicBezTo>
                  <a:pt x="124081" y="3216459"/>
                  <a:pt x="165980" y="3240734"/>
                  <a:pt x="91518" y="3231445"/>
                </a:cubicBezTo>
                <a:cubicBezTo>
                  <a:pt x="87975" y="3229296"/>
                  <a:pt x="77991" y="3230542"/>
                  <a:pt x="77943" y="3233140"/>
                </a:cubicBezTo>
                <a:cubicBezTo>
                  <a:pt x="73437" y="3232021"/>
                  <a:pt x="63858" y="3226368"/>
                  <a:pt x="61120" y="3230347"/>
                </a:cubicBezTo>
                <a:cubicBezTo>
                  <a:pt x="48916" y="3229750"/>
                  <a:pt x="37022" y="3228445"/>
                  <a:pt x="25722" y="3226477"/>
                </a:cubicBezTo>
                <a:lnTo>
                  <a:pt x="2781" y="3220829"/>
                </a:lnTo>
                <a:lnTo>
                  <a:pt x="0" y="3222232"/>
                </a:lnTo>
                <a:close/>
              </a:path>
            </a:pathLst>
          </a:custGeom>
        </p:spPr>
      </p:pic>
      <p:pic>
        <p:nvPicPr>
          <p:cNvPr id="8" name="Picture 7" descr="A person writing with a feather&#10;&#10;Description automatically generated">
            <a:extLst>
              <a:ext uri="{FF2B5EF4-FFF2-40B4-BE49-F238E27FC236}">
                <a16:creationId xmlns:a16="http://schemas.microsoft.com/office/drawing/2014/main" id="{1571B997-1B25-FA4B-82C8-624C2530A8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2680" r="1" b="17872"/>
          <a:stretch/>
        </p:blipFill>
        <p:spPr>
          <a:xfrm>
            <a:off x="4048364" y="10"/>
            <a:ext cx="4047893" cy="3130303"/>
          </a:xfrm>
          <a:custGeom>
            <a:avLst/>
            <a:gdLst/>
            <a:ahLst/>
            <a:cxnLst/>
            <a:rect l="l" t="t" r="r" b="b"/>
            <a:pathLst>
              <a:path w="4047893" h="3130313">
                <a:moveTo>
                  <a:pt x="0" y="0"/>
                </a:moveTo>
                <a:lnTo>
                  <a:pt x="4047893" y="0"/>
                </a:lnTo>
                <a:lnTo>
                  <a:pt x="4047893" y="2992525"/>
                </a:lnTo>
                <a:lnTo>
                  <a:pt x="4044945" y="2992586"/>
                </a:lnTo>
                <a:cubicBezTo>
                  <a:pt x="4013007" y="2983988"/>
                  <a:pt x="4029496" y="3002088"/>
                  <a:pt x="3993923" y="2999580"/>
                </a:cubicBezTo>
                <a:cubicBezTo>
                  <a:pt x="3953690" y="2999973"/>
                  <a:pt x="3925732" y="2991464"/>
                  <a:pt x="3899257" y="2991280"/>
                </a:cubicBezTo>
                <a:cubicBezTo>
                  <a:pt x="3886826" y="2992016"/>
                  <a:pt x="3796118" y="2992410"/>
                  <a:pt x="3803589" y="2988457"/>
                </a:cubicBezTo>
                <a:cubicBezTo>
                  <a:pt x="3771479" y="2987956"/>
                  <a:pt x="3724459" y="2987111"/>
                  <a:pt x="3706605" y="2988270"/>
                </a:cubicBezTo>
                <a:cubicBezTo>
                  <a:pt x="3703225" y="2988426"/>
                  <a:pt x="3699845" y="2995259"/>
                  <a:pt x="3696464" y="2995413"/>
                </a:cubicBezTo>
                <a:cubicBezTo>
                  <a:pt x="3673602" y="2986686"/>
                  <a:pt x="3685958" y="2988536"/>
                  <a:pt x="3662169" y="2987908"/>
                </a:cubicBezTo>
                <a:cubicBezTo>
                  <a:pt x="3644316" y="2989346"/>
                  <a:pt x="3656616" y="2981280"/>
                  <a:pt x="3638764" y="2982720"/>
                </a:cubicBezTo>
                <a:cubicBezTo>
                  <a:pt x="3602893" y="3008058"/>
                  <a:pt x="3578600" y="2986261"/>
                  <a:pt x="3530424" y="2996502"/>
                </a:cubicBezTo>
                <a:lnTo>
                  <a:pt x="3456483" y="2997177"/>
                </a:lnTo>
                <a:cubicBezTo>
                  <a:pt x="3450083" y="2997047"/>
                  <a:pt x="3443320" y="2998716"/>
                  <a:pt x="3439236" y="2995748"/>
                </a:cubicBezTo>
                <a:cubicBezTo>
                  <a:pt x="3425274" y="2994993"/>
                  <a:pt x="3393296" y="2993247"/>
                  <a:pt x="3372711" y="2992647"/>
                </a:cubicBezTo>
                <a:cubicBezTo>
                  <a:pt x="3352114" y="2993339"/>
                  <a:pt x="3350044" y="2997183"/>
                  <a:pt x="3326457" y="2999562"/>
                </a:cubicBezTo>
                <a:cubicBezTo>
                  <a:pt x="3268010" y="2985834"/>
                  <a:pt x="3302346" y="3004193"/>
                  <a:pt x="3274937" y="3010764"/>
                </a:cubicBezTo>
                <a:lnTo>
                  <a:pt x="3247552" y="3008692"/>
                </a:lnTo>
                <a:cubicBezTo>
                  <a:pt x="3239494" y="3005937"/>
                  <a:pt x="3224032" y="3005163"/>
                  <a:pt x="3216589" y="3008563"/>
                </a:cubicBezTo>
                <a:cubicBezTo>
                  <a:pt x="3181100" y="3020067"/>
                  <a:pt x="3210475" y="3004709"/>
                  <a:pt x="3179493" y="3008658"/>
                </a:cubicBezTo>
                <a:lnTo>
                  <a:pt x="3149112" y="3020078"/>
                </a:lnTo>
                <a:cubicBezTo>
                  <a:pt x="3138430" y="3019544"/>
                  <a:pt x="3127747" y="3019009"/>
                  <a:pt x="3117065" y="3018475"/>
                </a:cubicBezTo>
                <a:cubicBezTo>
                  <a:pt x="3100309" y="3015895"/>
                  <a:pt x="3095375" y="3026139"/>
                  <a:pt x="3085852" y="3024583"/>
                </a:cubicBezTo>
                <a:cubicBezTo>
                  <a:pt x="3083205" y="3019193"/>
                  <a:pt x="3077928" y="3019162"/>
                  <a:pt x="3068056" y="3021444"/>
                </a:cubicBezTo>
                <a:cubicBezTo>
                  <a:pt x="3067547" y="3021351"/>
                  <a:pt x="3067037" y="3021259"/>
                  <a:pt x="3066528" y="3021166"/>
                </a:cubicBezTo>
                <a:lnTo>
                  <a:pt x="3051628" y="3025475"/>
                </a:lnTo>
                <a:cubicBezTo>
                  <a:pt x="3054335" y="3020346"/>
                  <a:pt x="3000640" y="3019856"/>
                  <a:pt x="3008147" y="3014221"/>
                </a:cubicBezTo>
                <a:cubicBezTo>
                  <a:pt x="2996636" y="3010443"/>
                  <a:pt x="2991707" y="3018195"/>
                  <a:pt x="2980324" y="3014998"/>
                </a:cubicBezTo>
                <a:cubicBezTo>
                  <a:pt x="2967759" y="3014889"/>
                  <a:pt x="2987908" y="3019812"/>
                  <a:pt x="2974105" y="3021060"/>
                </a:cubicBezTo>
                <a:lnTo>
                  <a:pt x="2898967" y="3017706"/>
                </a:lnTo>
                <a:cubicBezTo>
                  <a:pt x="2889133" y="3021187"/>
                  <a:pt x="2880975" y="3020246"/>
                  <a:pt x="2872906" y="3017913"/>
                </a:cubicBezTo>
                <a:cubicBezTo>
                  <a:pt x="2849600" y="3020012"/>
                  <a:pt x="2847396" y="3018756"/>
                  <a:pt x="2821030" y="3018570"/>
                </a:cubicBezTo>
                <a:cubicBezTo>
                  <a:pt x="2792862" y="3023488"/>
                  <a:pt x="2758404" y="3014645"/>
                  <a:pt x="2730230" y="3014478"/>
                </a:cubicBezTo>
                <a:cubicBezTo>
                  <a:pt x="2702955" y="3023440"/>
                  <a:pt x="2711231" y="3004407"/>
                  <a:pt x="2687628" y="3005991"/>
                </a:cubicBezTo>
                <a:cubicBezTo>
                  <a:pt x="2649605" y="3014731"/>
                  <a:pt x="2688189" y="2999782"/>
                  <a:pt x="2628951" y="3004830"/>
                </a:cubicBezTo>
                <a:cubicBezTo>
                  <a:pt x="2625663" y="3006155"/>
                  <a:pt x="2618407" y="3015266"/>
                  <a:pt x="2619087" y="3013614"/>
                </a:cubicBezTo>
                <a:cubicBezTo>
                  <a:pt x="2606112" y="3014782"/>
                  <a:pt x="2568093" y="2997243"/>
                  <a:pt x="2549635" y="2999983"/>
                </a:cubicBezTo>
                <a:cubicBezTo>
                  <a:pt x="2513091" y="2997030"/>
                  <a:pt x="2495971" y="3005531"/>
                  <a:pt x="2469604" y="3005376"/>
                </a:cubicBezTo>
                <a:cubicBezTo>
                  <a:pt x="2460397" y="2976697"/>
                  <a:pt x="2420737" y="2997007"/>
                  <a:pt x="2366760" y="2987305"/>
                </a:cubicBezTo>
                <a:lnTo>
                  <a:pt x="2184478" y="2961828"/>
                </a:lnTo>
                <a:cubicBezTo>
                  <a:pt x="2115036" y="2937464"/>
                  <a:pt x="2031972" y="2970268"/>
                  <a:pt x="1991474" y="2962283"/>
                </a:cubicBezTo>
                <a:cubicBezTo>
                  <a:pt x="1975906" y="2972633"/>
                  <a:pt x="1961170" y="2963900"/>
                  <a:pt x="1941495" y="2969250"/>
                </a:cubicBezTo>
                <a:cubicBezTo>
                  <a:pt x="1896970" y="2975048"/>
                  <a:pt x="1881450" y="2995138"/>
                  <a:pt x="1822493" y="2993245"/>
                </a:cubicBezTo>
                <a:cubicBezTo>
                  <a:pt x="1799752" y="2992680"/>
                  <a:pt x="1701905" y="3006271"/>
                  <a:pt x="1648275" y="3026984"/>
                </a:cubicBezTo>
                <a:cubicBezTo>
                  <a:pt x="1616403" y="3033006"/>
                  <a:pt x="1600867" y="3023480"/>
                  <a:pt x="1591543" y="3039507"/>
                </a:cubicBezTo>
                <a:cubicBezTo>
                  <a:pt x="1575633" y="3031550"/>
                  <a:pt x="1526767" y="3047631"/>
                  <a:pt x="1510786" y="3050338"/>
                </a:cubicBezTo>
                <a:cubicBezTo>
                  <a:pt x="1497175" y="3045578"/>
                  <a:pt x="1491407" y="3051196"/>
                  <a:pt x="1479840" y="3053327"/>
                </a:cubicBezTo>
                <a:cubicBezTo>
                  <a:pt x="1474089" y="3050164"/>
                  <a:pt x="1464204" y="3051201"/>
                  <a:pt x="1461357" y="3055733"/>
                </a:cubicBezTo>
                <a:cubicBezTo>
                  <a:pt x="1467349" y="3065105"/>
                  <a:pt x="1432334" y="3063173"/>
                  <a:pt x="1430609" y="3070139"/>
                </a:cubicBezTo>
                <a:cubicBezTo>
                  <a:pt x="1410809" y="3073257"/>
                  <a:pt x="1323018" y="3072123"/>
                  <a:pt x="1309663" y="3084181"/>
                </a:cubicBezTo>
                <a:cubicBezTo>
                  <a:pt x="1269914" y="3092768"/>
                  <a:pt x="1209429" y="3080588"/>
                  <a:pt x="1192304" y="3082361"/>
                </a:cubicBezTo>
                <a:cubicBezTo>
                  <a:pt x="1184634" y="3081978"/>
                  <a:pt x="1176965" y="3081596"/>
                  <a:pt x="1169295" y="3081213"/>
                </a:cubicBezTo>
                <a:cubicBezTo>
                  <a:pt x="1168466" y="3081343"/>
                  <a:pt x="1167637" y="3081472"/>
                  <a:pt x="1166808" y="3081602"/>
                </a:cubicBezTo>
                <a:lnTo>
                  <a:pt x="1115657" y="3078399"/>
                </a:lnTo>
                <a:cubicBezTo>
                  <a:pt x="1085018" y="3091808"/>
                  <a:pt x="1079065" y="3095515"/>
                  <a:pt x="1042697" y="3099190"/>
                </a:cubicBezTo>
                <a:cubicBezTo>
                  <a:pt x="1032644" y="3098127"/>
                  <a:pt x="979772" y="3096610"/>
                  <a:pt x="977694" y="3101331"/>
                </a:cubicBezTo>
                <a:cubicBezTo>
                  <a:pt x="961202" y="3095237"/>
                  <a:pt x="940975" y="3100420"/>
                  <a:pt x="924689" y="3093967"/>
                </a:cubicBezTo>
                <a:lnTo>
                  <a:pt x="908550" y="3095950"/>
                </a:lnTo>
                <a:cubicBezTo>
                  <a:pt x="877246" y="3094415"/>
                  <a:pt x="882046" y="3103801"/>
                  <a:pt x="845329" y="3093766"/>
                </a:cubicBezTo>
                <a:cubicBezTo>
                  <a:pt x="837507" y="3090489"/>
                  <a:pt x="824678" y="3090903"/>
                  <a:pt x="816675" y="3094689"/>
                </a:cubicBezTo>
                <a:cubicBezTo>
                  <a:pt x="815297" y="3095340"/>
                  <a:pt x="814119" y="3096069"/>
                  <a:pt x="813174" y="3096853"/>
                </a:cubicBezTo>
                <a:cubicBezTo>
                  <a:pt x="790135" y="3089266"/>
                  <a:pt x="783048" y="3095936"/>
                  <a:pt x="771013" y="3090209"/>
                </a:cubicBezTo>
                <a:cubicBezTo>
                  <a:pt x="742645" y="3091492"/>
                  <a:pt x="725377" y="3101546"/>
                  <a:pt x="714380" y="3096594"/>
                </a:cubicBezTo>
                <a:cubicBezTo>
                  <a:pt x="693975" y="3099397"/>
                  <a:pt x="662383" y="3104717"/>
                  <a:pt x="648585" y="3107030"/>
                </a:cubicBezTo>
                <a:cubicBezTo>
                  <a:pt x="644887" y="3110964"/>
                  <a:pt x="637955" y="3109672"/>
                  <a:pt x="631605" y="3110477"/>
                </a:cubicBezTo>
                <a:cubicBezTo>
                  <a:pt x="625207" y="3114153"/>
                  <a:pt x="595514" y="3114423"/>
                  <a:pt x="586338" y="3112586"/>
                </a:cubicBezTo>
                <a:lnTo>
                  <a:pt x="557969" y="3117189"/>
                </a:lnTo>
                <a:cubicBezTo>
                  <a:pt x="508787" y="3109938"/>
                  <a:pt x="487300" y="3138257"/>
                  <a:pt x="448505" y="3111851"/>
                </a:cubicBezTo>
                <a:cubicBezTo>
                  <a:pt x="430568" y="3111958"/>
                  <a:pt x="443794" y="3120275"/>
                  <a:pt x="425858" y="3120382"/>
                </a:cubicBezTo>
                <a:cubicBezTo>
                  <a:pt x="402271" y="3123546"/>
                  <a:pt x="413517" y="3112174"/>
                  <a:pt x="391847" y="3124849"/>
                </a:cubicBezTo>
                <a:cubicBezTo>
                  <a:pt x="349157" y="3121702"/>
                  <a:pt x="326774" y="3134560"/>
                  <a:pt x="288285" y="3125383"/>
                </a:cubicBezTo>
                <a:cubicBezTo>
                  <a:pt x="295755" y="3130096"/>
                  <a:pt x="205047" y="3129625"/>
                  <a:pt x="192615" y="3128748"/>
                </a:cubicBezTo>
                <a:cubicBezTo>
                  <a:pt x="166142" y="3128967"/>
                  <a:pt x="138184" y="3127169"/>
                  <a:pt x="97952" y="3126700"/>
                </a:cubicBezTo>
                <a:cubicBezTo>
                  <a:pt x="62377" y="3129690"/>
                  <a:pt x="78866" y="3120054"/>
                  <a:pt x="46928" y="3130306"/>
                </a:cubicBezTo>
                <a:cubicBezTo>
                  <a:pt x="37098" y="3130381"/>
                  <a:pt x="21188" y="3129913"/>
                  <a:pt x="7323" y="3129322"/>
                </a:cubicBezTo>
                <a:lnTo>
                  <a:pt x="0" y="3128862"/>
                </a:lnTo>
                <a:close/>
              </a:path>
            </a:pathLst>
          </a:custGeom>
        </p:spPr>
      </p:pic>
      <p:pic>
        <p:nvPicPr>
          <p:cNvPr id="5" name="Picture 4">
            <a:extLst>
              <a:ext uri="{FF2B5EF4-FFF2-40B4-BE49-F238E27FC236}">
                <a16:creationId xmlns:a16="http://schemas.microsoft.com/office/drawing/2014/main" id="{9155E399-DB4E-F0A0-536A-A752EF243DF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0868" r="10" b="6773"/>
          <a:stretch/>
        </p:blipFill>
        <p:spPr>
          <a:xfrm>
            <a:off x="8096257" y="10"/>
            <a:ext cx="4095743" cy="3206832"/>
          </a:xfrm>
          <a:custGeom>
            <a:avLst/>
            <a:gdLst/>
            <a:ahLst/>
            <a:cxnLst/>
            <a:rect l="l" t="t" r="r" b="b"/>
            <a:pathLst>
              <a:path w="4095743" h="3206842">
                <a:moveTo>
                  <a:pt x="0" y="0"/>
                </a:moveTo>
                <a:lnTo>
                  <a:pt x="4095743" y="0"/>
                </a:lnTo>
                <a:lnTo>
                  <a:pt x="4095743" y="136523"/>
                </a:lnTo>
                <a:lnTo>
                  <a:pt x="4095743" y="1701208"/>
                </a:lnTo>
                <a:lnTo>
                  <a:pt x="4095743" y="3071014"/>
                </a:lnTo>
                <a:cubicBezTo>
                  <a:pt x="4095742" y="3071024"/>
                  <a:pt x="4095742" y="3071035"/>
                  <a:pt x="4095741" y="3071045"/>
                </a:cubicBezTo>
                <a:cubicBezTo>
                  <a:pt x="4095657" y="3071040"/>
                  <a:pt x="4095572" y="3071032"/>
                  <a:pt x="4095488" y="3071025"/>
                </a:cubicBezTo>
                <a:lnTo>
                  <a:pt x="4089562" y="3068518"/>
                </a:lnTo>
                <a:lnTo>
                  <a:pt x="4066621" y="3073254"/>
                </a:lnTo>
                <a:cubicBezTo>
                  <a:pt x="4055320" y="3074906"/>
                  <a:pt x="4043427" y="3076001"/>
                  <a:pt x="4031223" y="3076501"/>
                </a:cubicBezTo>
                <a:cubicBezTo>
                  <a:pt x="4028484" y="3073164"/>
                  <a:pt x="4018905" y="3077906"/>
                  <a:pt x="4014400" y="3078843"/>
                </a:cubicBezTo>
                <a:cubicBezTo>
                  <a:pt x="4014351" y="3076664"/>
                  <a:pt x="4004368" y="3075619"/>
                  <a:pt x="4000825" y="3077423"/>
                </a:cubicBezTo>
                <a:cubicBezTo>
                  <a:pt x="3926364" y="3085214"/>
                  <a:pt x="3968261" y="3064853"/>
                  <a:pt x="3923579" y="3077062"/>
                </a:cubicBezTo>
                <a:cubicBezTo>
                  <a:pt x="3916103" y="3077698"/>
                  <a:pt x="3910492" y="3076605"/>
                  <a:pt x="3905815" y="3074801"/>
                </a:cubicBezTo>
                <a:lnTo>
                  <a:pt x="3897396" y="3070297"/>
                </a:lnTo>
                <a:lnTo>
                  <a:pt x="3890800" y="3071903"/>
                </a:lnTo>
                <a:cubicBezTo>
                  <a:pt x="3865901" y="3072029"/>
                  <a:pt x="3858562" y="3067412"/>
                  <a:pt x="3844074" y="3072063"/>
                </a:cubicBezTo>
                <a:cubicBezTo>
                  <a:pt x="3822669" y="3062396"/>
                  <a:pt x="3829876" y="3071099"/>
                  <a:pt x="3813596" y="3072579"/>
                </a:cubicBezTo>
                <a:cubicBezTo>
                  <a:pt x="3800751" y="3074505"/>
                  <a:pt x="3824330" y="3078216"/>
                  <a:pt x="3811743" y="3078763"/>
                </a:cubicBezTo>
                <a:cubicBezTo>
                  <a:pt x="3798124" y="3076266"/>
                  <a:pt x="3798764" y="3084018"/>
                  <a:pt x="3784600" y="3080966"/>
                </a:cubicBezTo>
                <a:cubicBezTo>
                  <a:pt x="3788042" y="3075127"/>
                  <a:pt x="3756652" y="3082098"/>
                  <a:pt x="3755678" y="3076997"/>
                </a:cubicBezTo>
                <a:cubicBezTo>
                  <a:pt x="3743648" y="3084291"/>
                  <a:pt x="3737604" y="3075305"/>
                  <a:pt x="3721587" y="3077553"/>
                </a:cubicBezTo>
                <a:cubicBezTo>
                  <a:pt x="3714042" y="3080313"/>
                  <a:pt x="3708600" y="3080787"/>
                  <a:pt x="3701187" y="3077818"/>
                </a:cubicBezTo>
                <a:cubicBezTo>
                  <a:pt x="3666438" y="3091253"/>
                  <a:pt x="3680164" y="3078420"/>
                  <a:pt x="3647646" y="3083588"/>
                </a:cubicBezTo>
                <a:cubicBezTo>
                  <a:pt x="3619631" y="3089020"/>
                  <a:pt x="3587871" y="3092545"/>
                  <a:pt x="3560777" y="3105520"/>
                </a:cubicBezTo>
                <a:cubicBezTo>
                  <a:pt x="3555802" y="3109193"/>
                  <a:pt x="3543591" y="3110585"/>
                  <a:pt x="3533503" y="3108626"/>
                </a:cubicBezTo>
                <a:cubicBezTo>
                  <a:pt x="3531768" y="3108290"/>
                  <a:pt x="3530162" y="3107864"/>
                  <a:pt x="3528735" y="3107361"/>
                </a:cubicBezTo>
                <a:cubicBezTo>
                  <a:pt x="3505309" y="3109347"/>
                  <a:pt x="3419631" y="3118211"/>
                  <a:pt x="3392949" y="3120534"/>
                </a:cubicBezTo>
                <a:cubicBezTo>
                  <a:pt x="3390791" y="3115813"/>
                  <a:pt x="3377299" y="3124333"/>
                  <a:pt x="3368657" y="3121305"/>
                </a:cubicBezTo>
                <a:cubicBezTo>
                  <a:pt x="3362467" y="3118650"/>
                  <a:pt x="3356930" y="3120616"/>
                  <a:pt x="3350465" y="3120823"/>
                </a:cubicBezTo>
                <a:cubicBezTo>
                  <a:pt x="3341947" y="3118736"/>
                  <a:pt x="3314164" y="3122506"/>
                  <a:pt x="3306922" y="3125212"/>
                </a:cubicBezTo>
                <a:cubicBezTo>
                  <a:pt x="3289615" y="3134610"/>
                  <a:pt x="3250286" y="3127630"/>
                  <a:pt x="3235905" y="3134831"/>
                </a:cubicBezTo>
                <a:cubicBezTo>
                  <a:pt x="3230686" y="3135887"/>
                  <a:pt x="3225583" y="3136314"/>
                  <a:pt x="3220570" y="3136351"/>
                </a:cubicBezTo>
                <a:lnTo>
                  <a:pt x="3206547" y="3135559"/>
                </a:lnTo>
                <a:lnTo>
                  <a:pt x="3202562" y="3133546"/>
                </a:lnTo>
                <a:lnTo>
                  <a:pt x="3193989" y="3134044"/>
                </a:lnTo>
                <a:cubicBezTo>
                  <a:pt x="3193170" y="3133943"/>
                  <a:pt x="3192354" y="3133838"/>
                  <a:pt x="3191535" y="3133737"/>
                </a:cubicBezTo>
                <a:cubicBezTo>
                  <a:pt x="3186844" y="3133143"/>
                  <a:pt x="3182215" y="3132626"/>
                  <a:pt x="3177631" y="3132423"/>
                </a:cubicBezTo>
                <a:cubicBezTo>
                  <a:pt x="3183659" y="3142516"/>
                  <a:pt x="3139642" y="3132347"/>
                  <a:pt x="3152328" y="3140511"/>
                </a:cubicBezTo>
                <a:cubicBezTo>
                  <a:pt x="3128198" y="3141143"/>
                  <a:pt x="3146604" y="3148747"/>
                  <a:pt x="3117596" y="3141499"/>
                </a:cubicBezTo>
                <a:cubicBezTo>
                  <a:pt x="3086979" y="3143595"/>
                  <a:pt x="3006888" y="3148940"/>
                  <a:pt x="2968634" y="3153086"/>
                </a:cubicBezTo>
                <a:cubicBezTo>
                  <a:pt x="2929486" y="3164160"/>
                  <a:pt x="2914998" y="3160811"/>
                  <a:pt x="2888057" y="3166369"/>
                </a:cubicBezTo>
                <a:cubicBezTo>
                  <a:pt x="2835648" y="3169073"/>
                  <a:pt x="2838558" y="3182345"/>
                  <a:pt x="2815482" y="3172591"/>
                </a:cubicBezTo>
                <a:cubicBezTo>
                  <a:pt x="2780330" y="3174973"/>
                  <a:pt x="2810834" y="3187092"/>
                  <a:pt x="2773979" y="3183164"/>
                </a:cubicBezTo>
                <a:cubicBezTo>
                  <a:pt x="2772836" y="3184755"/>
                  <a:pt x="2747271" y="3200694"/>
                  <a:pt x="2744895" y="3201836"/>
                </a:cubicBezTo>
                <a:cubicBezTo>
                  <a:pt x="2729571" y="3202108"/>
                  <a:pt x="2714249" y="3202379"/>
                  <a:pt x="2698926" y="3202651"/>
                </a:cubicBezTo>
                <a:lnTo>
                  <a:pt x="2695579" y="3202498"/>
                </a:lnTo>
                <a:lnTo>
                  <a:pt x="2674400" y="3206842"/>
                </a:lnTo>
                <a:lnTo>
                  <a:pt x="2673684" y="3206495"/>
                </a:lnTo>
                <a:cubicBezTo>
                  <a:pt x="2671600" y="3205816"/>
                  <a:pt x="2669147" y="3205501"/>
                  <a:pt x="2665867" y="3205942"/>
                </a:cubicBezTo>
                <a:cubicBezTo>
                  <a:pt x="2655994" y="3204939"/>
                  <a:pt x="2626692" y="3200644"/>
                  <a:pt x="2614431" y="3200481"/>
                </a:cubicBezTo>
                <a:cubicBezTo>
                  <a:pt x="2607486" y="3202087"/>
                  <a:pt x="2600071" y="3203605"/>
                  <a:pt x="2592303" y="3204964"/>
                </a:cubicBezTo>
                <a:lnTo>
                  <a:pt x="2529882" y="3205645"/>
                </a:lnTo>
                <a:lnTo>
                  <a:pt x="2464509" y="3197687"/>
                </a:lnTo>
                <a:cubicBezTo>
                  <a:pt x="2440330" y="3197513"/>
                  <a:pt x="2419394" y="3194556"/>
                  <a:pt x="2398926" y="3196641"/>
                </a:cubicBezTo>
                <a:cubicBezTo>
                  <a:pt x="2390615" y="3194341"/>
                  <a:pt x="2382779" y="3200091"/>
                  <a:pt x="2375181" y="3203534"/>
                </a:cubicBezTo>
                <a:cubicBezTo>
                  <a:pt x="2352617" y="3202385"/>
                  <a:pt x="2347156" y="3190791"/>
                  <a:pt x="2332855" y="3194625"/>
                </a:cubicBezTo>
                <a:cubicBezTo>
                  <a:pt x="2320177" y="3186674"/>
                  <a:pt x="2319429" y="3189708"/>
                  <a:pt x="2313469" y="3191985"/>
                </a:cubicBezTo>
                <a:cubicBezTo>
                  <a:pt x="2313187" y="3192040"/>
                  <a:pt x="2312903" y="3192094"/>
                  <a:pt x="2312621" y="3192148"/>
                </a:cubicBezTo>
                <a:lnTo>
                  <a:pt x="2310886" y="3191011"/>
                </a:lnTo>
                <a:cubicBezTo>
                  <a:pt x="2309691" y="3190836"/>
                  <a:pt x="2308496" y="3190660"/>
                  <a:pt x="2307301" y="3190485"/>
                </a:cubicBezTo>
                <a:cubicBezTo>
                  <a:pt x="2304038" y="3190598"/>
                  <a:pt x="2300775" y="3190712"/>
                  <a:pt x="2297511" y="3190825"/>
                </a:cubicBezTo>
                <a:cubicBezTo>
                  <a:pt x="2296284" y="3190964"/>
                  <a:pt x="2295057" y="3191105"/>
                  <a:pt x="2293829" y="3191244"/>
                </a:cubicBezTo>
                <a:cubicBezTo>
                  <a:pt x="2291292" y="3191425"/>
                  <a:pt x="2289608" y="3191405"/>
                  <a:pt x="2288442" y="3191236"/>
                </a:cubicBezTo>
                <a:cubicBezTo>
                  <a:pt x="2288397" y="3191205"/>
                  <a:pt x="2288352" y="3191173"/>
                  <a:pt x="2288307" y="3191142"/>
                </a:cubicBezTo>
                <a:cubicBezTo>
                  <a:pt x="2286625" y="3191201"/>
                  <a:pt x="2292966" y="3181241"/>
                  <a:pt x="2291282" y="3181298"/>
                </a:cubicBezTo>
                <a:cubicBezTo>
                  <a:pt x="2282768" y="3181808"/>
                  <a:pt x="2266459" y="3192523"/>
                  <a:pt x="2258572" y="3193351"/>
                </a:cubicBezTo>
                <a:cubicBezTo>
                  <a:pt x="2251903" y="3188132"/>
                  <a:pt x="2222758" y="3194297"/>
                  <a:pt x="2225949" y="3184460"/>
                </a:cubicBezTo>
                <a:cubicBezTo>
                  <a:pt x="2215309" y="3185285"/>
                  <a:pt x="2208874" y="3189370"/>
                  <a:pt x="2212457" y="3182918"/>
                </a:cubicBezTo>
                <a:cubicBezTo>
                  <a:pt x="2208954" y="3183005"/>
                  <a:pt x="2206796" y="3182455"/>
                  <a:pt x="2205250" y="3181596"/>
                </a:cubicBezTo>
                <a:lnTo>
                  <a:pt x="2204802" y="3181191"/>
                </a:lnTo>
                <a:cubicBezTo>
                  <a:pt x="2196360" y="3181862"/>
                  <a:pt x="2165295" y="3184604"/>
                  <a:pt x="2154589" y="3185621"/>
                </a:cubicBezTo>
                <a:lnTo>
                  <a:pt x="2140577" y="3187296"/>
                </a:lnTo>
                <a:lnTo>
                  <a:pt x="2139223" y="3186946"/>
                </a:lnTo>
                <a:lnTo>
                  <a:pt x="2129522" y="3182108"/>
                </a:lnTo>
                <a:cubicBezTo>
                  <a:pt x="2126396" y="3182958"/>
                  <a:pt x="2123631" y="3190717"/>
                  <a:pt x="2121389" y="3192118"/>
                </a:cubicBezTo>
                <a:cubicBezTo>
                  <a:pt x="2088356" y="3184630"/>
                  <a:pt x="2057187" y="3191481"/>
                  <a:pt x="2021332" y="3190187"/>
                </a:cubicBezTo>
                <a:cubicBezTo>
                  <a:pt x="1980808" y="3192837"/>
                  <a:pt x="1960551" y="3192182"/>
                  <a:pt x="1937109" y="3194259"/>
                </a:cubicBezTo>
                <a:cubicBezTo>
                  <a:pt x="1933244" y="3194376"/>
                  <a:pt x="1901924" y="3195327"/>
                  <a:pt x="1908362" y="3191174"/>
                </a:cubicBezTo>
                <a:cubicBezTo>
                  <a:pt x="1873455" y="3191897"/>
                  <a:pt x="1822379" y="3188607"/>
                  <a:pt x="1786518" y="3189413"/>
                </a:cubicBezTo>
                <a:cubicBezTo>
                  <a:pt x="1763469" y="3179547"/>
                  <a:pt x="1741339" y="3197857"/>
                  <a:pt x="1717434" y="3196011"/>
                </a:cubicBezTo>
                <a:cubicBezTo>
                  <a:pt x="1723972" y="3205094"/>
                  <a:pt x="1664175" y="3190915"/>
                  <a:pt x="1662865" y="3201166"/>
                </a:cubicBezTo>
                <a:lnTo>
                  <a:pt x="1636987" y="3195235"/>
                </a:lnTo>
                <a:lnTo>
                  <a:pt x="1623920" y="3183037"/>
                </a:lnTo>
                <a:cubicBezTo>
                  <a:pt x="1619023" y="3182563"/>
                  <a:pt x="1613758" y="3192473"/>
                  <a:pt x="1607939" y="3192950"/>
                </a:cubicBezTo>
                <a:cubicBezTo>
                  <a:pt x="1593621" y="3197013"/>
                  <a:pt x="1571326" y="3192034"/>
                  <a:pt x="1551162" y="3192335"/>
                </a:cubicBezTo>
                <a:lnTo>
                  <a:pt x="1541903" y="3186915"/>
                </a:lnTo>
                <a:lnTo>
                  <a:pt x="1511680" y="3191495"/>
                </a:lnTo>
                <a:cubicBezTo>
                  <a:pt x="1489503" y="3191217"/>
                  <a:pt x="1467326" y="3190938"/>
                  <a:pt x="1445149" y="3190660"/>
                </a:cubicBezTo>
                <a:lnTo>
                  <a:pt x="1436200" y="3191890"/>
                </a:lnTo>
                <a:cubicBezTo>
                  <a:pt x="1432876" y="3191277"/>
                  <a:pt x="1429122" y="3201007"/>
                  <a:pt x="1425206" y="3200344"/>
                </a:cubicBezTo>
                <a:lnTo>
                  <a:pt x="1412701" y="3187919"/>
                </a:lnTo>
                <a:cubicBezTo>
                  <a:pt x="1402612" y="3187367"/>
                  <a:pt x="1373509" y="3184444"/>
                  <a:pt x="1364678" y="3183688"/>
                </a:cubicBezTo>
                <a:cubicBezTo>
                  <a:pt x="1363023" y="3183583"/>
                  <a:pt x="1361370" y="3183479"/>
                  <a:pt x="1359716" y="3183377"/>
                </a:cubicBezTo>
                <a:lnTo>
                  <a:pt x="1327998" y="3173718"/>
                </a:lnTo>
                <a:cubicBezTo>
                  <a:pt x="1303324" y="3168363"/>
                  <a:pt x="1243415" y="3156944"/>
                  <a:pt x="1211674" y="3151252"/>
                </a:cubicBezTo>
                <a:cubicBezTo>
                  <a:pt x="1183206" y="3154805"/>
                  <a:pt x="1160307" y="3140433"/>
                  <a:pt x="1137545" y="3142903"/>
                </a:cubicBezTo>
                <a:cubicBezTo>
                  <a:pt x="1108831" y="3139323"/>
                  <a:pt x="1085657" y="3133417"/>
                  <a:pt x="1067088" y="3129767"/>
                </a:cubicBezTo>
                <a:cubicBezTo>
                  <a:pt x="1064006" y="3128241"/>
                  <a:pt x="1029699" y="3122201"/>
                  <a:pt x="1026132" y="3121008"/>
                </a:cubicBezTo>
                <a:cubicBezTo>
                  <a:pt x="1005747" y="3117732"/>
                  <a:pt x="1013867" y="3117508"/>
                  <a:pt x="979389" y="3112403"/>
                </a:cubicBezTo>
                <a:cubicBezTo>
                  <a:pt x="950459" y="3107178"/>
                  <a:pt x="920762" y="3105056"/>
                  <a:pt x="888511" y="3099565"/>
                </a:cubicBezTo>
                <a:cubicBezTo>
                  <a:pt x="854269" y="3092172"/>
                  <a:pt x="833998" y="3094049"/>
                  <a:pt x="820520" y="3090926"/>
                </a:cubicBezTo>
                <a:cubicBezTo>
                  <a:pt x="792202" y="3081871"/>
                  <a:pt x="783417" y="3082958"/>
                  <a:pt x="740242" y="3083816"/>
                </a:cubicBezTo>
                <a:cubicBezTo>
                  <a:pt x="707061" y="3077800"/>
                  <a:pt x="671560" y="3086129"/>
                  <a:pt x="646247" y="3074734"/>
                </a:cubicBezTo>
                <a:cubicBezTo>
                  <a:pt x="642938" y="3075735"/>
                  <a:pt x="639394" y="3076369"/>
                  <a:pt x="635700" y="3076739"/>
                </a:cubicBezTo>
                <a:cubicBezTo>
                  <a:pt x="632097" y="3076874"/>
                  <a:pt x="628494" y="3077010"/>
                  <a:pt x="624891" y="3077145"/>
                </a:cubicBezTo>
                <a:lnTo>
                  <a:pt x="614671" y="3073567"/>
                </a:lnTo>
                <a:cubicBezTo>
                  <a:pt x="603428" y="3072991"/>
                  <a:pt x="568522" y="3074251"/>
                  <a:pt x="557430" y="3073687"/>
                </a:cubicBezTo>
                <a:lnTo>
                  <a:pt x="557338" y="3073252"/>
                </a:lnTo>
                <a:cubicBezTo>
                  <a:pt x="554424" y="3072272"/>
                  <a:pt x="546805" y="3070825"/>
                  <a:pt x="539949" y="3067812"/>
                </a:cubicBezTo>
                <a:cubicBezTo>
                  <a:pt x="528878" y="3064560"/>
                  <a:pt x="503526" y="3056658"/>
                  <a:pt x="490911" y="3053742"/>
                </a:cubicBezTo>
                <a:lnTo>
                  <a:pt x="468269" y="3040300"/>
                </a:lnTo>
                <a:lnTo>
                  <a:pt x="446284" y="3044010"/>
                </a:lnTo>
                <a:cubicBezTo>
                  <a:pt x="429421" y="3045653"/>
                  <a:pt x="428304" y="3040351"/>
                  <a:pt x="407700" y="3036255"/>
                </a:cubicBezTo>
                <a:cubicBezTo>
                  <a:pt x="397569" y="3038433"/>
                  <a:pt x="390857" y="3046536"/>
                  <a:pt x="384835" y="3043282"/>
                </a:cubicBezTo>
                <a:cubicBezTo>
                  <a:pt x="363540" y="3042472"/>
                  <a:pt x="346002" y="3026895"/>
                  <a:pt x="323041" y="3023486"/>
                </a:cubicBezTo>
                <a:cubicBezTo>
                  <a:pt x="296255" y="3024819"/>
                  <a:pt x="286207" y="3016076"/>
                  <a:pt x="261659" y="3012466"/>
                </a:cubicBezTo>
                <a:cubicBezTo>
                  <a:pt x="237343" y="3017165"/>
                  <a:pt x="246269" y="3004370"/>
                  <a:pt x="234593" y="3000196"/>
                </a:cubicBezTo>
                <a:lnTo>
                  <a:pt x="231087" y="2999548"/>
                </a:lnTo>
                <a:lnTo>
                  <a:pt x="182124" y="3000760"/>
                </a:lnTo>
                <a:cubicBezTo>
                  <a:pt x="176172" y="2995322"/>
                  <a:pt x="146296" y="3000490"/>
                  <a:pt x="150781" y="2990775"/>
                </a:cubicBezTo>
                <a:cubicBezTo>
                  <a:pt x="135014" y="2988838"/>
                  <a:pt x="99403" y="2989342"/>
                  <a:pt x="87521" y="2989133"/>
                </a:cubicBezTo>
                <a:cubicBezTo>
                  <a:pt x="84843" y="2989261"/>
                  <a:pt x="82166" y="2989390"/>
                  <a:pt x="79487" y="2989518"/>
                </a:cubicBezTo>
                <a:lnTo>
                  <a:pt x="77079" y="2990682"/>
                </a:lnTo>
                <a:cubicBezTo>
                  <a:pt x="74554" y="2991354"/>
                  <a:pt x="71035" y="2991559"/>
                  <a:pt x="65291" y="2990716"/>
                </a:cubicBezTo>
                <a:cubicBezTo>
                  <a:pt x="64857" y="2990584"/>
                  <a:pt x="64422" y="2990453"/>
                  <a:pt x="63989" y="2990321"/>
                </a:cubicBezTo>
                <a:cubicBezTo>
                  <a:pt x="62342" y="2990669"/>
                  <a:pt x="50523" y="2991267"/>
                  <a:pt x="36658" y="2991762"/>
                </a:cubicBezTo>
                <a:lnTo>
                  <a:pt x="0" y="2992525"/>
                </a:lnTo>
                <a:close/>
              </a:path>
            </a:pathLst>
          </a:custGeom>
        </p:spPr>
      </p:pic>
      <p:sp>
        <p:nvSpPr>
          <p:cNvPr id="3" name="Content Placeholder 2">
            <a:extLst>
              <a:ext uri="{FF2B5EF4-FFF2-40B4-BE49-F238E27FC236}">
                <a16:creationId xmlns:a16="http://schemas.microsoft.com/office/drawing/2014/main" id="{44D3CEB7-9D88-5AF5-10BB-56DCCF7F0A8E}"/>
              </a:ext>
            </a:extLst>
          </p:cNvPr>
          <p:cNvSpPr>
            <a:spLocks noGrp="1"/>
          </p:cNvSpPr>
          <p:nvPr>
            <p:ph idx="1"/>
          </p:nvPr>
        </p:nvSpPr>
        <p:spPr>
          <a:xfrm>
            <a:off x="4895131" y="3916580"/>
            <a:ext cx="6541957" cy="2525803"/>
          </a:xfrm>
        </p:spPr>
        <p:txBody>
          <a:bodyPr anchor="ctr">
            <a:noAutofit/>
          </a:bodyPr>
          <a:lstStyle/>
          <a:p>
            <a:pPr marL="0" marR="0" indent="0" algn="just">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Christians are also called to serve as a prophetic voice in society, challenging unjust structures, and advocating for the marginalized and oppressed. This involves speaking out against corruption, exploitation, and inequality, much like the prophets of the Old Testament. Martin Luther King Jr., a prominent Christian leader, exemplified this role by using non-violent civil disobedience to challenge racial injustice in the United States (King, 1963).</a:t>
            </a:r>
          </a:p>
          <a:p>
            <a:pPr marL="0" marR="0" indent="0" algn="just">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This prophetic role requires Christians to be well-informed, discerning, and courageous, using their voice and influence to hold leaders accountable and promote governance that reflects biblical principles of justice, mercy, and humility (Micah 6:8).</a:t>
            </a:r>
          </a:p>
          <a:p>
            <a:pPr marL="0" indent="0" algn="just">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49099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style.rotation</p:attrName>
                                        </p:attrNameLst>
                                      </p:cBhvr>
                                      <p:tavLst>
                                        <p:tav tm="0">
                                          <p:val>
                                            <p:fltVal val="90"/>
                                          </p:val>
                                        </p:tav>
                                        <p:tav tm="100000">
                                          <p:val>
                                            <p:fltVal val="0"/>
                                          </p:val>
                                        </p:tav>
                                      </p:tavLst>
                                    </p:anim>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1000"/>
                                        <p:tgtEl>
                                          <p:spTgt spid="3">
                                            <p:txEl>
                                              <p:pRg st="1" end="1"/>
                                            </p:txEl>
                                          </p:spTgt>
                                        </p:tgtEl>
                                      </p:cBhvr>
                                    </p:animEffect>
                                    <p:anim calcmode="lin" valueType="num">
                                      <p:cBhvr>
                                        <p:cTn id="4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35B1C1-A15C-7950-5F67-E053914FC0F1}"/>
              </a:ext>
            </a:extLst>
          </p:cNvPr>
          <p:cNvSpPr>
            <a:spLocks noGrp="1"/>
          </p:cNvSpPr>
          <p:nvPr>
            <p:ph type="title"/>
          </p:nvPr>
        </p:nvSpPr>
        <p:spPr>
          <a:xfrm>
            <a:off x="2066544" y="1911096"/>
            <a:ext cx="8055864" cy="2076651"/>
          </a:xfrm>
        </p:spPr>
        <p:txBody>
          <a:bodyPr vert="horz" lIns="91440" tIns="45720" rIns="91440" bIns="45720" rtlCol="0" anchor="b">
            <a:normAutofit/>
          </a:bodyPr>
          <a:lstStyle/>
          <a:p>
            <a:pPr algn="ctr"/>
            <a:r>
              <a:rPr lang="en-US" sz="4600" b="1" kern="1200" dirty="0">
                <a:solidFill>
                  <a:srgbClr val="FFFFFF"/>
                </a:solidFill>
                <a:effectLst/>
                <a:latin typeface="+mj-lt"/>
                <a:ea typeface="+mj-ea"/>
                <a:cs typeface="+mj-cs"/>
              </a:rPr>
              <a:t>Theological Principles Guiding Governance and Politics</a:t>
            </a:r>
            <a:endParaRPr lang="en-US" sz="4600" kern="1200" dirty="0">
              <a:solidFill>
                <a:srgbClr val="FFFFFF"/>
              </a:solidFill>
              <a:latin typeface="+mj-lt"/>
              <a:ea typeface="+mj-ea"/>
              <a:cs typeface="+mj-cs"/>
            </a:endParaRPr>
          </a:p>
        </p:txBody>
      </p:sp>
      <p:sp>
        <p:nvSpPr>
          <p:cNvPr id="11"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2794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07DCBB-4ACC-9090-D201-5AACC7295125}"/>
              </a:ext>
            </a:extLst>
          </p:cNvPr>
          <p:cNvSpPr>
            <a:spLocks noGrp="1"/>
          </p:cNvSpPr>
          <p:nvPr>
            <p:ph type="title"/>
          </p:nvPr>
        </p:nvSpPr>
        <p:spPr>
          <a:xfrm>
            <a:off x="793662" y="386930"/>
            <a:ext cx="10066122" cy="1298448"/>
          </a:xfrm>
        </p:spPr>
        <p:txBody>
          <a:bodyPr anchor="b">
            <a:normAutofit/>
          </a:bodyPr>
          <a:lstStyle/>
          <a:p>
            <a:r>
              <a:rPr lang="en-US" b="1" kern="100" cap="all" dirty="0">
                <a:effectLst/>
                <a:latin typeface="Times New Roman" panose="02020603050405020304" pitchFamily="18" charset="0"/>
                <a:ea typeface="Aptos" panose="020B0004020202020204" pitchFamily="34" charset="0"/>
                <a:cs typeface="Times New Roman" panose="02020603050405020304" pitchFamily="18" charset="0"/>
              </a:rPr>
              <a:t>Expected Learning Outcomes</a:t>
            </a:r>
            <a:endParaRPr lang="en-US" dirty="0"/>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809C056-11E6-404A-27B7-27D73D8AC382}"/>
              </a:ext>
            </a:extLst>
          </p:cNvPr>
          <p:cNvSpPr>
            <a:spLocks noGrp="1"/>
          </p:cNvSpPr>
          <p:nvPr>
            <p:ph idx="1"/>
          </p:nvPr>
        </p:nvSpPr>
        <p:spPr>
          <a:xfrm>
            <a:off x="793660" y="2599509"/>
            <a:ext cx="6101815" cy="3598990"/>
          </a:xfrm>
        </p:spPr>
        <p:txBody>
          <a:bodyPr anchor="ctr">
            <a:noAutofit/>
          </a:bodyPr>
          <a:lstStyle/>
          <a:p>
            <a:pPr marL="0" marR="0" indent="0">
              <a:spcBef>
                <a:spcPts val="0"/>
              </a:spcBef>
              <a:spcAft>
                <a:spcPts val="800"/>
              </a:spcAft>
              <a:buNone/>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By the end of the course, students will be able to:</a:t>
            </a:r>
          </a:p>
          <a:p>
            <a:pPr marL="342900" marR="0" lvl="0" indent="-342900">
              <a:spcBef>
                <a:spcPts val="0"/>
              </a:spcBef>
              <a:spcAft>
                <a:spcPts val="800"/>
              </a:spcAft>
              <a:buFont typeface="+mj-lt"/>
              <a:buAutoNum type="arabicPeriod"/>
              <a:tabLst>
                <a:tab pos="457200" algn="l"/>
              </a:tabLs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Define empowerment, governance, and politics in secular and theological contexts.</a:t>
            </a:r>
          </a:p>
          <a:p>
            <a:pPr marL="342900" marR="0" lvl="0" indent="-342900">
              <a:spcBef>
                <a:spcPts val="0"/>
              </a:spcBef>
              <a:spcAft>
                <a:spcPts val="800"/>
              </a:spcAft>
              <a:buFont typeface="+mj-lt"/>
              <a:buAutoNum type="arabicPeriod"/>
              <a:tabLst>
                <a:tab pos="457200" algn="l"/>
              </a:tabLs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Examine the relationship between politics, governance, and development from a Christian worldview.</a:t>
            </a:r>
          </a:p>
          <a:p>
            <a:pPr marL="342900" marR="0" lvl="0" indent="-342900">
              <a:spcBef>
                <a:spcPts val="0"/>
              </a:spcBef>
              <a:spcAft>
                <a:spcPts val="800"/>
              </a:spcAft>
              <a:buFont typeface="+mj-lt"/>
              <a:buAutoNum type="arabicPeriod"/>
              <a:tabLst>
                <a:tab pos="457200" algn="l"/>
              </a:tabLs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Identify and analyze the impact of national and global politics on socio-economic development.</a:t>
            </a:r>
          </a:p>
          <a:p>
            <a:pPr marL="342900" marR="0" lvl="0" indent="-342900">
              <a:spcBef>
                <a:spcPts val="0"/>
              </a:spcBef>
              <a:spcAft>
                <a:spcPts val="800"/>
              </a:spcAft>
              <a:buFont typeface="+mj-lt"/>
              <a:buAutoNum type="arabicPeriod"/>
              <a:tabLst>
                <a:tab pos="457200" algn="l"/>
              </a:tabLs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Discuss various political ideologies and their influence on development, with a focus on Judeo-Christian traditions.</a:t>
            </a:r>
          </a:p>
          <a:p>
            <a:pPr marL="342900" marR="0" lvl="0" indent="-342900">
              <a:spcBef>
                <a:spcPts val="0"/>
              </a:spcBef>
              <a:spcAft>
                <a:spcPts val="800"/>
              </a:spcAft>
              <a:buFont typeface="+mj-lt"/>
              <a:buAutoNum type="arabicPeriod"/>
              <a:tabLst>
                <a:tab pos="457200" algn="l"/>
              </a:tabLs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Make informed choices and decisions in development planning, considering ethical principles and political trends.</a:t>
            </a:r>
          </a:p>
        </p:txBody>
      </p:sp>
      <p:pic>
        <p:nvPicPr>
          <p:cNvPr id="5" name="Picture 4" descr="A blue circle with arrows pointing to the left&#10;&#10;Description automatically generated">
            <a:extLst>
              <a:ext uri="{FF2B5EF4-FFF2-40B4-BE49-F238E27FC236}">
                <a16:creationId xmlns:a16="http://schemas.microsoft.com/office/drawing/2014/main" id="{F604BCBA-49F5-EDE8-8670-739254FED9F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29548" y="2484255"/>
            <a:ext cx="3714244" cy="3714244"/>
          </a:xfrm>
          <a:prstGeom prst="rect">
            <a:avLst/>
          </a:prstGeom>
        </p:spPr>
      </p:pic>
      <p:sp>
        <p:nvSpPr>
          <p:cNvPr id="27" name="Rectangle 2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5440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anim calcmode="lin" valueType="num">
                                      <p:cBhvr>
                                        <p:cTn id="20"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1" dur="2000" fill="hold"/>
                                        <p:tgtEl>
                                          <p:spTgt spid="3">
                                            <p:txEl>
                                              <p:pRg st="0" end="0"/>
                                            </p:txEl>
                                          </p:spTgt>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2000"/>
                                        <p:tgtEl>
                                          <p:spTgt spid="3">
                                            <p:txEl>
                                              <p:pRg st="1" end="1"/>
                                            </p:txEl>
                                          </p:spTgt>
                                        </p:tgtEl>
                                      </p:cBhvr>
                                    </p:animEffect>
                                    <p:anim calcmode="lin" valueType="num">
                                      <p:cBhvr>
                                        <p:cTn id="25"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6" dur="2000" fill="hold"/>
                                        <p:tgtEl>
                                          <p:spTgt spid="3">
                                            <p:txEl>
                                              <p:pRg st="1" end="1"/>
                                            </p:txEl>
                                          </p:spTgt>
                                        </p:tgtEl>
                                        <p:attrNameLst>
                                          <p:attrName>ppt_h</p:attrName>
                                        </p:attrNameLst>
                                      </p:cBhvr>
                                      <p:tavLst>
                                        <p:tav tm="0">
                                          <p:val>
                                            <p:strVal val="#ppt_h"/>
                                          </p:val>
                                        </p:tav>
                                        <p:tav tm="100000">
                                          <p:val>
                                            <p:strVal val="#ppt_h"/>
                                          </p:val>
                                        </p:tav>
                                      </p:tavLst>
                                    </p:anim>
                                  </p:childTnLst>
                                </p:cTn>
                              </p:par>
                              <p:par>
                                <p:cTn id="27" presetID="45"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2000"/>
                                        <p:tgtEl>
                                          <p:spTgt spid="3">
                                            <p:txEl>
                                              <p:pRg st="2" end="2"/>
                                            </p:txEl>
                                          </p:spTgt>
                                        </p:tgtEl>
                                      </p:cBhvr>
                                    </p:animEffect>
                                    <p:anim calcmode="lin" valueType="num">
                                      <p:cBhvr>
                                        <p:cTn id="30"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1" dur="2000" fill="hold"/>
                                        <p:tgtEl>
                                          <p:spTgt spid="3">
                                            <p:txEl>
                                              <p:pRg st="2" end="2"/>
                                            </p:txEl>
                                          </p:spTgt>
                                        </p:tgtEl>
                                        <p:attrNameLst>
                                          <p:attrName>ppt_h</p:attrName>
                                        </p:attrNameLst>
                                      </p:cBhvr>
                                      <p:tavLst>
                                        <p:tav tm="0">
                                          <p:val>
                                            <p:strVal val="#ppt_h"/>
                                          </p:val>
                                        </p:tav>
                                        <p:tav tm="100000">
                                          <p:val>
                                            <p:strVal val="#ppt_h"/>
                                          </p:val>
                                        </p:tav>
                                      </p:tavLst>
                                    </p:anim>
                                  </p:childTnLst>
                                </p:cTn>
                              </p:par>
                              <p:par>
                                <p:cTn id="32" presetID="45" presetClass="entr" presetSubtype="0" fill="hold"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2000"/>
                                        <p:tgtEl>
                                          <p:spTgt spid="3">
                                            <p:txEl>
                                              <p:pRg st="3" end="3"/>
                                            </p:txEl>
                                          </p:spTgt>
                                        </p:tgtEl>
                                      </p:cBhvr>
                                    </p:animEffect>
                                    <p:anim calcmode="lin" valueType="num">
                                      <p:cBhvr>
                                        <p:cTn id="35"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6" dur="2000" fill="hold"/>
                                        <p:tgtEl>
                                          <p:spTgt spid="3">
                                            <p:txEl>
                                              <p:pRg st="3" end="3"/>
                                            </p:txEl>
                                          </p:spTgt>
                                        </p:tgtEl>
                                        <p:attrNameLst>
                                          <p:attrName>ppt_h</p:attrName>
                                        </p:attrNameLst>
                                      </p:cBhvr>
                                      <p:tavLst>
                                        <p:tav tm="0">
                                          <p:val>
                                            <p:strVal val="#ppt_h"/>
                                          </p:val>
                                        </p:tav>
                                        <p:tav tm="100000">
                                          <p:val>
                                            <p:strVal val="#ppt_h"/>
                                          </p:val>
                                        </p:tav>
                                      </p:tavLst>
                                    </p:anim>
                                  </p:childTnLst>
                                </p:cTn>
                              </p:par>
                              <p:par>
                                <p:cTn id="37" presetID="45"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2000"/>
                                        <p:tgtEl>
                                          <p:spTgt spid="3">
                                            <p:txEl>
                                              <p:pRg st="4" end="4"/>
                                            </p:txEl>
                                          </p:spTgt>
                                        </p:tgtEl>
                                      </p:cBhvr>
                                    </p:animEffect>
                                    <p:anim calcmode="lin" valueType="num">
                                      <p:cBhvr>
                                        <p:cTn id="40"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41" dur="2000" fill="hold"/>
                                        <p:tgtEl>
                                          <p:spTgt spid="3">
                                            <p:txEl>
                                              <p:pRg st="4" end="4"/>
                                            </p:txEl>
                                          </p:spTgt>
                                        </p:tgtEl>
                                        <p:attrNameLst>
                                          <p:attrName>ppt_h</p:attrName>
                                        </p:attrNameLst>
                                      </p:cBhvr>
                                      <p:tavLst>
                                        <p:tav tm="0">
                                          <p:val>
                                            <p:strVal val="#ppt_h"/>
                                          </p:val>
                                        </p:tav>
                                        <p:tav tm="100000">
                                          <p:val>
                                            <p:strVal val="#ppt_h"/>
                                          </p:val>
                                        </p:tav>
                                      </p:tavLst>
                                    </p:anim>
                                  </p:childTnLst>
                                </p:cTn>
                              </p:par>
                              <p:par>
                                <p:cTn id="42" presetID="45" presetClass="entr" presetSubtype="0" fill="hold" nodeType="with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2000"/>
                                        <p:tgtEl>
                                          <p:spTgt spid="3">
                                            <p:txEl>
                                              <p:pRg st="5" end="5"/>
                                            </p:txEl>
                                          </p:spTgt>
                                        </p:tgtEl>
                                      </p:cBhvr>
                                    </p:animEffect>
                                    <p:anim calcmode="lin" valueType="num">
                                      <p:cBhvr>
                                        <p:cTn id="45"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46"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9B6382-F59B-9A9C-CB4E-6F66F54ABDE2}"/>
              </a:ext>
            </a:extLst>
          </p:cNvPr>
          <p:cNvSpPr>
            <a:spLocks noGrp="1"/>
          </p:cNvSpPr>
          <p:nvPr>
            <p:ph type="title"/>
          </p:nvPr>
        </p:nvSpPr>
        <p:spPr>
          <a:xfrm>
            <a:off x="804672" y="802955"/>
            <a:ext cx="5985872" cy="1454051"/>
          </a:xfrm>
        </p:spPr>
        <p:txBody>
          <a:bodyPr>
            <a:normAutofit/>
          </a:bodyPr>
          <a:lstStyle/>
          <a:p>
            <a:r>
              <a:rPr lang="en-US" sz="3600" b="1" kern="100" dirty="0">
                <a:solidFill>
                  <a:schemeClr val="tx2"/>
                </a:solidFill>
                <a:effectLst/>
                <a:latin typeface="Times New Roman" panose="02020603050405020304" pitchFamily="18" charset="0"/>
                <a:ea typeface="Aptos" panose="020B0004020202020204" pitchFamily="34" charset="0"/>
                <a:cs typeface="Times New Roman" panose="02020603050405020304" pitchFamily="18" charset="0"/>
              </a:rPr>
              <a:t>1. The Principle of Justice</a:t>
            </a:r>
            <a:endParaRPr lang="en-US" sz="3600" dirty="0">
              <a:solidFill>
                <a:schemeClr val="tx2"/>
              </a:solidFill>
            </a:endParaRPr>
          </a:p>
        </p:txBody>
      </p:sp>
      <p:sp>
        <p:nvSpPr>
          <p:cNvPr id="3" name="Content Placeholder 2">
            <a:extLst>
              <a:ext uri="{FF2B5EF4-FFF2-40B4-BE49-F238E27FC236}">
                <a16:creationId xmlns:a16="http://schemas.microsoft.com/office/drawing/2014/main" id="{B2ED2EEF-91EE-051E-71EE-F9785C5DB239}"/>
              </a:ext>
            </a:extLst>
          </p:cNvPr>
          <p:cNvSpPr>
            <a:spLocks noGrp="1"/>
          </p:cNvSpPr>
          <p:nvPr>
            <p:ph idx="1"/>
          </p:nvPr>
        </p:nvSpPr>
        <p:spPr>
          <a:xfrm>
            <a:off x="804671" y="1948721"/>
            <a:ext cx="5769111" cy="4412407"/>
          </a:xfrm>
        </p:spPr>
        <p:txBody>
          <a:bodyPr anchor="ctr">
            <a:noAutofit/>
          </a:bodyPr>
          <a:lstStyle/>
          <a:p>
            <a:pPr marL="0" marR="0" indent="0" algn="just">
              <a:spcBef>
                <a:spcPts val="0"/>
              </a:spcBef>
              <a:spcAft>
                <a:spcPts val="800"/>
              </a:spcAft>
              <a:buNone/>
            </a:pPr>
            <a:r>
              <a:rPr lang="en-US" sz="2000" kern="100" dirty="0">
                <a:solidFill>
                  <a:schemeClr val="tx2"/>
                </a:solidFill>
                <a:effectLst/>
                <a:latin typeface="Times New Roman" panose="02020603050405020304" pitchFamily="18" charset="0"/>
                <a:ea typeface="Aptos" panose="020B0004020202020204" pitchFamily="34" charset="0"/>
                <a:cs typeface="Times New Roman" panose="02020603050405020304" pitchFamily="18" charset="0"/>
              </a:rPr>
              <a:t>The Bible consistently emphasizes justice as a fundamental principle of governance. Scriptures such as Isaiah 1:17 ("Learn to do right; seek justice. Defend the oppressed") and Amos 5:24 ("But let justice roll on like a river, righteousness like a never-failing stream!") highlight the importance of justice in God's kingdom. Christian thought thus argues that any form of governance must prioritize justice, fairness, and the protection of human dignity (Carlson-Thies, 2004).</a:t>
            </a:r>
          </a:p>
          <a:p>
            <a:pPr marL="0" marR="0" indent="0" algn="just">
              <a:spcBef>
                <a:spcPts val="0"/>
              </a:spcBef>
              <a:spcAft>
                <a:spcPts val="800"/>
              </a:spcAft>
              <a:buNone/>
            </a:pPr>
            <a:r>
              <a:rPr lang="en-US" sz="2000" kern="100" dirty="0">
                <a:solidFill>
                  <a:schemeClr val="tx2"/>
                </a:solidFill>
                <a:effectLst/>
                <a:latin typeface="Times New Roman" panose="02020603050405020304" pitchFamily="18" charset="0"/>
                <a:ea typeface="Aptos" panose="020B0004020202020204" pitchFamily="34" charset="0"/>
                <a:cs typeface="Times New Roman" panose="02020603050405020304" pitchFamily="18" charset="0"/>
              </a:rPr>
              <a:t>Justice, in the Christian worldview, is not merely legal correctness but a reflection of God's character. It involves defending the rights of the poor, widows, orphans, and strangers, ensuring that governance serves the common good and prevents the abuse of power (Psalm 82:3-4, Proverbs 31:8-9).</a:t>
            </a: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Scales of Justice">
            <a:extLst>
              <a:ext uri="{FF2B5EF4-FFF2-40B4-BE49-F238E27FC236}">
                <a16:creationId xmlns:a16="http://schemas.microsoft.com/office/drawing/2014/main" id="{F305A17C-CA9F-64AF-3126-B1A09628F2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1252428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D9853611-28EE-9455-B93D-AC29A0FF5358}"/>
              </a:ext>
            </a:extLst>
          </p:cNvPr>
          <p:cNvSpPr>
            <a:spLocks noGrp="1"/>
          </p:cNvSpPr>
          <p:nvPr>
            <p:ph type="title"/>
          </p:nvPr>
        </p:nvSpPr>
        <p:spPr>
          <a:xfrm>
            <a:off x="838199" y="388308"/>
            <a:ext cx="7188989" cy="1021424"/>
          </a:xfrm>
        </p:spPr>
        <p:txBody>
          <a:bodyPr anchor="b">
            <a:normAutofit/>
          </a:bodyPr>
          <a:lstStyle/>
          <a:p>
            <a:r>
              <a:rPr lang="en-US" sz="4000"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2. The Principle of Stewardship</a:t>
            </a:r>
            <a:endParaRPr lang="en-US" sz="4000" dirty="0">
              <a:solidFill>
                <a:schemeClr val="bg1"/>
              </a:solidFill>
            </a:endParaRPr>
          </a:p>
        </p:txBody>
      </p:sp>
      <p:cxnSp>
        <p:nvCxnSpPr>
          <p:cNvPr id="11" name="Straight Connector 1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440584"/>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7C2F6CE-0CF2-4DDD-85F5-96799A328F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164811" y="6267491"/>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2">
            <a:extLst>
              <a:ext uri="{FF2B5EF4-FFF2-40B4-BE49-F238E27FC236}">
                <a16:creationId xmlns:a16="http://schemas.microsoft.com/office/drawing/2014/main" id="{580FB1CC-5713-4B2F-3D7C-BA3F2E7FE679}"/>
              </a:ext>
            </a:extLst>
          </p:cNvPr>
          <p:cNvGraphicFramePr>
            <a:graphicFrameLocks noGrp="1"/>
          </p:cNvGraphicFramePr>
          <p:nvPr>
            <p:ph idx="1"/>
            <p:extLst>
              <p:ext uri="{D42A27DB-BD31-4B8C-83A1-F6EECF244321}">
                <p14:modId xmlns:p14="http://schemas.microsoft.com/office/powerpoint/2010/main" val="2820127216"/>
              </p:ext>
            </p:extLst>
          </p:nvPr>
        </p:nvGraphicFramePr>
        <p:xfrm>
          <a:off x="838199" y="1715406"/>
          <a:ext cx="10689237" cy="4355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8514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4F17AC45-3D6C-3099-AFA2-EE7C65B1287C}"/>
              </a:ext>
            </a:extLst>
          </p:cNvPr>
          <p:cNvSpPr>
            <a:spLocks noGrp="1"/>
          </p:cNvSpPr>
          <p:nvPr>
            <p:ph type="title"/>
          </p:nvPr>
        </p:nvSpPr>
        <p:spPr>
          <a:xfrm>
            <a:off x="1145498" y="650760"/>
            <a:ext cx="5286105" cy="1325563"/>
          </a:xfrm>
        </p:spPr>
        <p:txBody>
          <a:bodyPr anchor="b">
            <a:normAutofit/>
          </a:bodyPr>
          <a:lstStyle/>
          <a:p>
            <a:r>
              <a:rPr lang="en-US" sz="2800" dirty="0">
                <a:solidFill>
                  <a:schemeClr val="bg1"/>
                </a:solidFill>
              </a:rPr>
              <a:t>3. </a:t>
            </a:r>
            <a:r>
              <a:rPr lang="en-US" sz="2800"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The Principle of Peace and Reconciliation</a:t>
            </a:r>
            <a:br>
              <a:rPr lang="en-US"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br>
            <a:endParaRPr lang="en-US" sz="2800" dirty="0">
              <a:solidFill>
                <a:schemeClr val="bg1"/>
              </a:solidFill>
            </a:endParaRPr>
          </a:p>
        </p:txBody>
      </p:sp>
      <p:cxnSp>
        <p:nvCxnSpPr>
          <p:cNvPr id="22" name="Straight Connector 2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2D19420-731B-C1BE-ECFC-94D2049B449D}"/>
              </a:ext>
            </a:extLst>
          </p:cNvPr>
          <p:cNvSpPr>
            <a:spLocks noGrp="1"/>
          </p:cNvSpPr>
          <p:nvPr>
            <p:ph idx="1"/>
          </p:nvPr>
        </p:nvSpPr>
        <p:spPr>
          <a:xfrm>
            <a:off x="761146" y="2206915"/>
            <a:ext cx="5690016" cy="3711571"/>
          </a:xfrm>
        </p:spPr>
        <p:txBody>
          <a:bodyPr>
            <a:noAutofit/>
          </a:bodyPr>
          <a:lstStyle/>
          <a:p>
            <a:pPr marL="0" marR="0" indent="0" algn="just">
              <a:spcBef>
                <a:spcPts val="0"/>
              </a:spcBef>
              <a:spcAft>
                <a:spcPts val="800"/>
              </a:spcAft>
              <a:buNone/>
            </a:pPr>
            <a:r>
              <a:rPr lang="en-US" sz="20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Christian teachings emphasize peace and reconciliation as vital components of governance. Jesus' declaration in the Beatitudes, "Blessed are the peacemakers" (Matthew 5:9), indicates that Christians are to actively promote peace and resolve conflicts. Political engagement should therefore aim to bring reconciliation, heal divisions, and foster unity within society (Yoder, 1972).</a:t>
            </a:r>
          </a:p>
          <a:p>
            <a:pPr marL="0" marR="0" indent="0" algn="just">
              <a:spcBef>
                <a:spcPts val="0"/>
              </a:spcBef>
              <a:spcAft>
                <a:spcPts val="800"/>
              </a:spcAft>
              <a:buNone/>
            </a:pPr>
            <a:r>
              <a:rPr lang="en-US" sz="20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Christians are encouraged to advocate for policies that promote peace, protect human rights, and provide justice for all. This includes working to resolve conflicts peacefully, supporting diplomatic efforts, and encouraging dialogue between opposing factions (Romans 12:18).</a:t>
            </a:r>
          </a:p>
          <a:p>
            <a:pPr marL="0" indent="0" algn="just">
              <a:buNone/>
            </a:pP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5" name="Picture 4" descr="A person holding dirt in his hands&#10;&#10;Description automatically generated">
            <a:extLst>
              <a:ext uri="{FF2B5EF4-FFF2-40B4-BE49-F238E27FC236}">
                <a16:creationId xmlns:a16="http://schemas.microsoft.com/office/drawing/2014/main" id="{51061D43-71FC-28B0-0EA3-0707853C918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45193" y="833618"/>
            <a:ext cx="3588640" cy="1857121"/>
          </a:xfrm>
          <a:prstGeom prst="rect">
            <a:avLst/>
          </a:prstGeom>
        </p:spPr>
      </p:pic>
      <p:sp>
        <p:nvSpPr>
          <p:cNvPr id="23" name="Rectangle 22">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tatue of a person and a cross&#10;&#10;Description automatically generated">
            <a:extLst>
              <a:ext uri="{FF2B5EF4-FFF2-40B4-BE49-F238E27FC236}">
                <a16:creationId xmlns:a16="http://schemas.microsoft.com/office/drawing/2014/main" id="{A1FD1704-F527-70A1-405A-D54E6917A32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38661" y="4229859"/>
            <a:ext cx="3588640" cy="1785348"/>
          </a:xfrm>
          <a:prstGeom prst="rect">
            <a:avLst/>
          </a:prstGeom>
        </p:spPr>
      </p:pic>
      <p:sp>
        <p:nvSpPr>
          <p:cNvPr id="20" name="Rectangle 19">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5573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BF5B58-6E97-BC2B-36FC-0C1B6A3229EC}"/>
              </a:ext>
            </a:extLst>
          </p:cNvPr>
          <p:cNvSpPr>
            <a:spLocks noGrp="1"/>
          </p:cNvSpPr>
          <p:nvPr>
            <p:ph type="title"/>
          </p:nvPr>
        </p:nvSpPr>
        <p:spPr>
          <a:xfrm>
            <a:off x="838199" y="4428000"/>
            <a:ext cx="6143626" cy="1400400"/>
          </a:xfrm>
        </p:spPr>
        <p:txBody>
          <a:bodyPr vert="horz" wrap="square" lIns="91440" tIns="45720" rIns="91440" bIns="45720" rtlCol="0" anchor="b">
            <a:normAutofit/>
          </a:bodyPr>
          <a:lstStyle/>
          <a:p>
            <a:r>
              <a:rPr lang="en-US" sz="4300" b="1" kern="1200" dirty="0">
                <a:solidFill>
                  <a:schemeClr val="bg1"/>
                </a:solidFill>
                <a:effectLst/>
                <a:latin typeface="+mj-lt"/>
                <a:ea typeface="+mj-ea"/>
                <a:cs typeface="+mj-cs"/>
              </a:rPr>
              <a:t>Christian Perspective on Modern Political Systems</a:t>
            </a:r>
            <a:endParaRPr lang="en-US" sz="4300" kern="1200" dirty="0">
              <a:solidFill>
                <a:schemeClr val="bg1"/>
              </a:solidFill>
              <a:latin typeface="+mj-lt"/>
              <a:ea typeface="+mj-ea"/>
              <a:cs typeface="+mj-cs"/>
            </a:endParaRPr>
          </a:p>
        </p:txBody>
      </p:sp>
      <p:pic>
        <p:nvPicPr>
          <p:cNvPr id="6" name="Content Placeholder 5" descr="A red and blue donkeys&#10;&#10;Description automatically generated">
            <a:extLst>
              <a:ext uri="{FF2B5EF4-FFF2-40B4-BE49-F238E27FC236}">
                <a16:creationId xmlns:a16="http://schemas.microsoft.com/office/drawing/2014/main" id="{1BA4ED3B-6E65-456A-58CD-D5B51DEE013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104" r="15195" b="-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9" name="Picture 8" descr="A group of men and children&#10;&#10;Description automatically generated">
            <a:extLst>
              <a:ext uri="{FF2B5EF4-FFF2-40B4-BE49-F238E27FC236}">
                <a16:creationId xmlns:a16="http://schemas.microsoft.com/office/drawing/2014/main" id="{9A880EA9-7799-35C2-0C01-F7037BDA0AD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 b="12266"/>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30" name="Group 29">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1" name="Freeform: Shape 30">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8442544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620FDFD2-19AF-4124-A49A-BAC0929B1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BCEE28-D819-3D15-F9C6-33C84D999496}"/>
              </a:ext>
            </a:extLst>
          </p:cNvPr>
          <p:cNvSpPr>
            <a:spLocks noGrp="1"/>
          </p:cNvSpPr>
          <p:nvPr>
            <p:ph type="title"/>
          </p:nvPr>
        </p:nvSpPr>
        <p:spPr>
          <a:xfrm>
            <a:off x="6853825" y="592440"/>
            <a:ext cx="4391024" cy="1323439"/>
          </a:xfrm>
        </p:spPr>
        <p:txBody>
          <a:bodyPr anchor="t">
            <a:normAutofit/>
          </a:bodyPr>
          <a:lstStyle/>
          <a:p>
            <a:r>
              <a:rPr lang="en-US"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Democracy and Christian Values</a:t>
            </a:r>
            <a:endParaRPr lang="en-US" dirty="0">
              <a:solidFill>
                <a:schemeClr val="bg1"/>
              </a:solidFill>
            </a:endParaRPr>
          </a:p>
        </p:txBody>
      </p:sp>
      <p:pic>
        <p:nvPicPr>
          <p:cNvPr id="11" name="Picture 10" descr="A group of people holding signs&#10;&#10;Description automatically generated">
            <a:extLst>
              <a:ext uri="{FF2B5EF4-FFF2-40B4-BE49-F238E27FC236}">
                <a16:creationId xmlns:a16="http://schemas.microsoft.com/office/drawing/2014/main" id="{34535D85-4C88-CC4E-C9D0-27C4BDC621F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120"/>
          <a:stretch/>
        </p:blipFill>
        <p:spPr>
          <a:xfrm>
            <a:off x="20" y="1"/>
            <a:ext cx="6088360" cy="3333749"/>
          </a:xfrm>
          <a:custGeom>
            <a:avLst/>
            <a:gdLst/>
            <a:ahLst/>
            <a:cxnLst/>
            <a:rect l="l" t="t" r="r" b="b"/>
            <a:pathLst>
              <a:path w="6088380" h="3333749">
                <a:moveTo>
                  <a:pt x="0" y="0"/>
                </a:moveTo>
                <a:lnTo>
                  <a:pt x="6088380" y="0"/>
                </a:lnTo>
                <a:lnTo>
                  <a:pt x="6088380" y="2202180"/>
                </a:lnTo>
                <a:lnTo>
                  <a:pt x="5913795" y="3333749"/>
                </a:lnTo>
                <a:lnTo>
                  <a:pt x="0" y="3333749"/>
                </a:lnTo>
                <a:close/>
              </a:path>
            </a:pathLst>
          </a:custGeom>
        </p:spPr>
      </p:pic>
      <p:pic>
        <p:nvPicPr>
          <p:cNvPr id="8" name="Picture 7" descr="A group of people holding signs&#10;&#10;Description automatically generated">
            <a:extLst>
              <a:ext uri="{FF2B5EF4-FFF2-40B4-BE49-F238E27FC236}">
                <a16:creationId xmlns:a16="http://schemas.microsoft.com/office/drawing/2014/main" id="{7851B589-4E2F-0631-5D0B-E0195B86F78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921" r="10416" b="-2"/>
          <a:stretch/>
        </p:blipFill>
        <p:spPr>
          <a:xfrm>
            <a:off x="20" y="3524252"/>
            <a:ext cx="6088360" cy="3333748"/>
          </a:xfrm>
          <a:custGeom>
            <a:avLst/>
            <a:gdLst/>
            <a:ahLst/>
            <a:cxnLst/>
            <a:rect l="l" t="t" r="r" b="b"/>
            <a:pathLst>
              <a:path w="6088380" h="3333748">
                <a:moveTo>
                  <a:pt x="0" y="0"/>
                </a:moveTo>
                <a:lnTo>
                  <a:pt x="5884403" y="0"/>
                </a:lnTo>
                <a:lnTo>
                  <a:pt x="5882640" y="11428"/>
                </a:lnTo>
                <a:lnTo>
                  <a:pt x="5562600" y="1931668"/>
                </a:lnTo>
                <a:lnTo>
                  <a:pt x="6088380" y="3333748"/>
                </a:lnTo>
                <a:lnTo>
                  <a:pt x="0" y="3333748"/>
                </a:lnTo>
                <a:close/>
              </a:path>
            </a:pathLst>
          </a:custGeom>
        </p:spPr>
      </p:pic>
      <p:grpSp>
        <p:nvGrpSpPr>
          <p:cNvPr id="52" name="Group 51">
            <a:extLst>
              <a:ext uri="{FF2B5EF4-FFF2-40B4-BE49-F238E27FC236}">
                <a16:creationId xmlns:a16="http://schemas.microsoft.com/office/drawing/2014/main" id="{7F6F6FC6-9A5F-4E14-8105-15D94914A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70" y="544"/>
            <a:ext cx="874716" cy="6857455"/>
            <a:chOff x="5395370" y="544"/>
            <a:chExt cx="874716" cy="6857455"/>
          </a:xfrm>
        </p:grpSpPr>
        <p:sp>
          <p:nvSpPr>
            <p:cNvPr id="53" name="Freeform: Shape 52">
              <a:extLst>
                <a:ext uri="{FF2B5EF4-FFF2-40B4-BE49-F238E27FC236}">
                  <a16:creationId xmlns:a16="http://schemas.microsoft.com/office/drawing/2014/main" id="{2DCFA6DA-C89C-4BD9-A659-4E35D789B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868AC5BD-C02C-4D96-813D-3C9ABB388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6">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01B4DDF1-8600-B6D9-3A7C-4767AAC6FC6B}"/>
              </a:ext>
            </a:extLst>
          </p:cNvPr>
          <p:cNvSpPr>
            <a:spLocks noGrp="1"/>
          </p:cNvSpPr>
          <p:nvPr>
            <p:ph idx="1"/>
          </p:nvPr>
        </p:nvSpPr>
        <p:spPr>
          <a:xfrm>
            <a:off x="6505731" y="2088000"/>
            <a:ext cx="4829971" cy="2682000"/>
          </a:xfrm>
        </p:spPr>
        <p:txBody>
          <a:bodyPr>
            <a:noAutofit/>
          </a:bodyPr>
          <a:lstStyle/>
          <a:p>
            <a:pPr marL="0" marR="0" indent="0" algn="just">
              <a:spcBef>
                <a:spcPts val="0"/>
              </a:spcBef>
              <a:spcAft>
                <a:spcPts val="800"/>
              </a:spcAft>
              <a:buNone/>
            </a:pPr>
            <a:r>
              <a:rPr lang="en-US" sz="2000" kern="100" dirty="0">
                <a:solidFill>
                  <a:schemeClr val="bg1">
                    <a:alpha val="80000"/>
                  </a:schemeClr>
                </a:solidFill>
                <a:effectLst/>
                <a:latin typeface="Times New Roman" panose="02020603050405020304" pitchFamily="18" charset="0"/>
                <a:ea typeface="Aptos" panose="020B0004020202020204" pitchFamily="34" charset="0"/>
                <a:cs typeface="Times New Roman" panose="02020603050405020304" pitchFamily="18" charset="0"/>
              </a:rPr>
              <a:t>From a Christian perspective, democracy is often seen as compatible with biblical principles because it allows for freedom, participation, and accountability. The principle of human dignity, which recognizes that all people are made in the image of God (Genesis 1:27), aligns with democratic ideals of equality, justice, and the right to participate in governance (Ruth, 2002).</a:t>
            </a:r>
          </a:p>
          <a:p>
            <a:pPr marL="0" marR="0" indent="0" algn="just">
              <a:spcBef>
                <a:spcPts val="0"/>
              </a:spcBef>
              <a:spcAft>
                <a:spcPts val="800"/>
              </a:spcAft>
              <a:buNone/>
            </a:pPr>
            <a:r>
              <a:rPr lang="en-US" sz="2000" kern="100" dirty="0">
                <a:solidFill>
                  <a:schemeClr val="bg1">
                    <a:alpha val="80000"/>
                  </a:schemeClr>
                </a:solidFill>
                <a:effectLst/>
                <a:latin typeface="Times New Roman" panose="02020603050405020304" pitchFamily="18" charset="0"/>
                <a:ea typeface="Aptos" panose="020B0004020202020204" pitchFamily="34" charset="0"/>
                <a:cs typeface="Times New Roman" panose="02020603050405020304" pitchFamily="18" charset="0"/>
              </a:rPr>
              <a:t>However, Christian engagement in democracy is not uncritical. It requires discerning participation that promotes God's righteousness and justice while challenging policies and practices that contradict biblical teachings (Carlsson, 1987).</a:t>
            </a:r>
            <a:endParaRPr lang="en-US" sz="2000" dirty="0">
              <a:solidFill>
                <a:schemeClr val="bg1">
                  <a:alpha val="80000"/>
                </a:schemeClr>
              </a:solidFill>
              <a:latin typeface="Times New Roman" panose="02020603050405020304" pitchFamily="18" charset="0"/>
              <a:cs typeface="Times New Roman" panose="02020603050405020304" pitchFamily="18" charset="0"/>
            </a:endParaRPr>
          </a:p>
          <a:p>
            <a:pPr marL="0" indent="0" algn="just">
              <a:buNone/>
            </a:pPr>
            <a:endParaRPr lang="en-US" sz="2000" dirty="0">
              <a:solidFill>
                <a:schemeClr val="bg1">
                  <a:alpha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828253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fade">
                                      <p:cBhvr>
                                        <p:cTn id="37" dur="1000"/>
                                        <p:tgtEl>
                                          <p:spTgt spid="3">
                                            <p:txEl>
                                              <p:pRg st="0" end="0"/>
                                            </p:txEl>
                                          </p:spTgt>
                                        </p:tgtEl>
                                      </p:cBhvr>
                                    </p:animEffect>
                                    <p:anim calcmode="lin" valueType="num">
                                      <p:cBhvr>
                                        <p:cTn id="3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fade">
                                      <p:cBhvr>
                                        <p:cTn id="44" dur="1000"/>
                                        <p:tgtEl>
                                          <p:spTgt spid="3">
                                            <p:txEl>
                                              <p:pRg st="1" end="1"/>
                                            </p:txEl>
                                          </p:spTgt>
                                        </p:tgtEl>
                                      </p:cBhvr>
                                    </p:animEffect>
                                    <p:anim calcmode="lin" valueType="num">
                                      <p:cBhvr>
                                        <p:cTn id="4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A511026-8542-4AC0-9F06-134A70850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46"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yellow and blue light&#10;&#10;Description automatically generated">
            <a:extLst>
              <a:ext uri="{FF2B5EF4-FFF2-40B4-BE49-F238E27FC236}">
                <a16:creationId xmlns:a16="http://schemas.microsoft.com/office/drawing/2014/main" id="{1EA82E64-642B-FA37-D951-4A267D1FECD8}"/>
              </a:ext>
            </a:extLst>
          </p:cNvPr>
          <p:cNvPicPr>
            <a:picLocks noChangeAspect="1"/>
          </p:cNvPicPr>
          <p:nvPr/>
        </p:nvPicPr>
        <p:blipFill>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880D9B83-75ED-73EB-20F4-B6DC7F341FB6}"/>
              </a:ext>
            </a:extLst>
          </p:cNvPr>
          <p:cNvSpPr>
            <a:spLocks noGrp="1"/>
          </p:cNvSpPr>
          <p:nvPr>
            <p:ph type="title"/>
          </p:nvPr>
        </p:nvSpPr>
        <p:spPr>
          <a:xfrm>
            <a:off x="931440" y="-4"/>
            <a:ext cx="6125964" cy="1421198"/>
          </a:xfrm>
        </p:spPr>
        <p:txBody>
          <a:bodyPr anchor="b">
            <a:normAutofit/>
          </a:bodyPr>
          <a:lstStyle/>
          <a:p>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Christian Views on Authoritarian Regimes</a:t>
            </a:r>
            <a:endParaRPr lang="en-US" dirty="0"/>
          </a:p>
        </p:txBody>
      </p:sp>
      <p:sp>
        <p:nvSpPr>
          <p:cNvPr id="3" name="Content Placeholder 2">
            <a:extLst>
              <a:ext uri="{FF2B5EF4-FFF2-40B4-BE49-F238E27FC236}">
                <a16:creationId xmlns:a16="http://schemas.microsoft.com/office/drawing/2014/main" id="{A7D08F0C-B6D4-0867-A5CE-2BAE5F271048}"/>
              </a:ext>
            </a:extLst>
          </p:cNvPr>
          <p:cNvSpPr>
            <a:spLocks noGrp="1"/>
          </p:cNvSpPr>
          <p:nvPr>
            <p:ph idx="1"/>
          </p:nvPr>
        </p:nvSpPr>
        <p:spPr>
          <a:xfrm>
            <a:off x="579406" y="1624146"/>
            <a:ext cx="5026916" cy="3824706"/>
          </a:xfrm>
        </p:spPr>
        <p:txBody>
          <a:bodyPr>
            <a:noAutofit/>
          </a:bodyPr>
          <a:lstStyle/>
          <a:p>
            <a:pPr marL="0" marR="0" indent="0" algn="just">
              <a:spcBef>
                <a:spcPts val="0"/>
              </a:spcBef>
              <a:spcAft>
                <a:spcPts val="800"/>
              </a:spcAft>
              <a:buNone/>
            </a:pP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Christian thought generally critiques authoritarian regimes that suppress freedom, violate human rights, and perpetuate injustice. Historical examples, such as the resistance against apartheid in South Africa or the opposition to Communist regimes in Eastern Europe, demonstrate the Christian call to resist unjust authority and promote governance that respects human dignity and freedom (Bonhoeffer, 1953).</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4" name="Picture 13" descr="A group of people standing in front of a statue&#10;&#10;Description automatically generated">
            <a:extLst>
              <a:ext uri="{FF2B5EF4-FFF2-40B4-BE49-F238E27FC236}">
                <a16:creationId xmlns:a16="http://schemas.microsoft.com/office/drawing/2014/main" id="{943A2427-C43A-D8AE-FCB4-D707B89A644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6523" r="4" b="4"/>
          <a:stretch/>
        </p:blipFill>
        <p:spPr>
          <a:xfrm>
            <a:off x="8452963" y="3681463"/>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8" name="Picture 7" descr="A group of people pulling a rope around a globe&#10;&#10;Description automatically generated">
            <a:extLst>
              <a:ext uri="{FF2B5EF4-FFF2-40B4-BE49-F238E27FC236}">
                <a16:creationId xmlns:a16="http://schemas.microsoft.com/office/drawing/2014/main" id="{F92EEEF6-D62D-F2C9-3CFF-301E865CABC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5073" r="28966"/>
          <a:stretch/>
        </p:blipFill>
        <p:spPr>
          <a:xfrm>
            <a:off x="5398281"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11" name="Picture 10" descr="A painting of a group of people&#10;&#10;Description automatically generated">
            <a:extLst>
              <a:ext uri="{FF2B5EF4-FFF2-40B4-BE49-F238E27FC236}">
                <a16:creationId xmlns:a16="http://schemas.microsoft.com/office/drawing/2014/main" id="{07B6EF64-1D49-31E9-78F1-932EC311B8F6}"/>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464" r="16652" b="-3"/>
          <a:stretch/>
        </p:blipFill>
        <p:spPr>
          <a:xfrm>
            <a:off x="7621024" y="-3"/>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5700097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80">
                                          <p:stCondLst>
                                            <p:cond delay="0"/>
                                          </p:stCondLst>
                                        </p:cTn>
                                        <p:tgtEl>
                                          <p:spTgt spid="2"/>
                                        </p:tgtEl>
                                      </p:cBhvr>
                                    </p:animEffect>
                                    <p:anim calcmode="lin" valueType="num">
                                      <p:cBhvr>
                                        <p:cTn id="2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gtEl>
                                      </p:cBhvr>
                                      <p:to x="100000" y="60000"/>
                                    </p:animScale>
                                    <p:animScale>
                                      <p:cBhvr>
                                        <p:cTn id="34" dur="166" decel="50000">
                                          <p:stCondLst>
                                            <p:cond delay="676"/>
                                          </p:stCondLst>
                                        </p:cTn>
                                        <p:tgtEl>
                                          <p:spTgt spid="2"/>
                                        </p:tgtEl>
                                      </p:cBhvr>
                                      <p:to x="100000" y="100000"/>
                                    </p:animScale>
                                    <p:animScale>
                                      <p:cBhvr>
                                        <p:cTn id="35" dur="26">
                                          <p:stCondLst>
                                            <p:cond delay="1312"/>
                                          </p:stCondLst>
                                        </p:cTn>
                                        <p:tgtEl>
                                          <p:spTgt spid="2"/>
                                        </p:tgtEl>
                                      </p:cBhvr>
                                      <p:to x="100000" y="80000"/>
                                    </p:animScale>
                                    <p:animScale>
                                      <p:cBhvr>
                                        <p:cTn id="36" dur="166" decel="50000">
                                          <p:stCondLst>
                                            <p:cond delay="1338"/>
                                          </p:stCondLst>
                                        </p:cTn>
                                        <p:tgtEl>
                                          <p:spTgt spid="2"/>
                                        </p:tgtEl>
                                      </p:cBhvr>
                                      <p:to x="100000" y="100000"/>
                                    </p:animScale>
                                    <p:animScale>
                                      <p:cBhvr>
                                        <p:cTn id="37" dur="26">
                                          <p:stCondLst>
                                            <p:cond delay="1642"/>
                                          </p:stCondLst>
                                        </p:cTn>
                                        <p:tgtEl>
                                          <p:spTgt spid="2"/>
                                        </p:tgtEl>
                                      </p:cBhvr>
                                      <p:to x="100000" y="90000"/>
                                    </p:animScale>
                                    <p:animScale>
                                      <p:cBhvr>
                                        <p:cTn id="38" dur="166" decel="50000">
                                          <p:stCondLst>
                                            <p:cond delay="1668"/>
                                          </p:stCondLst>
                                        </p:cTn>
                                        <p:tgtEl>
                                          <p:spTgt spid="2"/>
                                        </p:tgtEl>
                                      </p:cBhvr>
                                      <p:to x="100000" y="100000"/>
                                    </p:animScale>
                                    <p:animScale>
                                      <p:cBhvr>
                                        <p:cTn id="39" dur="26">
                                          <p:stCondLst>
                                            <p:cond delay="1808"/>
                                          </p:stCondLst>
                                        </p:cTn>
                                        <p:tgtEl>
                                          <p:spTgt spid="2"/>
                                        </p:tgtEl>
                                      </p:cBhvr>
                                      <p:to x="100000" y="95000"/>
                                    </p:animScale>
                                    <p:animScale>
                                      <p:cBhvr>
                                        <p:cTn id="40" dur="166" decel="50000">
                                          <p:stCondLst>
                                            <p:cond delay="1834"/>
                                          </p:stCondLst>
                                        </p:cTn>
                                        <p:tgtEl>
                                          <p:spTgt spid="2"/>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 calcmode="lin" valueType="num">
                                      <p:cBhvr additive="base">
                                        <p:cTn id="4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C45AC87-1D03-4452-BBE4-712E10796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3A66E38-056D-4A0A-BF1D-682AB0529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80500" y="6"/>
            <a:ext cx="31114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7D0A197-F7EC-4629-86FB-48D5D3B82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835780"/>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47251444-A29D-44A8-9E2E-263F0C215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26042" y="9496"/>
            <a:ext cx="11765956" cy="2826288"/>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077322-A70D-672B-2ED8-50FDC08266F9}"/>
              </a:ext>
            </a:extLst>
          </p:cNvPr>
          <p:cNvSpPr>
            <a:spLocks noGrp="1"/>
          </p:cNvSpPr>
          <p:nvPr>
            <p:ph type="title"/>
          </p:nvPr>
        </p:nvSpPr>
        <p:spPr>
          <a:xfrm>
            <a:off x="1371600" y="488826"/>
            <a:ext cx="9448801" cy="1047132"/>
          </a:xfrm>
        </p:spPr>
        <p:txBody>
          <a:bodyPr anchor="ctr">
            <a:normAutofit/>
          </a:bodyPr>
          <a:lstStyle/>
          <a:p>
            <a:r>
              <a:rPr lang="en-US" sz="37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Conclusion: A Call to Faithful Engagement</a:t>
            </a:r>
            <a:endParaRPr lang="en-US" sz="3700" dirty="0">
              <a:solidFill>
                <a:srgbClr val="FFFFFF"/>
              </a:solidFill>
            </a:endParaRPr>
          </a:p>
        </p:txBody>
      </p:sp>
      <p:pic>
        <p:nvPicPr>
          <p:cNvPr id="11" name="Picture 10" descr="A close-up of a globe&#10;&#10;Description automatically generated">
            <a:extLst>
              <a:ext uri="{FF2B5EF4-FFF2-40B4-BE49-F238E27FC236}">
                <a16:creationId xmlns:a16="http://schemas.microsoft.com/office/drawing/2014/main" id="{A15FA62A-D31D-D0BA-D6BB-5FF44ED9FB5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1"/>
          <a:stretch/>
        </p:blipFill>
        <p:spPr>
          <a:xfrm>
            <a:off x="1826653"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5" name="Picture 4" descr="A person holding a book&#10;&#10;Description automatically generated">
            <a:extLst>
              <a:ext uri="{FF2B5EF4-FFF2-40B4-BE49-F238E27FC236}">
                <a16:creationId xmlns:a16="http://schemas.microsoft.com/office/drawing/2014/main" id="{85539FCE-97B0-0486-E037-6D4FF527DAC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547" r="28706" b="5"/>
          <a:stretch/>
        </p:blipFill>
        <p:spPr>
          <a:xfrm>
            <a:off x="4813890"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8" name="Picture 7" descr="A person with their arms outstretched&#10;&#10;Description automatically generated">
            <a:extLst>
              <a:ext uri="{FF2B5EF4-FFF2-40B4-BE49-F238E27FC236}">
                <a16:creationId xmlns:a16="http://schemas.microsoft.com/office/drawing/2014/main" id="{0449BE34-B748-A1FA-D2B4-44C6C807A9E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3607" r="3" b="24867"/>
          <a:stretch/>
        </p:blipFill>
        <p:spPr>
          <a:xfrm>
            <a:off x="7801127"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sp>
        <p:nvSpPr>
          <p:cNvPr id="3" name="Content Placeholder 2">
            <a:extLst>
              <a:ext uri="{FF2B5EF4-FFF2-40B4-BE49-F238E27FC236}">
                <a16:creationId xmlns:a16="http://schemas.microsoft.com/office/drawing/2014/main" id="{3A154C85-75C3-7A30-FEEE-53FA28528A7C}"/>
              </a:ext>
            </a:extLst>
          </p:cNvPr>
          <p:cNvSpPr>
            <a:spLocks noGrp="1"/>
          </p:cNvSpPr>
          <p:nvPr>
            <p:ph idx="1"/>
          </p:nvPr>
        </p:nvSpPr>
        <p:spPr>
          <a:xfrm>
            <a:off x="584617" y="4408056"/>
            <a:ext cx="10776310" cy="1961118"/>
          </a:xfrm>
        </p:spPr>
        <p:txBody>
          <a:bodyPr>
            <a:noAutofit/>
          </a:bodyPr>
          <a:lstStyle/>
          <a:p>
            <a:pPr marL="0" marR="0" indent="0" algn="just">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Christians are called to a dual role in governance and politics: to submit to authorities as instituted by God while simultaneously serving as a prophetic voice for justice, peace, and the common good. The Christian perspective encourages active, informed, and discerning engagement in political processes, always aligning with the values of God’s kingdom.</a:t>
            </a:r>
          </a:p>
          <a:p>
            <a:pPr marL="0" marR="0" indent="0" algn="just">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As followers of Christ, believers are urged to participate in governance not for power or personal gain but to serve their communities, uphold justice, and reflect God's righteousness in the public sphere.</a:t>
            </a:r>
          </a:p>
          <a:p>
            <a:pPr marL="0" indent="0" algn="just">
              <a:buNone/>
            </a:pPr>
            <a:endParaRPr lang="en-US"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FE44E99-A706-6FF4-AACE-02FA08E5A1AA}"/>
              </a:ext>
            </a:extLst>
          </p:cNvPr>
          <p:cNvSpPr txBox="1"/>
          <p:nvPr/>
        </p:nvSpPr>
        <p:spPr>
          <a:xfrm>
            <a:off x="9602830" y="6870700"/>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michaelmilton.org/2018/07/24/the-expository-sequence-constructing-faithful-expository-bible-messages-with-purpose-and-powe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9" name="TextBox 8">
            <a:extLst>
              <a:ext uri="{FF2B5EF4-FFF2-40B4-BE49-F238E27FC236}">
                <a16:creationId xmlns:a16="http://schemas.microsoft.com/office/drawing/2014/main" id="{901E5379-36ED-6249-CF01-16B8DE76B2CB}"/>
              </a:ext>
            </a:extLst>
          </p:cNvPr>
          <p:cNvSpPr txBox="1"/>
          <p:nvPr/>
        </p:nvSpPr>
        <p:spPr>
          <a:xfrm>
            <a:off x="4357410" y="6870700"/>
            <a:ext cx="261001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epitemnein-epitomic.blogspot.com/2011/08/psalm-124-help-comes-in-name-of-lord.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12" name="TextBox 11">
            <a:extLst>
              <a:ext uri="{FF2B5EF4-FFF2-40B4-BE49-F238E27FC236}">
                <a16:creationId xmlns:a16="http://schemas.microsoft.com/office/drawing/2014/main" id="{F9D2F0E0-2D55-ED08-D162-B27977BF8D55}"/>
              </a:ext>
            </a:extLst>
          </p:cNvPr>
          <p:cNvSpPr txBox="1"/>
          <p:nvPr/>
        </p:nvSpPr>
        <p:spPr>
          <a:xfrm>
            <a:off x="6980120" y="6870700"/>
            <a:ext cx="261001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pacatholic.org/how-do-you-stay-connected-do-you-follow-your-diocese-pope-francis-wants-to-know/">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44931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1000"/>
                                        <p:tgtEl>
                                          <p:spTgt spid="3">
                                            <p:txEl>
                                              <p:pRg st="1" end="1"/>
                                            </p:txEl>
                                          </p:spTgt>
                                        </p:tgtEl>
                                      </p:cBhvr>
                                    </p:animEffect>
                                    <p:anim calcmode="lin" valueType="num">
                                      <p:cBhvr>
                                        <p:cTn id="4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oup of people standing together&#10;&#10;Description automatically generated">
            <a:extLst>
              <a:ext uri="{FF2B5EF4-FFF2-40B4-BE49-F238E27FC236}">
                <a16:creationId xmlns:a16="http://schemas.microsoft.com/office/drawing/2014/main" id="{7559C292-C56B-41EF-E067-764C5EE2EE6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602" b="1744"/>
          <a:stretch/>
        </p:blipFill>
        <p:spPr>
          <a:xfrm>
            <a:off x="-3" y="-16897"/>
            <a:ext cx="8355205" cy="6884632"/>
          </a:xfrm>
          <a:prstGeom prst="rect">
            <a:avLst/>
          </a:prstGeom>
        </p:spPr>
      </p:pic>
      <p:sp useBgFill="1">
        <p:nvSpPr>
          <p:cNvPr id="33" name="Rectangle 32">
            <a:extLst>
              <a:ext uri="{FF2B5EF4-FFF2-40B4-BE49-F238E27FC236}">
                <a16:creationId xmlns:a16="http://schemas.microsoft.com/office/drawing/2014/main" id="{8870DEF6-46A2-D4F8-8BE6-91165D93E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5459" y="1861609"/>
            <a:ext cx="4520555" cy="315754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D2713-03D4-64AE-DA20-25B8C281D790}"/>
              </a:ext>
            </a:extLst>
          </p:cNvPr>
          <p:cNvSpPr>
            <a:spLocks noGrp="1"/>
          </p:cNvSpPr>
          <p:nvPr>
            <p:ph type="title"/>
          </p:nvPr>
        </p:nvSpPr>
        <p:spPr>
          <a:xfrm>
            <a:off x="2349232" y="2596169"/>
            <a:ext cx="4096781" cy="1413730"/>
          </a:xfrm>
        </p:spPr>
        <p:txBody>
          <a:bodyPr vert="horz" lIns="91440" tIns="45720" rIns="91440" bIns="45720" rtlCol="0" anchor="t">
            <a:noAutofit/>
          </a:bodyPr>
          <a:lstStyle/>
          <a:p>
            <a:r>
              <a:rPr lang="en-US" sz="4800" b="1" kern="1200" dirty="0">
                <a:solidFill>
                  <a:schemeClr val="tx1"/>
                </a:solidFill>
                <a:effectLst/>
                <a:latin typeface="+mj-lt"/>
                <a:ea typeface="+mj-ea"/>
                <a:cs typeface="+mj-cs"/>
              </a:rPr>
              <a:t>Topic 3: Power Dynamics in Society</a:t>
            </a:r>
            <a:endParaRPr lang="en-US" sz="4800" kern="1200" dirty="0">
              <a:solidFill>
                <a:schemeClr val="tx1"/>
              </a:solidFill>
              <a:latin typeface="+mj-lt"/>
              <a:ea typeface="+mj-ea"/>
              <a:cs typeface="+mj-cs"/>
            </a:endParaRPr>
          </a:p>
        </p:txBody>
      </p:sp>
      <p:pic>
        <p:nvPicPr>
          <p:cNvPr id="11" name="Picture 10" descr="A group of people holding up speech bubbles&#10;&#10;Description automatically generated">
            <a:extLst>
              <a:ext uri="{FF2B5EF4-FFF2-40B4-BE49-F238E27FC236}">
                <a16:creationId xmlns:a16="http://schemas.microsoft.com/office/drawing/2014/main" id="{538EE3A4-52CB-1812-1459-437004BCA36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4697" b="15794"/>
          <a:stretch/>
        </p:blipFill>
        <p:spPr>
          <a:xfrm>
            <a:off x="8355204" y="-16897"/>
            <a:ext cx="3836797" cy="2283232"/>
          </a:xfrm>
          <a:prstGeom prst="rect">
            <a:avLst/>
          </a:prstGeom>
        </p:spPr>
      </p:pic>
      <p:cxnSp>
        <p:nvCxnSpPr>
          <p:cNvPr id="35" name="Straight Connector 34">
            <a:extLst>
              <a:ext uri="{FF2B5EF4-FFF2-40B4-BE49-F238E27FC236}">
                <a16:creationId xmlns:a16="http://schemas.microsoft.com/office/drawing/2014/main" id="{8748256A-88AC-4254-406B-0E8EE2CC2B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96711" y="2327785"/>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group of people connected to each other&#10;&#10;Description automatically generated">
            <a:extLst>
              <a:ext uri="{FF2B5EF4-FFF2-40B4-BE49-F238E27FC236}">
                <a16:creationId xmlns:a16="http://schemas.microsoft.com/office/drawing/2014/main" id="{EC1F9A02-6881-0511-25BE-09142B2F29F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0409" b="5480"/>
          <a:stretch/>
        </p:blipFill>
        <p:spPr>
          <a:xfrm>
            <a:off x="8355203" y="2266335"/>
            <a:ext cx="3836797" cy="2283232"/>
          </a:xfrm>
          <a:prstGeom prst="rect">
            <a:avLst/>
          </a:prstGeom>
        </p:spPr>
      </p:pic>
      <p:pic>
        <p:nvPicPr>
          <p:cNvPr id="14" name="Picture 13" descr="A group of people putting their hands together&#10;&#10;Description automatically generated">
            <a:extLst>
              <a:ext uri="{FF2B5EF4-FFF2-40B4-BE49-F238E27FC236}">
                <a16:creationId xmlns:a16="http://schemas.microsoft.com/office/drawing/2014/main" id="{05300453-528C-2EBC-D302-5A5BEDF515B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b="9484"/>
          <a:stretch/>
        </p:blipFill>
        <p:spPr>
          <a:xfrm>
            <a:off x="8355203" y="4549566"/>
            <a:ext cx="3836797" cy="2318169"/>
          </a:xfrm>
          <a:prstGeom prst="rect">
            <a:avLst/>
          </a:prstGeom>
        </p:spPr>
      </p:pic>
    </p:spTree>
    <p:extLst>
      <p:ext uri="{BB962C8B-B14F-4D97-AF65-F5344CB8AC3E}">
        <p14:creationId xmlns:p14="http://schemas.microsoft.com/office/powerpoint/2010/main" val="184849513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D22FA1E-E02A-4FC5-BBA6-577D6DA0C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05D27520-F270-4F3D-A46E-76A337B6E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315529 w 12192000"/>
              <a:gd name="connsiteY0" fmla="*/ 4323896 h 6858000"/>
              <a:gd name="connsiteX1" fmla="*/ 6295588 w 12192000"/>
              <a:gd name="connsiteY1" fmla="*/ 4367579 h 6858000"/>
              <a:gd name="connsiteX2" fmla="*/ 6219229 w 12192000"/>
              <a:gd name="connsiteY2" fmla="*/ 4436818 h 6858000"/>
              <a:gd name="connsiteX3" fmla="*/ 6065687 w 12192000"/>
              <a:gd name="connsiteY3" fmla="*/ 4637204 h 6858000"/>
              <a:gd name="connsiteX4" fmla="*/ 5727387 w 12192000"/>
              <a:gd name="connsiteY4" fmla="*/ 5460076 h 6858000"/>
              <a:gd name="connsiteX5" fmla="*/ 5620972 w 12192000"/>
              <a:gd name="connsiteY5" fmla="*/ 5725836 h 6858000"/>
              <a:gd name="connsiteX6" fmla="*/ 5707795 w 12192000"/>
              <a:gd name="connsiteY6" fmla="*/ 5790089 h 6858000"/>
              <a:gd name="connsiteX7" fmla="*/ 5554627 w 12192000"/>
              <a:gd name="connsiteY7" fmla="*/ 6078873 h 6858000"/>
              <a:gd name="connsiteX8" fmla="*/ 5373489 w 12192000"/>
              <a:gd name="connsiteY8" fmla="*/ 6402408 h 6858000"/>
              <a:gd name="connsiteX9" fmla="*/ 5099999 w 12192000"/>
              <a:gd name="connsiteY9" fmla="*/ 6827527 h 6858000"/>
              <a:gd name="connsiteX10" fmla="*/ 5078133 w 12192000"/>
              <a:gd name="connsiteY10" fmla="*/ 6857998 h 6858000"/>
              <a:gd name="connsiteX11" fmla="*/ 9179960 w 12192000"/>
              <a:gd name="connsiteY11" fmla="*/ 6857998 h 6858000"/>
              <a:gd name="connsiteX12" fmla="*/ 9179960 w 12192000"/>
              <a:gd name="connsiteY12" fmla="*/ 4323896 h 6858000"/>
              <a:gd name="connsiteX13" fmla="*/ 0 w 12192000"/>
              <a:gd name="connsiteY13" fmla="*/ 0 h 6858000"/>
              <a:gd name="connsiteX14" fmla="*/ 5872711 w 12192000"/>
              <a:gd name="connsiteY14" fmla="*/ 0 h 6858000"/>
              <a:gd name="connsiteX15" fmla="*/ 5885421 w 12192000"/>
              <a:gd name="connsiteY15" fmla="*/ 20207 h 6858000"/>
              <a:gd name="connsiteX16" fmla="*/ 5925300 w 12192000"/>
              <a:gd name="connsiteY16" fmla="*/ 48911 h 6858000"/>
              <a:gd name="connsiteX17" fmla="*/ 5940039 w 12192000"/>
              <a:gd name="connsiteY17" fmla="*/ 101212 h 6858000"/>
              <a:gd name="connsiteX18" fmla="*/ 5969942 w 12192000"/>
              <a:gd name="connsiteY18" fmla="*/ 311282 h 6858000"/>
              <a:gd name="connsiteX19" fmla="*/ 5961238 w 12192000"/>
              <a:gd name="connsiteY19" fmla="*/ 357643 h 6858000"/>
              <a:gd name="connsiteX20" fmla="*/ 5917195 w 12192000"/>
              <a:gd name="connsiteY20" fmla="*/ 420369 h 6858000"/>
              <a:gd name="connsiteX21" fmla="*/ 5882753 w 12192000"/>
              <a:gd name="connsiteY21" fmla="*/ 556832 h 6858000"/>
              <a:gd name="connsiteX22" fmla="*/ 5814490 w 12192000"/>
              <a:gd name="connsiteY22" fmla="*/ 757416 h 6858000"/>
              <a:gd name="connsiteX23" fmla="*/ 5780064 w 12192000"/>
              <a:gd name="connsiteY23" fmla="*/ 817804 h 6858000"/>
              <a:gd name="connsiteX24" fmla="*/ 5808232 w 12192000"/>
              <a:gd name="connsiteY24" fmla="*/ 850533 h 6858000"/>
              <a:gd name="connsiteX25" fmla="*/ 5906473 w 12192000"/>
              <a:gd name="connsiteY25" fmla="*/ 1076571 h 6858000"/>
              <a:gd name="connsiteX26" fmla="*/ 5778623 w 12192000"/>
              <a:gd name="connsiteY26" fmla="*/ 1369280 h 6858000"/>
              <a:gd name="connsiteX27" fmla="*/ 5710841 w 12192000"/>
              <a:gd name="connsiteY27" fmla="*/ 1462628 h 6858000"/>
              <a:gd name="connsiteX28" fmla="*/ 5846774 w 12192000"/>
              <a:gd name="connsiteY28" fmla="*/ 1455933 h 6858000"/>
              <a:gd name="connsiteX29" fmla="*/ 5897329 w 12192000"/>
              <a:gd name="connsiteY29" fmla="*/ 1553073 h 6858000"/>
              <a:gd name="connsiteX30" fmla="*/ 5919735 w 12192000"/>
              <a:gd name="connsiteY30" fmla="*/ 1602736 h 6858000"/>
              <a:gd name="connsiteX31" fmla="*/ 6057874 w 12192000"/>
              <a:gd name="connsiteY31" fmla="*/ 1910648 h 6858000"/>
              <a:gd name="connsiteX32" fmla="*/ 6039719 w 12192000"/>
              <a:gd name="connsiteY32" fmla="*/ 2010547 h 6858000"/>
              <a:gd name="connsiteX33" fmla="*/ 5841713 w 12192000"/>
              <a:gd name="connsiteY33" fmla="*/ 2520599 h 6858000"/>
              <a:gd name="connsiteX34" fmla="*/ 6071734 w 12192000"/>
              <a:gd name="connsiteY34" fmla="*/ 2593468 h 6858000"/>
              <a:gd name="connsiteX35" fmla="*/ 6092050 w 12192000"/>
              <a:gd name="connsiteY35" fmla="*/ 2806646 h 6858000"/>
              <a:gd name="connsiteX36" fmla="*/ 6215122 w 12192000"/>
              <a:gd name="connsiteY36" fmla="*/ 3021197 h 6858000"/>
              <a:gd name="connsiteX37" fmla="*/ 6338100 w 12192000"/>
              <a:gd name="connsiteY37" fmla="*/ 3178087 h 6858000"/>
              <a:gd name="connsiteX38" fmla="*/ 6343927 w 12192000"/>
              <a:gd name="connsiteY38" fmla="*/ 3194685 h 6858000"/>
              <a:gd name="connsiteX39" fmla="*/ 6343850 w 12192000"/>
              <a:gd name="connsiteY39" fmla="*/ 3201174 h 6858000"/>
              <a:gd name="connsiteX40" fmla="*/ 6366375 w 12192000"/>
              <a:gd name="connsiteY40" fmla="*/ 3271251 h 6858000"/>
              <a:gd name="connsiteX41" fmla="*/ 6369430 w 12192000"/>
              <a:gd name="connsiteY41" fmla="*/ 3276240 h 6858000"/>
              <a:gd name="connsiteX42" fmla="*/ 6392405 w 12192000"/>
              <a:gd name="connsiteY42" fmla="*/ 3360437 h 6858000"/>
              <a:gd name="connsiteX43" fmla="*/ 6397993 w 12192000"/>
              <a:gd name="connsiteY43" fmla="*/ 3390203 h 6858000"/>
              <a:gd name="connsiteX44" fmla="*/ 6394652 w 12192000"/>
              <a:gd name="connsiteY44" fmla="*/ 3402205 h 6858000"/>
              <a:gd name="connsiteX45" fmla="*/ 6366662 w 12192000"/>
              <a:gd name="connsiteY45" fmla="*/ 3442044 h 6858000"/>
              <a:gd name="connsiteX46" fmla="*/ 6320915 w 12192000"/>
              <a:gd name="connsiteY46" fmla="*/ 3701547 h 6858000"/>
              <a:gd name="connsiteX47" fmla="*/ 6364618 w 12192000"/>
              <a:gd name="connsiteY47" fmla="*/ 3743844 h 6858000"/>
              <a:gd name="connsiteX48" fmla="*/ 6370409 w 12192000"/>
              <a:gd name="connsiteY48" fmla="*/ 3754454 h 6858000"/>
              <a:gd name="connsiteX49" fmla="*/ 6373773 w 12192000"/>
              <a:gd name="connsiteY49" fmla="*/ 3768237 h 6858000"/>
              <a:gd name="connsiteX50" fmla="*/ 6375298 w 12192000"/>
              <a:gd name="connsiteY50" fmla="*/ 3796540 h 6858000"/>
              <a:gd name="connsiteX51" fmla="*/ 6253487 w 12192000"/>
              <a:gd name="connsiteY51" fmla="*/ 3856948 h 6858000"/>
              <a:gd name="connsiteX52" fmla="*/ 6385416 w 12192000"/>
              <a:gd name="connsiteY52" fmla="*/ 4014409 h 6858000"/>
              <a:gd name="connsiteX53" fmla="*/ 6374795 w 12192000"/>
              <a:gd name="connsiteY53" fmla="*/ 4038554 h 6858000"/>
              <a:gd name="connsiteX54" fmla="*/ 6351015 w 12192000"/>
              <a:gd name="connsiteY54" fmla="*/ 4150489 h 6858000"/>
              <a:gd name="connsiteX55" fmla="*/ 6340821 w 12192000"/>
              <a:gd name="connsiteY55" fmla="*/ 4212706 h 6858000"/>
              <a:gd name="connsiteX56" fmla="*/ 12191999 w 12192000"/>
              <a:gd name="connsiteY56" fmla="*/ 4212706 h 6858000"/>
              <a:gd name="connsiteX57" fmla="*/ 12191999 w 12192000"/>
              <a:gd name="connsiteY57" fmla="*/ 0 h 6858000"/>
              <a:gd name="connsiteX58" fmla="*/ 12192000 w 12192000"/>
              <a:gd name="connsiteY58" fmla="*/ 0 h 6858000"/>
              <a:gd name="connsiteX59" fmla="*/ 12192000 w 12192000"/>
              <a:gd name="connsiteY59" fmla="*/ 6858000 h 6858000"/>
              <a:gd name="connsiteX60" fmla="*/ 12191999 w 12192000"/>
              <a:gd name="connsiteY60" fmla="*/ 6858000 h 6858000"/>
              <a:gd name="connsiteX61" fmla="*/ 12191999 w 12192000"/>
              <a:gd name="connsiteY61" fmla="*/ 4323902 h 6858000"/>
              <a:gd name="connsiteX62" fmla="*/ 9307672 w 12192000"/>
              <a:gd name="connsiteY62" fmla="*/ 4323902 h 6858000"/>
              <a:gd name="connsiteX63" fmla="*/ 9307672 w 12192000"/>
              <a:gd name="connsiteY63" fmla="*/ 6858000 h 6858000"/>
              <a:gd name="connsiteX64" fmla="*/ 0 w 12192000"/>
              <a:gd name="connsiteY6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92000" h="6858000">
                <a:moveTo>
                  <a:pt x="6315529" y="4323896"/>
                </a:moveTo>
                <a:lnTo>
                  <a:pt x="6295588" y="4367579"/>
                </a:lnTo>
                <a:cubicBezTo>
                  <a:pt x="6278024" y="4397022"/>
                  <a:pt x="6253813" y="4421099"/>
                  <a:pt x="6219229" y="4436818"/>
                </a:cubicBezTo>
                <a:cubicBezTo>
                  <a:pt x="6148079" y="4469666"/>
                  <a:pt x="6116436" y="4572066"/>
                  <a:pt x="6065687" y="4637204"/>
                </a:cubicBezTo>
                <a:cubicBezTo>
                  <a:pt x="5888713" y="4862696"/>
                  <a:pt x="5773979" y="5125824"/>
                  <a:pt x="5727387" y="5460076"/>
                </a:cubicBezTo>
                <a:cubicBezTo>
                  <a:pt x="5714326" y="5552523"/>
                  <a:pt x="5656974" y="5638673"/>
                  <a:pt x="5620972" y="5725836"/>
                </a:cubicBezTo>
                <a:cubicBezTo>
                  <a:pt x="5641553" y="5779043"/>
                  <a:pt x="5738619" y="5631221"/>
                  <a:pt x="5707795" y="5790089"/>
                </a:cubicBezTo>
                <a:cubicBezTo>
                  <a:pt x="5684453" y="5909876"/>
                  <a:pt x="5617437" y="5996827"/>
                  <a:pt x="5554627" y="6078873"/>
                </a:cubicBezTo>
                <a:cubicBezTo>
                  <a:pt x="5482491" y="6172498"/>
                  <a:pt x="5402203" y="6253366"/>
                  <a:pt x="5373489" y="6402408"/>
                </a:cubicBezTo>
                <a:cubicBezTo>
                  <a:pt x="5371924" y="6410357"/>
                  <a:pt x="5276557" y="6577417"/>
                  <a:pt x="5099999" y="6827527"/>
                </a:cubicBezTo>
                <a:lnTo>
                  <a:pt x="5078133" y="6857998"/>
                </a:lnTo>
                <a:lnTo>
                  <a:pt x="9179960" y="6857998"/>
                </a:lnTo>
                <a:lnTo>
                  <a:pt x="9179960" y="4323896"/>
                </a:lnTo>
                <a:close/>
                <a:moveTo>
                  <a:pt x="0" y="0"/>
                </a:moveTo>
                <a:lnTo>
                  <a:pt x="5872711" y="0"/>
                </a:lnTo>
                <a:lnTo>
                  <a:pt x="5885421" y="20207"/>
                </a:lnTo>
                <a:cubicBezTo>
                  <a:pt x="5896481" y="32882"/>
                  <a:pt x="5909484" y="42864"/>
                  <a:pt x="5925300" y="48911"/>
                </a:cubicBezTo>
                <a:cubicBezTo>
                  <a:pt x="5940498" y="54526"/>
                  <a:pt x="5945509" y="75042"/>
                  <a:pt x="5940039" y="101212"/>
                </a:cubicBezTo>
                <a:cubicBezTo>
                  <a:pt x="5921950" y="187894"/>
                  <a:pt x="5936667" y="254951"/>
                  <a:pt x="5969942" y="311282"/>
                </a:cubicBezTo>
                <a:cubicBezTo>
                  <a:pt x="5981709" y="330926"/>
                  <a:pt x="5977292" y="344422"/>
                  <a:pt x="5961238" y="357643"/>
                </a:cubicBezTo>
                <a:cubicBezTo>
                  <a:pt x="5942802" y="372223"/>
                  <a:pt x="5928461" y="393565"/>
                  <a:pt x="5917195" y="420369"/>
                </a:cubicBezTo>
                <a:cubicBezTo>
                  <a:pt x="5898701" y="463685"/>
                  <a:pt x="5889992" y="510050"/>
                  <a:pt x="5882753" y="556832"/>
                </a:cubicBezTo>
                <a:cubicBezTo>
                  <a:pt x="5871511" y="630206"/>
                  <a:pt x="5858246" y="700969"/>
                  <a:pt x="5814490" y="757416"/>
                </a:cubicBezTo>
                <a:cubicBezTo>
                  <a:pt x="5801465" y="774559"/>
                  <a:pt x="5791019" y="796511"/>
                  <a:pt x="5780064" y="817804"/>
                </a:cubicBezTo>
                <a:cubicBezTo>
                  <a:pt x="5783558" y="836359"/>
                  <a:pt x="5792196" y="849005"/>
                  <a:pt x="5808232" y="850533"/>
                </a:cubicBezTo>
                <a:cubicBezTo>
                  <a:pt x="5910296" y="860624"/>
                  <a:pt x="5905771" y="962632"/>
                  <a:pt x="5906473" y="1076571"/>
                </a:cubicBezTo>
                <a:cubicBezTo>
                  <a:pt x="5907545" y="1217584"/>
                  <a:pt x="5849973" y="1296799"/>
                  <a:pt x="5778623" y="1369280"/>
                </a:cubicBezTo>
                <a:cubicBezTo>
                  <a:pt x="5754207" y="1393852"/>
                  <a:pt x="5718605" y="1401742"/>
                  <a:pt x="5710841" y="1462628"/>
                </a:cubicBezTo>
                <a:cubicBezTo>
                  <a:pt x="5753463" y="1508141"/>
                  <a:pt x="5802053" y="1451295"/>
                  <a:pt x="5846774" y="1455933"/>
                </a:cubicBezTo>
                <a:cubicBezTo>
                  <a:pt x="5883727" y="1460129"/>
                  <a:pt x="5943609" y="1438568"/>
                  <a:pt x="5897329" y="1553073"/>
                </a:cubicBezTo>
                <a:cubicBezTo>
                  <a:pt x="5883856" y="1586627"/>
                  <a:pt x="5901366" y="1604100"/>
                  <a:pt x="5919735" y="1602736"/>
                </a:cubicBezTo>
                <a:cubicBezTo>
                  <a:pt x="6068526" y="1589022"/>
                  <a:pt x="6006837" y="1813624"/>
                  <a:pt x="6057874" y="1910648"/>
                </a:cubicBezTo>
                <a:cubicBezTo>
                  <a:pt x="6072264" y="1936644"/>
                  <a:pt x="6059978" y="1992417"/>
                  <a:pt x="6039719" y="2010547"/>
                </a:cubicBezTo>
                <a:cubicBezTo>
                  <a:pt x="5911143" y="2127229"/>
                  <a:pt x="5899692" y="2331836"/>
                  <a:pt x="5841713" y="2520599"/>
                </a:cubicBezTo>
                <a:cubicBezTo>
                  <a:pt x="5912636" y="2572423"/>
                  <a:pt x="5995799" y="2566926"/>
                  <a:pt x="6071734" y="2593468"/>
                </a:cubicBezTo>
                <a:cubicBezTo>
                  <a:pt x="6150607" y="2620843"/>
                  <a:pt x="6151703" y="2655507"/>
                  <a:pt x="6092050" y="2806646"/>
                </a:cubicBezTo>
                <a:cubicBezTo>
                  <a:pt x="6259331" y="2795420"/>
                  <a:pt x="6259331" y="2795420"/>
                  <a:pt x="6215122" y="3021197"/>
                </a:cubicBezTo>
                <a:cubicBezTo>
                  <a:pt x="6259035" y="3016573"/>
                  <a:pt x="6302431" y="3085300"/>
                  <a:pt x="6338100" y="3178087"/>
                </a:cubicBezTo>
                <a:lnTo>
                  <a:pt x="6343927" y="3194685"/>
                </a:lnTo>
                <a:lnTo>
                  <a:pt x="6343850" y="3201174"/>
                </a:lnTo>
                <a:cubicBezTo>
                  <a:pt x="6346866" y="3232770"/>
                  <a:pt x="6355995" y="3253323"/>
                  <a:pt x="6366375" y="3271251"/>
                </a:cubicBezTo>
                <a:lnTo>
                  <a:pt x="6369430" y="3276240"/>
                </a:lnTo>
                <a:lnTo>
                  <a:pt x="6392405" y="3360437"/>
                </a:lnTo>
                <a:lnTo>
                  <a:pt x="6397993" y="3390203"/>
                </a:lnTo>
                <a:lnTo>
                  <a:pt x="6394652" y="3402205"/>
                </a:lnTo>
                <a:cubicBezTo>
                  <a:pt x="6388505" y="3414621"/>
                  <a:pt x="6379344" y="3427747"/>
                  <a:pt x="6366662" y="3442044"/>
                </a:cubicBezTo>
                <a:cubicBezTo>
                  <a:pt x="6239481" y="3584662"/>
                  <a:pt x="6224938" y="3605480"/>
                  <a:pt x="6320915" y="3701547"/>
                </a:cubicBezTo>
                <a:lnTo>
                  <a:pt x="6364618" y="3743844"/>
                </a:lnTo>
                <a:lnTo>
                  <a:pt x="6370409" y="3754454"/>
                </a:lnTo>
                <a:lnTo>
                  <a:pt x="6373773" y="3768237"/>
                </a:lnTo>
                <a:cubicBezTo>
                  <a:pt x="6374277" y="3777528"/>
                  <a:pt x="6374207" y="3788146"/>
                  <a:pt x="6375298" y="3796540"/>
                </a:cubicBezTo>
                <a:cubicBezTo>
                  <a:pt x="6339717" y="3831045"/>
                  <a:pt x="6294642" y="3774365"/>
                  <a:pt x="6253487" y="3856948"/>
                </a:cubicBezTo>
                <a:lnTo>
                  <a:pt x="6385416" y="4014409"/>
                </a:lnTo>
                <a:lnTo>
                  <a:pt x="6374795" y="4038554"/>
                </a:lnTo>
                <a:cubicBezTo>
                  <a:pt x="6363579" y="4073249"/>
                  <a:pt x="6356895" y="4111559"/>
                  <a:pt x="6351015" y="4150489"/>
                </a:cubicBezTo>
                <a:lnTo>
                  <a:pt x="6340821" y="4212706"/>
                </a:lnTo>
                <a:lnTo>
                  <a:pt x="12191999" y="4212706"/>
                </a:lnTo>
                <a:lnTo>
                  <a:pt x="12191999" y="0"/>
                </a:lnTo>
                <a:lnTo>
                  <a:pt x="12192000" y="0"/>
                </a:lnTo>
                <a:lnTo>
                  <a:pt x="12192000" y="6858000"/>
                </a:lnTo>
                <a:lnTo>
                  <a:pt x="12191999" y="6858000"/>
                </a:lnTo>
                <a:lnTo>
                  <a:pt x="12191999" y="4323902"/>
                </a:lnTo>
                <a:lnTo>
                  <a:pt x="9307672" y="4323902"/>
                </a:lnTo>
                <a:lnTo>
                  <a:pt x="9307672"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2" name="Title 1">
            <a:extLst>
              <a:ext uri="{FF2B5EF4-FFF2-40B4-BE49-F238E27FC236}">
                <a16:creationId xmlns:a16="http://schemas.microsoft.com/office/drawing/2014/main" id="{B9E9A9F1-87DA-1289-3E9C-3DBD2AB6B1B7}"/>
              </a:ext>
            </a:extLst>
          </p:cNvPr>
          <p:cNvSpPr>
            <a:spLocks noGrp="1"/>
          </p:cNvSpPr>
          <p:nvPr>
            <p:ph type="title"/>
          </p:nvPr>
        </p:nvSpPr>
        <p:spPr>
          <a:xfrm>
            <a:off x="552235" y="82679"/>
            <a:ext cx="5652541" cy="1258214"/>
          </a:xfrm>
        </p:spPr>
        <p:txBody>
          <a:bodyPr anchor="b">
            <a:normAutofit/>
          </a:bodyPr>
          <a:lstStyle/>
          <a:p>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Understanding Power</a:t>
            </a:r>
            <a:endParaRPr lang="en-US" dirty="0"/>
          </a:p>
        </p:txBody>
      </p:sp>
      <p:sp>
        <p:nvSpPr>
          <p:cNvPr id="3" name="Content Placeholder 2">
            <a:extLst>
              <a:ext uri="{FF2B5EF4-FFF2-40B4-BE49-F238E27FC236}">
                <a16:creationId xmlns:a16="http://schemas.microsoft.com/office/drawing/2014/main" id="{E2047E04-9872-A21B-30FB-8AD8D3428117}"/>
              </a:ext>
            </a:extLst>
          </p:cNvPr>
          <p:cNvSpPr>
            <a:spLocks noGrp="1"/>
          </p:cNvSpPr>
          <p:nvPr>
            <p:ph idx="1"/>
          </p:nvPr>
        </p:nvSpPr>
        <p:spPr>
          <a:xfrm>
            <a:off x="656792" y="1501279"/>
            <a:ext cx="5637593" cy="3983769"/>
          </a:xfrm>
        </p:spPr>
        <p:txBody>
          <a:bodyPr>
            <a:noAutofit/>
          </a:bodyPr>
          <a:lstStyle/>
          <a:p>
            <a:pPr marL="0" marR="0" indent="0" algn="just">
              <a:spcBef>
                <a:spcPts val="0"/>
              </a:spcBef>
              <a:spcAft>
                <a:spcPts val="800"/>
              </a:spcAft>
              <a:buNone/>
            </a:pPr>
            <a:r>
              <a:rPr lang="en-US" sz="3200" b="1" kern="100" dirty="0">
                <a:effectLst/>
                <a:latin typeface="Times New Roman" panose="02020603050405020304" pitchFamily="18" charset="0"/>
                <a:ea typeface="Aptos" panose="020B0004020202020204" pitchFamily="34" charset="0"/>
                <a:cs typeface="Times New Roman" panose="02020603050405020304" pitchFamily="18" charset="0"/>
              </a:rPr>
              <a:t>Definition and Concept of Power</a:t>
            </a:r>
            <a:endParaRPr lang="en-US" sz="3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spcBef>
                <a:spcPts val="0"/>
              </a:spcBef>
              <a:spcAft>
                <a:spcPts val="800"/>
              </a:spcAft>
            </a:pPr>
            <a:r>
              <a:rPr lang="en-US" sz="3200" kern="100" dirty="0">
                <a:effectLst/>
                <a:latin typeface="Times New Roman" panose="02020603050405020304" pitchFamily="18" charset="0"/>
                <a:ea typeface="Aptos" panose="020B0004020202020204" pitchFamily="34" charset="0"/>
                <a:cs typeface="Times New Roman" panose="02020603050405020304" pitchFamily="18" charset="0"/>
              </a:rPr>
              <a:t>Power is a fundamental concept in social sciences and political theory. It refers to the capacity of individuals or groups to influence or control the actions, beliefs, or behaviors of others. Power can be categorized into various forms, including:</a:t>
            </a:r>
          </a:p>
        </p:txBody>
      </p:sp>
      <p:pic>
        <p:nvPicPr>
          <p:cNvPr id="7" name="Picture 6">
            <a:extLst>
              <a:ext uri="{FF2B5EF4-FFF2-40B4-BE49-F238E27FC236}">
                <a16:creationId xmlns:a16="http://schemas.microsoft.com/office/drawing/2014/main" id="{1C17D688-AEF0-32CF-B85E-458FE622143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77309" y="561990"/>
            <a:ext cx="4797354" cy="3205504"/>
          </a:xfrm>
          <a:prstGeom prst="rect">
            <a:avLst/>
          </a:prstGeom>
        </p:spPr>
      </p:pic>
      <p:pic>
        <p:nvPicPr>
          <p:cNvPr id="5" name="Graphic 4">
            <a:extLst>
              <a:ext uri="{FF2B5EF4-FFF2-40B4-BE49-F238E27FC236}">
                <a16:creationId xmlns:a16="http://schemas.microsoft.com/office/drawing/2014/main" id="{54CE7B2F-D73B-72BE-C45B-FF86A2C0955D}"/>
              </a:ext>
            </a:extLst>
          </p:cNvPr>
          <p:cNvPicPr>
            <a:picLocks noChangeAspect="1"/>
          </p:cNvPicPr>
          <p:nvPr/>
        </p:nvPicPr>
        <p:blipFill>
          <a:blip r:embed="rId4">
            <a:extLs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a:off x="6297433" y="5150089"/>
            <a:ext cx="2513506" cy="655249"/>
          </a:xfrm>
          <a:prstGeom prst="rect">
            <a:avLst/>
          </a:prstGeom>
        </p:spPr>
      </p:pic>
      <p:pic>
        <p:nvPicPr>
          <p:cNvPr id="9" name="Picture 8">
            <a:extLst>
              <a:ext uri="{FF2B5EF4-FFF2-40B4-BE49-F238E27FC236}">
                <a16:creationId xmlns:a16="http://schemas.microsoft.com/office/drawing/2014/main" id="{4FB25770-A7F8-C7A4-ED7D-C3FA625F99B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656412" y="4723700"/>
            <a:ext cx="2183079" cy="1522697"/>
          </a:xfrm>
          <a:prstGeom prst="rect">
            <a:avLst/>
          </a:prstGeom>
        </p:spPr>
      </p:pic>
    </p:spTree>
    <p:extLst>
      <p:ext uri="{BB962C8B-B14F-4D97-AF65-F5344CB8AC3E}">
        <p14:creationId xmlns:p14="http://schemas.microsoft.com/office/powerpoint/2010/main" val="33465072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1000"/>
                                        <p:tgtEl>
                                          <p:spTgt spid="3">
                                            <p:txEl>
                                              <p:pRg st="0" end="0"/>
                                            </p:txEl>
                                          </p:spTgt>
                                        </p:tgtEl>
                                      </p:cBhvr>
                                    </p:animEffect>
                                    <p:anim calcmode="lin" valueType="num">
                                      <p:cBhvr>
                                        <p:cTn id="3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fade">
                                      <p:cBhvr>
                                        <p:cTn id="38" dur="1000"/>
                                        <p:tgtEl>
                                          <p:spTgt spid="3">
                                            <p:txEl>
                                              <p:pRg st="1" end="1"/>
                                            </p:txEl>
                                          </p:spTgt>
                                        </p:tgtEl>
                                      </p:cBhvr>
                                    </p:animEffect>
                                    <p:anim calcmode="lin" valueType="num">
                                      <p:cBhvr>
                                        <p:cTn id="3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AA1814-B214-4240-DD4B-3B5473B8CEAF}"/>
              </a:ext>
            </a:extLst>
          </p:cNvPr>
          <p:cNvSpPr>
            <a:spLocks noGrp="1"/>
          </p:cNvSpPr>
          <p:nvPr>
            <p:ph type="title"/>
          </p:nvPr>
        </p:nvSpPr>
        <p:spPr>
          <a:xfrm>
            <a:off x="686834" y="1153572"/>
            <a:ext cx="3200400" cy="4461163"/>
          </a:xfrm>
        </p:spPr>
        <p:txBody>
          <a:bodyPr>
            <a:normAutofit/>
          </a:bodyPr>
          <a:lstStyle/>
          <a:p>
            <a:r>
              <a:rPr lang="en-US" sz="3700" b="1" dirty="0">
                <a:solidFill>
                  <a:srgbClr val="FFFFFF"/>
                </a:solidFill>
              </a:rPr>
              <a:t>Continuation…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2F774F8-56B8-2474-032B-EA8D57BE2DA0}"/>
              </a:ext>
            </a:extLst>
          </p:cNvPr>
          <p:cNvSpPr>
            <a:spLocks noGrp="1"/>
          </p:cNvSpPr>
          <p:nvPr>
            <p:ph idx="1"/>
          </p:nvPr>
        </p:nvSpPr>
        <p:spPr>
          <a:xfrm>
            <a:off x="4167272" y="591344"/>
            <a:ext cx="7186527" cy="5947568"/>
          </a:xfrm>
        </p:spPr>
        <p:txBody>
          <a:bodyPr anchor="ctr">
            <a:norm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Coercive Power</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The ability to enforce compliance through threats or punishment (French &amp; Raven, 1959).</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Reward Power</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The capability to distribute rewards or benefits as a means of influence (Raven &amp; French, 1958).</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Legitimate Power</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Power derived from an official position or role within a structured hierarchy (Raven &amp; French, 1958).</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Referent Power</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Influence based on admiration or respect, often associated with charismatic leaders (French &amp; Raven, 1959).</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Expert Power</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Power stemming from expertise or knowledge in a particular area (Raven &amp; French, 1958).</a:t>
            </a:r>
          </a:p>
        </p:txBody>
      </p:sp>
    </p:spTree>
    <p:extLst>
      <p:ext uri="{BB962C8B-B14F-4D97-AF65-F5344CB8AC3E}">
        <p14:creationId xmlns:p14="http://schemas.microsoft.com/office/powerpoint/2010/main" val="3925896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C45AC87-1D03-4452-BBE4-712E10796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3A66E38-056D-4A0A-BF1D-682AB0529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80500" y="6"/>
            <a:ext cx="31114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7D0A197-F7EC-4629-86FB-48D5D3B82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835780"/>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47251444-A29D-44A8-9E2E-263F0C215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26042" y="9496"/>
            <a:ext cx="11765956" cy="2826288"/>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CB975A-E801-3086-86B1-37D58A73BFEE}"/>
              </a:ext>
            </a:extLst>
          </p:cNvPr>
          <p:cNvSpPr>
            <a:spLocks noGrp="1"/>
          </p:cNvSpPr>
          <p:nvPr>
            <p:ph type="title"/>
          </p:nvPr>
        </p:nvSpPr>
        <p:spPr>
          <a:xfrm>
            <a:off x="1371600" y="488826"/>
            <a:ext cx="9448801" cy="1047132"/>
          </a:xfrm>
        </p:spPr>
        <p:txBody>
          <a:bodyPr anchor="ctr">
            <a:normAutofit/>
          </a:bodyPr>
          <a:lstStyle/>
          <a:p>
            <a:pPr algn="ctr"/>
            <a:r>
              <a:rPr lang="en-US" sz="54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Modes of Delivery</a:t>
            </a:r>
            <a:endParaRPr lang="en-US" sz="5400" dirty="0">
              <a:solidFill>
                <a:srgbClr val="FFFFFF"/>
              </a:solidFill>
            </a:endParaRPr>
          </a:p>
        </p:txBody>
      </p:sp>
      <p:pic>
        <p:nvPicPr>
          <p:cNvPr id="5" name="Picture 4" descr="A baby being held by hands&#10;&#10;Description automatically generated">
            <a:extLst>
              <a:ext uri="{FF2B5EF4-FFF2-40B4-BE49-F238E27FC236}">
                <a16:creationId xmlns:a16="http://schemas.microsoft.com/office/drawing/2014/main" id="{F9C61822-C668-9842-2CDC-4BEBD2A3618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325" r="21426" b="1"/>
          <a:stretch/>
        </p:blipFill>
        <p:spPr>
          <a:xfrm>
            <a:off x="1826653"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7" name="Picture 6" descr="A baby's hand in a person's hand&#10;&#10;Description automatically generated">
            <a:extLst>
              <a:ext uri="{FF2B5EF4-FFF2-40B4-BE49-F238E27FC236}">
                <a16:creationId xmlns:a16="http://schemas.microsoft.com/office/drawing/2014/main" id="{96994E1B-D117-0EE2-E570-F30C3503D2A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1515" r="8484" b="-1"/>
          <a:stretch/>
        </p:blipFill>
        <p:spPr>
          <a:xfrm>
            <a:off x="4813890"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pic>
        <p:nvPicPr>
          <p:cNvPr id="9" name="Picture 8" descr="A diagram of boxes and boxes&#10;&#10;Description automatically generated">
            <a:extLst>
              <a:ext uri="{FF2B5EF4-FFF2-40B4-BE49-F238E27FC236}">
                <a16:creationId xmlns:a16="http://schemas.microsoft.com/office/drawing/2014/main" id="{92F4DE41-C13C-5335-0C23-0A0B5B36A3B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1232" r="8015" b="-4"/>
          <a:stretch/>
        </p:blipFill>
        <p:spPr>
          <a:xfrm>
            <a:off x="7801127" y="1801891"/>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p:spPr>
      </p:pic>
      <p:sp>
        <p:nvSpPr>
          <p:cNvPr id="3" name="Content Placeholder 2">
            <a:extLst>
              <a:ext uri="{FF2B5EF4-FFF2-40B4-BE49-F238E27FC236}">
                <a16:creationId xmlns:a16="http://schemas.microsoft.com/office/drawing/2014/main" id="{BD1171E3-BFFA-7F90-985A-60E75022D4CC}"/>
              </a:ext>
            </a:extLst>
          </p:cNvPr>
          <p:cNvSpPr>
            <a:spLocks noGrp="1"/>
          </p:cNvSpPr>
          <p:nvPr>
            <p:ph idx="1"/>
          </p:nvPr>
        </p:nvSpPr>
        <p:spPr>
          <a:xfrm>
            <a:off x="1371600" y="4585684"/>
            <a:ext cx="9975953" cy="1665214"/>
          </a:xfrm>
        </p:spPr>
        <p:txBody>
          <a:bodyPr>
            <a:normAutofit fontScale="77500" lnSpcReduction="20000"/>
          </a:bodyPr>
          <a:lstStyle/>
          <a:p>
            <a:pPr marL="0" marR="0" indent="0" algn="just">
              <a:spcBef>
                <a:spcPts val="0"/>
              </a:spcBef>
              <a:spcAft>
                <a:spcPts val="800"/>
              </a:spcAft>
              <a:buNone/>
            </a:pPr>
            <a:r>
              <a:rPr lang="en-US" sz="4200" kern="100" dirty="0">
                <a:effectLst/>
                <a:latin typeface="Times New Roman" panose="02020603050405020304" pitchFamily="18" charset="0"/>
                <a:ea typeface="Aptos" panose="020B0004020202020204" pitchFamily="34" charset="0"/>
                <a:cs typeface="Times New Roman" panose="02020603050405020304" pitchFamily="18" charset="0"/>
              </a:rPr>
              <a:t>Problem-solving, Class interaction, Lecture, Case study, Presentations, Guest Speakers (Reflective practitioners on the field), weekly Quiz, e-learning option.</a:t>
            </a:r>
          </a:p>
          <a:p>
            <a:pPr marL="0" indent="0">
              <a:buNone/>
            </a:pPr>
            <a:endParaRPr lang="en-US" sz="2000" dirty="0"/>
          </a:p>
        </p:txBody>
      </p:sp>
    </p:spTree>
    <p:extLst>
      <p:ext uri="{BB962C8B-B14F-4D97-AF65-F5344CB8AC3E}">
        <p14:creationId xmlns:p14="http://schemas.microsoft.com/office/powerpoint/2010/main" val="291660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heel(1)">
                                      <p:cBhvr>
                                        <p:cTn id="3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next to a person&#10;&#10;Description automatically generated">
            <a:extLst>
              <a:ext uri="{FF2B5EF4-FFF2-40B4-BE49-F238E27FC236}">
                <a16:creationId xmlns:a16="http://schemas.microsoft.com/office/drawing/2014/main" id="{2BCE0BA2-9B55-4B65-D29D-B7E41626F52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302" r="8304" b="2"/>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20" name="Freeform: Shape 19">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13D1A8-DEC5-6B9D-4F0F-8632FCB2B8F8}"/>
              </a:ext>
            </a:extLst>
          </p:cNvPr>
          <p:cNvSpPr>
            <a:spLocks noGrp="1"/>
          </p:cNvSpPr>
          <p:nvPr>
            <p:ph type="title"/>
          </p:nvPr>
        </p:nvSpPr>
        <p:spPr>
          <a:xfrm>
            <a:off x="437769" y="207692"/>
            <a:ext cx="4992624" cy="1243584"/>
          </a:xfrm>
        </p:spPr>
        <p:txBody>
          <a:bodyPr anchor="ctr">
            <a:normAutofit/>
          </a:bodyPr>
          <a:lstStyle/>
          <a:p>
            <a:r>
              <a:rPr lang="en-US" sz="3400" b="1" kern="100" dirty="0">
                <a:effectLst/>
                <a:latin typeface="Times New Roman" panose="02020603050405020304" pitchFamily="18" charset="0"/>
                <a:ea typeface="Aptos" panose="020B0004020202020204" pitchFamily="34" charset="0"/>
                <a:cs typeface="Times New Roman" panose="02020603050405020304" pitchFamily="18" charset="0"/>
              </a:rPr>
              <a:t>Theories of Power</a:t>
            </a:r>
            <a:endParaRPr lang="en-US" sz="3400" dirty="0"/>
          </a:p>
        </p:txBody>
      </p:sp>
      <p:sp>
        <p:nvSpPr>
          <p:cNvPr id="24" name="Rectangle 23">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33D3F9E-82B2-835B-F2B6-A4677F26EE9D}"/>
              </a:ext>
            </a:extLst>
          </p:cNvPr>
          <p:cNvSpPr>
            <a:spLocks noGrp="1"/>
          </p:cNvSpPr>
          <p:nvPr>
            <p:ph idx="1"/>
          </p:nvPr>
        </p:nvSpPr>
        <p:spPr>
          <a:xfrm>
            <a:off x="201374" y="1451276"/>
            <a:ext cx="5456270" cy="4445970"/>
          </a:xfrm>
        </p:spPr>
        <p:txBody>
          <a:bodyPr anchor="t">
            <a:noAutofit/>
          </a:bodyPr>
          <a:lstStyle/>
          <a:p>
            <a:pPr marL="0" marR="0" indent="0" algn="just">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Several theories explain how power operates and is distributed within societies:</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Max Weber's Theory of Authority</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Weber distinguished between three types of authority: traditional, charismatic, and legal-rational. Each type reflects different sources and legitimacy of power (Weber, 1947).</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Michel Foucault's Theory of Power</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Foucault proposed that power is decentralized and pervasive, existing in various forms throughout society, not just in institutions but also in everyday social practices (Foucault, 1978).</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Steven Lukes' Three Dimensions of Power</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Lukes identified three dimensions of power: decision-making power, non-decision-making power, and the power to shape desires and beliefs (Lukes, 2005).</a:t>
            </a:r>
          </a:p>
        </p:txBody>
      </p:sp>
    </p:spTree>
    <p:extLst>
      <p:ext uri="{BB962C8B-B14F-4D97-AF65-F5344CB8AC3E}">
        <p14:creationId xmlns:p14="http://schemas.microsoft.com/office/powerpoint/2010/main" val="135306028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1000"/>
                                        <p:tgtEl>
                                          <p:spTgt spid="3">
                                            <p:txEl>
                                              <p:pRg st="2" end="2"/>
                                            </p:txEl>
                                          </p:spTgt>
                                        </p:tgtEl>
                                      </p:cBhvr>
                                    </p:animEffect>
                                    <p:anim calcmode="lin" valueType="num">
                                      <p:cBhvr>
                                        <p:cTn id="4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1000"/>
                                        <p:tgtEl>
                                          <p:spTgt spid="3">
                                            <p:txEl>
                                              <p:pRg st="3" end="3"/>
                                            </p:txEl>
                                          </p:spTgt>
                                        </p:tgtEl>
                                      </p:cBhvr>
                                    </p:animEffect>
                                    <p:anim calcmode="lin" valueType="num">
                                      <p:cBhvr>
                                        <p:cTn id="4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E817EB35-4D5C-493B-8459-98C99FD16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c 3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640269" flipV="1">
            <a:off x="5586861" y="-553943"/>
            <a:ext cx="3944178" cy="3944178"/>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4564EB85-8E8F-4C90-BCC5-764E149CCA23}"/>
              </a:ext>
            </a:extLst>
          </p:cNvPr>
          <p:cNvSpPr>
            <a:spLocks noGrp="1"/>
          </p:cNvSpPr>
          <p:nvPr>
            <p:ph type="title"/>
          </p:nvPr>
        </p:nvSpPr>
        <p:spPr>
          <a:xfrm>
            <a:off x="838201" y="345810"/>
            <a:ext cx="4795164" cy="1325563"/>
          </a:xfrm>
        </p:spPr>
        <p:txBody>
          <a:bodyPr>
            <a:normAutofit/>
          </a:bodyPr>
          <a:lstStyle/>
          <a:p>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Sources of Power</a:t>
            </a:r>
            <a:endParaRPr lang="en-US" dirty="0"/>
          </a:p>
        </p:txBody>
      </p:sp>
      <p:sp>
        <p:nvSpPr>
          <p:cNvPr id="3" name="Content Placeholder 2">
            <a:extLst>
              <a:ext uri="{FF2B5EF4-FFF2-40B4-BE49-F238E27FC236}">
                <a16:creationId xmlns:a16="http://schemas.microsoft.com/office/drawing/2014/main" id="{8A17EC0B-11D5-2863-469A-775D888130E8}"/>
              </a:ext>
            </a:extLst>
          </p:cNvPr>
          <p:cNvSpPr>
            <a:spLocks noGrp="1"/>
          </p:cNvSpPr>
          <p:nvPr>
            <p:ph idx="1"/>
          </p:nvPr>
        </p:nvSpPr>
        <p:spPr>
          <a:xfrm>
            <a:off x="748496" y="1603887"/>
            <a:ext cx="4795165" cy="4351338"/>
          </a:xfrm>
        </p:spPr>
        <p:txBody>
          <a:bodyPr>
            <a:noAutofit/>
          </a:bodyPr>
          <a:lstStyle/>
          <a:p>
            <a:pPr marL="0" marR="0" indent="0">
              <a:spcBef>
                <a:spcPts val="0"/>
              </a:spcBef>
              <a:spcAft>
                <a:spcPts val="800"/>
              </a:spcAft>
              <a:buNone/>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Institutional Power</a:t>
            </a:r>
            <a:endParaRPr lang="en-US"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spcBef>
                <a:spcPts val="0"/>
              </a:spcBef>
              <a:spcAft>
                <a:spcPts val="800"/>
              </a:spcAft>
            </a:pPr>
            <a:r>
              <a:rPr lang="en-US" kern="100" dirty="0">
                <a:effectLst/>
                <a:latin typeface="Times New Roman" panose="02020603050405020304" pitchFamily="18" charset="0"/>
                <a:ea typeface="Aptos" panose="020B0004020202020204" pitchFamily="34" charset="0"/>
                <a:cs typeface="Times New Roman" panose="02020603050405020304" pitchFamily="18" charset="0"/>
              </a:rPr>
              <a:t>Institutions such as governments, corporations, and religious organizations hold significant power through their formal structures and roles. This power is derived from legal authority, organizational control, and the ability to enforce rules and policies (Scott, 2001).</a:t>
            </a:r>
          </a:p>
        </p:txBody>
      </p:sp>
      <p:pic>
        <p:nvPicPr>
          <p:cNvPr id="7" name="Picture 6" descr="A diagram of a solar energy system&#10;&#10;Description automatically generated with medium confidence">
            <a:extLst>
              <a:ext uri="{FF2B5EF4-FFF2-40B4-BE49-F238E27FC236}">
                <a16:creationId xmlns:a16="http://schemas.microsoft.com/office/drawing/2014/main" id="{D75987B7-C1C6-ADA5-02A5-ABBF52262A6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941" r="24337"/>
          <a:stretch/>
        </p:blipFill>
        <p:spPr>
          <a:xfrm>
            <a:off x="6045200" y="10"/>
            <a:ext cx="3343282" cy="2905636"/>
          </a:xfrm>
          <a:custGeom>
            <a:avLst/>
            <a:gdLst/>
            <a:ahLst/>
            <a:cxnLst/>
            <a:rect l="l" t="t" r="r" b="b"/>
            <a:pathLst>
              <a:path w="3343282" h="2905646">
                <a:moveTo>
                  <a:pt x="546801" y="0"/>
                </a:moveTo>
                <a:lnTo>
                  <a:pt x="2796481" y="0"/>
                </a:lnTo>
                <a:lnTo>
                  <a:pt x="2853670" y="51976"/>
                </a:lnTo>
                <a:cubicBezTo>
                  <a:pt x="3156177" y="354484"/>
                  <a:pt x="3343282" y="772394"/>
                  <a:pt x="3343282" y="1234005"/>
                </a:cubicBezTo>
                <a:cubicBezTo>
                  <a:pt x="3343282" y="2157227"/>
                  <a:pt x="2594863" y="2905646"/>
                  <a:pt x="1671641" y="2905646"/>
                </a:cubicBezTo>
                <a:cubicBezTo>
                  <a:pt x="748420" y="2905646"/>
                  <a:pt x="0" y="2157227"/>
                  <a:pt x="0" y="1234005"/>
                </a:cubicBezTo>
                <a:cubicBezTo>
                  <a:pt x="0" y="772394"/>
                  <a:pt x="187105" y="354484"/>
                  <a:pt x="489613" y="51976"/>
                </a:cubicBezTo>
                <a:close/>
              </a:path>
            </a:pathLst>
          </a:custGeom>
        </p:spPr>
      </p:pic>
      <p:pic>
        <p:nvPicPr>
          <p:cNvPr id="9" name="Picture 8" descr="A solar panels and windmills&#10;&#10;Description automatically generated">
            <a:extLst>
              <a:ext uri="{FF2B5EF4-FFF2-40B4-BE49-F238E27FC236}">
                <a16:creationId xmlns:a16="http://schemas.microsoft.com/office/drawing/2014/main" id="{8A8D843A-0793-186F-53C4-AA7A47550DD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4259" r="10639" b="-1"/>
          <a:stretch/>
        </p:blipFill>
        <p:spPr>
          <a:xfrm>
            <a:off x="6172241"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11" name="Picture 10" descr="A collage of a power plant">
            <a:extLst>
              <a:ext uri="{FF2B5EF4-FFF2-40B4-BE49-F238E27FC236}">
                <a16:creationId xmlns:a16="http://schemas.microsoft.com/office/drawing/2014/main" id="{C64C07B3-456E-F4F8-7125-64D64CDF384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6899" r="38744" b="1"/>
          <a:stretch/>
        </p:blipFill>
        <p:spPr>
          <a:xfrm>
            <a:off x="9523005" y="10"/>
            <a:ext cx="2668994" cy="3864758"/>
          </a:xfrm>
          <a:custGeom>
            <a:avLst/>
            <a:gdLst/>
            <a:ahLst/>
            <a:cxnLst/>
            <a:rect l="l" t="t" r="r" b="b"/>
            <a:pathLst>
              <a:path w="2668994" h="3864768">
                <a:moveTo>
                  <a:pt x="1215406" y="0"/>
                </a:moveTo>
                <a:lnTo>
                  <a:pt x="2668994" y="0"/>
                </a:lnTo>
                <a:lnTo>
                  <a:pt x="2668994" y="3754247"/>
                </a:lnTo>
                <a:lnTo>
                  <a:pt x="2614574" y="3774165"/>
                </a:lnTo>
                <a:cubicBezTo>
                  <a:pt x="2425260" y="3833048"/>
                  <a:pt x="2223979" y="3864768"/>
                  <a:pt x="2015289" y="3864768"/>
                </a:cubicBezTo>
                <a:cubicBezTo>
                  <a:pt x="902276" y="3864768"/>
                  <a:pt x="0" y="2962492"/>
                  <a:pt x="0" y="1849479"/>
                </a:cubicBezTo>
                <a:cubicBezTo>
                  <a:pt x="0" y="1084283"/>
                  <a:pt x="426467" y="418692"/>
                  <a:pt x="1054683" y="77425"/>
                </a:cubicBezTo>
                <a:close/>
              </a:path>
            </a:pathLst>
          </a:custGeom>
        </p:spPr>
      </p:pic>
      <p:pic>
        <p:nvPicPr>
          <p:cNvPr id="5" name="Picture 4" descr="A solar panels and wind turbines&#10;&#10;Description automatically generated">
            <a:extLst>
              <a:ext uri="{FF2B5EF4-FFF2-40B4-BE49-F238E27FC236}">
                <a16:creationId xmlns:a16="http://schemas.microsoft.com/office/drawing/2014/main" id="{8BD81280-01CC-9C5B-B159-FB9B5DDD364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3674" r="34551" b="-3"/>
          <a:stretch/>
        </p:blipFill>
        <p:spPr>
          <a:xfrm>
            <a:off x="10404210" y="4001294"/>
            <a:ext cx="1787791" cy="2856706"/>
          </a:xfrm>
          <a:custGeom>
            <a:avLst/>
            <a:gdLst/>
            <a:ahLst/>
            <a:cxnLst/>
            <a:rect l="l" t="t" r="r" b="b"/>
            <a:pathLst>
              <a:path w="1787791" h="2856706">
                <a:moveTo>
                  <a:pt x="1531941" y="0"/>
                </a:moveTo>
                <a:cubicBezTo>
                  <a:pt x="1584820" y="0"/>
                  <a:pt x="1637074" y="2679"/>
                  <a:pt x="1688573" y="7909"/>
                </a:cubicBezTo>
                <a:lnTo>
                  <a:pt x="1787791" y="23052"/>
                </a:lnTo>
                <a:lnTo>
                  <a:pt x="1787791" y="2856706"/>
                </a:lnTo>
                <a:lnTo>
                  <a:pt x="765053" y="2856706"/>
                </a:lnTo>
                <a:lnTo>
                  <a:pt x="675418" y="2802252"/>
                </a:lnTo>
                <a:cubicBezTo>
                  <a:pt x="267919" y="2526951"/>
                  <a:pt x="0" y="2060735"/>
                  <a:pt x="0" y="1531942"/>
                </a:cubicBezTo>
                <a:cubicBezTo>
                  <a:pt x="0" y="685873"/>
                  <a:pt x="685873" y="0"/>
                  <a:pt x="1531941" y="0"/>
                </a:cubicBezTo>
                <a:close/>
              </a:path>
            </a:pathLst>
          </a:custGeom>
        </p:spPr>
      </p:pic>
    </p:spTree>
    <p:extLst>
      <p:ext uri="{BB962C8B-B14F-4D97-AF65-F5344CB8AC3E}">
        <p14:creationId xmlns:p14="http://schemas.microsoft.com/office/powerpoint/2010/main" val="41475316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heel(1)">
                                      <p:cBhvr>
                                        <p:cTn id="46" dur="20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Effect transition="in" filter="fade">
                                      <p:cBhvr>
                                        <p:cTn id="51" dur="1000"/>
                                        <p:tgtEl>
                                          <p:spTgt spid="3">
                                            <p:txEl>
                                              <p:pRg st="0" end="0"/>
                                            </p:txEl>
                                          </p:spTgt>
                                        </p:tgtEl>
                                      </p:cBhvr>
                                    </p:animEffect>
                                    <p:anim calcmode="lin" valueType="num">
                                      <p:cBhvr>
                                        <p:cTn id="5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1" end="1"/>
                                            </p:txEl>
                                          </p:spTgt>
                                        </p:tgtEl>
                                        <p:attrNameLst>
                                          <p:attrName>style.visibility</p:attrName>
                                        </p:attrNameLst>
                                      </p:cBhvr>
                                      <p:to>
                                        <p:strVal val="visible"/>
                                      </p:to>
                                    </p:set>
                                    <p:animEffect transition="in" filter="fade">
                                      <p:cBhvr>
                                        <p:cTn id="58" dur="1000"/>
                                        <p:tgtEl>
                                          <p:spTgt spid="3">
                                            <p:txEl>
                                              <p:pRg st="1" end="1"/>
                                            </p:txEl>
                                          </p:spTgt>
                                        </p:tgtEl>
                                      </p:cBhvr>
                                    </p:animEffect>
                                    <p:anim calcmode="lin" valueType="num">
                                      <p:cBhvr>
                                        <p:cTn id="5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858FC0-0A54-3227-E844-7A96F24DC94D}"/>
              </a:ext>
            </a:extLst>
          </p:cNvPr>
          <p:cNvSpPr>
            <a:spLocks noGrp="1"/>
          </p:cNvSpPr>
          <p:nvPr>
            <p:ph type="title"/>
          </p:nvPr>
        </p:nvSpPr>
        <p:spPr>
          <a:xfrm>
            <a:off x="841248" y="256032"/>
            <a:ext cx="10506456" cy="1014984"/>
          </a:xfrm>
        </p:spPr>
        <p:txBody>
          <a:bodyPr anchor="b">
            <a:normAutofit/>
          </a:bodyPr>
          <a:lstStyle/>
          <a:p>
            <a:r>
              <a:rPr lang="en-US" dirty="0"/>
              <a:t>Continuation…</a:t>
            </a:r>
          </a:p>
        </p:txBody>
      </p:sp>
      <p:sp>
        <p:nvSpPr>
          <p:cNvPr id="18" name="Rectangle 17">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0" name="Content Placeholder 2">
            <a:extLst>
              <a:ext uri="{FF2B5EF4-FFF2-40B4-BE49-F238E27FC236}">
                <a16:creationId xmlns:a16="http://schemas.microsoft.com/office/drawing/2014/main" id="{F4151D99-E9D5-460B-9C00-A9E1D7D01D97}"/>
              </a:ext>
            </a:extLst>
          </p:cNvPr>
          <p:cNvGraphicFramePr>
            <a:graphicFrameLocks noGrp="1"/>
          </p:cNvGraphicFramePr>
          <p:nvPr>
            <p:ph idx="1"/>
            <p:extLst>
              <p:ext uri="{D42A27DB-BD31-4B8C-83A1-F6EECF244321}">
                <p14:modId xmlns:p14="http://schemas.microsoft.com/office/powerpoint/2010/main" val="2265056152"/>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63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0"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A7B6D-47D2-3351-3936-8035AD32637F}"/>
              </a:ext>
            </a:extLst>
          </p:cNvPr>
          <p:cNvSpPr>
            <a:spLocks noGrp="1"/>
          </p:cNvSpPr>
          <p:nvPr>
            <p:ph type="title"/>
          </p:nvPr>
        </p:nvSpPr>
        <p:spPr>
          <a:xfrm>
            <a:off x="840960" y="456210"/>
            <a:ext cx="4245209" cy="899487"/>
          </a:xfrm>
        </p:spPr>
        <p:txBody>
          <a:bodyPr anchor="b">
            <a:normAutofit/>
          </a:bodyPr>
          <a:lstStyle/>
          <a:p>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Social Power</a:t>
            </a:r>
            <a:endParaRPr lang="en-US" dirty="0"/>
          </a:p>
        </p:txBody>
      </p:sp>
      <p:graphicFrame>
        <p:nvGraphicFramePr>
          <p:cNvPr id="27" name="Content Placeholder 2">
            <a:extLst>
              <a:ext uri="{FF2B5EF4-FFF2-40B4-BE49-F238E27FC236}">
                <a16:creationId xmlns:a16="http://schemas.microsoft.com/office/drawing/2014/main" id="{0BDD3D1E-08AB-CA72-B312-1DAB2ABF54BC}"/>
              </a:ext>
            </a:extLst>
          </p:cNvPr>
          <p:cNvGraphicFramePr>
            <a:graphicFrameLocks noGrp="1"/>
          </p:cNvGraphicFramePr>
          <p:nvPr>
            <p:ph idx="1"/>
            <p:extLst>
              <p:ext uri="{D42A27DB-BD31-4B8C-83A1-F6EECF244321}">
                <p14:modId xmlns:p14="http://schemas.microsoft.com/office/powerpoint/2010/main" val="1643036146"/>
              </p:ext>
            </p:extLst>
          </p:nvPr>
        </p:nvGraphicFramePr>
        <p:xfrm>
          <a:off x="243920" y="1811907"/>
          <a:ext cx="7365155" cy="397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A group of people standing together&#10;&#10;Description automatically generated">
            <a:extLst>
              <a:ext uri="{FF2B5EF4-FFF2-40B4-BE49-F238E27FC236}">
                <a16:creationId xmlns:a16="http://schemas.microsoft.com/office/drawing/2014/main" id="{7D2C7F62-2E8A-16F7-7B86-ED5381595ABB}"/>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3406" r="2" b="550"/>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5" name="Picture 4" descr="A blue and grey icon with a person raising his hand&#10;&#10;Description automatically generated">
            <a:extLst>
              <a:ext uri="{FF2B5EF4-FFF2-40B4-BE49-F238E27FC236}">
                <a16:creationId xmlns:a16="http://schemas.microsoft.com/office/drawing/2014/main" id="{3C6662BC-6D3C-A697-1F92-B37DDADE7241}"/>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19" r="300" b="4"/>
          <a:stretch/>
        </p:blipFill>
        <p:spPr>
          <a:xfrm>
            <a:off x="7230523" y="1943332"/>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11" name="Picture 10" descr="A network of blue lines and dots&#10;&#10;Description automatically generated">
            <a:extLst>
              <a:ext uri="{FF2B5EF4-FFF2-40B4-BE49-F238E27FC236}">
                <a16:creationId xmlns:a16="http://schemas.microsoft.com/office/drawing/2014/main" id="{4AE4B5F4-0FEA-922C-2911-521ED9392B8C}"/>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32062" r="17432" b="1"/>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1116068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fill="hold"/>
                                        <p:tgtEl>
                                          <p:spTgt spid="27"/>
                                        </p:tgtEl>
                                        <p:attrNameLst>
                                          <p:attrName>ppt_x</p:attrName>
                                        </p:attrNameLst>
                                      </p:cBhvr>
                                      <p:tavLst>
                                        <p:tav tm="0">
                                          <p:val>
                                            <p:strVal val="#ppt_x"/>
                                          </p:val>
                                        </p:tav>
                                        <p:tav tm="100000">
                                          <p:val>
                                            <p:strVal val="#ppt_x"/>
                                          </p:val>
                                        </p:tav>
                                      </p:tavLst>
                                    </p:anim>
                                    <p:anim calcmode="lin" valueType="num">
                                      <p:cBhvr additive="base">
                                        <p:cTn id="1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7"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1D87F7-CF34-59A7-6B09-4910C79A1153}"/>
              </a:ext>
            </a:extLst>
          </p:cNvPr>
          <p:cNvSpPr>
            <a:spLocks noGrp="1"/>
          </p:cNvSpPr>
          <p:nvPr>
            <p:ph type="title"/>
          </p:nvPr>
        </p:nvSpPr>
        <p:spPr>
          <a:xfrm>
            <a:off x="950912" y="246356"/>
            <a:ext cx="4579876" cy="1354817"/>
          </a:xfrm>
        </p:spPr>
        <p:txBody>
          <a:bodyPr anchor="b">
            <a:normAutofit/>
          </a:bodyPr>
          <a:lstStyle/>
          <a:p>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Economic Power</a:t>
            </a:r>
            <a:endParaRPr lang="en-US" dirty="0"/>
          </a:p>
        </p:txBody>
      </p:sp>
      <p:sp>
        <p:nvSpPr>
          <p:cNvPr id="3" name="Content Placeholder 2">
            <a:extLst>
              <a:ext uri="{FF2B5EF4-FFF2-40B4-BE49-F238E27FC236}">
                <a16:creationId xmlns:a16="http://schemas.microsoft.com/office/drawing/2014/main" id="{E747065E-7285-8DB7-C6FC-2FA969C2164C}"/>
              </a:ext>
            </a:extLst>
          </p:cNvPr>
          <p:cNvSpPr>
            <a:spLocks noGrp="1"/>
          </p:cNvSpPr>
          <p:nvPr>
            <p:ph idx="1"/>
          </p:nvPr>
        </p:nvSpPr>
        <p:spPr>
          <a:xfrm>
            <a:off x="790904" y="1534205"/>
            <a:ext cx="4739884" cy="3465568"/>
          </a:xfrm>
        </p:spPr>
        <p:txBody>
          <a:bodyPr>
            <a:noAutofit/>
          </a:bodyPr>
          <a:lstStyle/>
          <a:p>
            <a:pPr marL="0" marR="0" indent="0" algn="just">
              <a:spcBef>
                <a:spcPts val="0"/>
              </a:spcBef>
              <a:spcAft>
                <a:spcPts val="800"/>
              </a:spcAft>
              <a:buNone/>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Economic power is the control over resources, wealth, and production. It manifests in:</a:t>
            </a:r>
          </a:p>
          <a:p>
            <a:pPr marL="342900" marR="0" lvl="0" indent="-342900">
              <a:spcBef>
                <a:spcPts val="0"/>
              </a:spcBef>
              <a:spcAft>
                <a:spcPts val="800"/>
              </a:spcAft>
              <a:buSzPts val="1000"/>
              <a:buFont typeface="Symbol" panose="05050102010706020507" pitchFamily="18" charset="2"/>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Wealth Distribution</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The concentration of wealth in the hands of a few individuals or entities influences social inequality and access to opportunities (Piketty, 2014).</a:t>
            </a:r>
          </a:p>
          <a:p>
            <a:pPr marL="342900" marR="0" lvl="0" indent="-342900">
              <a:spcBef>
                <a:spcPts val="0"/>
              </a:spcBef>
              <a:spcAft>
                <a:spcPts val="800"/>
              </a:spcAft>
              <a:buSzPts val="1000"/>
              <a:buFont typeface="Symbol" panose="05050102010706020507" pitchFamily="18" charset="2"/>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Corporate Influence</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Large corporations can shape economic policies, consumer behaviors, and labor conditions (</a:t>
            </a: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Korten</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2001).</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5" name="Picture 4" descr="A globe with currency symbols around it&#10;&#10;Description automatically generated">
            <a:extLst>
              <a:ext uri="{FF2B5EF4-FFF2-40B4-BE49-F238E27FC236}">
                <a16:creationId xmlns:a16="http://schemas.microsoft.com/office/drawing/2014/main" id="{197E7E91-374D-5816-C2F6-7AC6D662E1B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268" r="16365"/>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11" name="Picture 10" descr="A silhouette of two people on a scale&#10;&#10;Description automatically generated">
            <a:extLst>
              <a:ext uri="{FF2B5EF4-FFF2-40B4-BE49-F238E27FC236}">
                <a16:creationId xmlns:a16="http://schemas.microsoft.com/office/drawing/2014/main" id="{7CE22D5B-6F57-5474-AEEA-A7613CF3D23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5348" r="12777" b="3"/>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7" name="Picture 6" descr="A hand holding a globe&#10;&#10;Description automatically generated">
            <a:extLst>
              <a:ext uri="{FF2B5EF4-FFF2-40B4-BE49-F238E27FC236}">
                <a16:creationId xmlns:a16="http://schemas.microsoft.com/office/drawing/2014/main" id="{0EE8DD79-C2CA-F839-F54F-6232FC64038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636" r="10919"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3071254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1422D3-E36C-5E0A-7A19-871918E50162}"/>
              </a:ext>
            </a:extLst>
          </p:cNvPr>
          <p:cNvSpPr>
            <a:spLocks noGrp="1"/>
          </p:cNvSpPr>
          <p:nvPr>
            <p:ph type="title"/>
          </p:nvPr>
        </p:nvSpPr>
        <p:spPr>
          <a:xfrm>
            <a:off x="328535" y="-36595"/>
            <a:ext cx="6387058" cy="1938076"/>
          </a:xfrm>
        </p:spPr>
        <p:txBody>
          <a:bodyPr>
            <a:normAutofit/>
          </a:bodyPr>
          <a:lstStyle/>
          <a:p>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Manifestations of</a:t>
            </a:r>
            <a:br>
              <a:rPr lang="en-US" b="1" kern="100" dirty="0">
                <a:effectLst/>
                <a:latin typeface="Times New Roman" panose="02020603050405020304" pitchFamily="18" charset="0"/>
                <a:ea typeface="Aptos" panose="020B0004020202020204" pitchFamily="34" charset="0"/>
                <a:cs typeface="Times New Roman" panose="02020603050405020304" pitchFamily="18" charset="0"/>
              </a:rPr>
            </a:b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Power</a:t>
            </a:r>
            <a:endParaRPr lang="en-US" dirty="0"/>
          </a:p>
        </p:txBody>
      </p:sp>
      <p:sp>
        <p:nvSpPr>
          <p:cNvPr id="3" name="Content Placeholder 2">
            <a:extLst>
              <a:ext uri="{FF2B5EF4-FFF2-40B4-BE49-F238E27FC236}">
                <a16:creationId xmlns:a16="http://schemas.microsoft.com/office/drawing/2014/main" id="{E1C3FCE3-9A6B-0321-93E8-787D627F8814}"/>
              </a:ext>
            </a:extLst>
          </p:cNvPr>
          <p:cNvSpPr>
            <a:spLocks noGrp="1"/>
          </p:cNvSpPr>
          <p:nvPr>
            <p:ph idx="1"/>
          </p:nvPr>
        </p:nvSpPr>
        <p:spPr>
          <a:xfrm>
            <a:off x="746365" y="1710276"/>
            <a:ext cx="4260350" cy="4435691"/>
          </a:xfrm>
        </p:spPr>
        <p:txBody>
          <a:bodyPr>
            <a:noAutofit/>
          </a:bodyPr>
          <a:lstStyle/>
          <a:p>
            <a:pPr marL="0" marR="0" indent="0" algn="just">
              <a:spcBef>
                <a:spcPts val="0"/>
              </a:spcBef>
              <a:spcAft>
                <a:spcPts val="800"/>
              </a:spcAft>
              <a:buNone/>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Political Power</a:t>
            </a:r>
            <a:endParaRPr lang="en-US" sz="2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spcBef>
                <a:spcPts val="0"/>
              </a:spcBef>
              <a:spcAft>
                <a:spcPts val="800"/>
              </a:spcAft>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Political power manifests through governance, law-making, and enforcement. It involves the ability to influence political decisions, policy formulation, and public administration (Held, 2006).</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Policy Influence</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Political leaders and lobbyists can shape legislation and government priorities (Berry &amp; Wilcox, 2009).</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Electioneering</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The process of campaigning and influencing voter behavior is a critical aspect of political power (Downs, 1957).</a:t>
            </a:r>
          </a:p>
        </p:txBody>
      </p:sp>
      <p:pic>
        <p:nvPicPr>
          <p:cNvPr id="5" name="Picture 4" descr="A profile of a person's face&#10;&#10;Description automatically generated">
            <a:extLst>
              <a:ext uri="{FF2B5EF4-FFF2-40B4-BE49-F238E27FC236}">
                <a16:creationId xmlns:a16="http://schemas.microsoft.com/office/drawing/2014/main" id="{D7288CCA-0A9F-F629-6466-1DAFCC2F9D6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661" r="-1" b="-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8" name="Picture 7" descr="Lightning bolts of lightning in the sky&#10;&#10;Description automatically generated">
            <a:extLst>
              <a:ext uri="{FF2B5EF4-FFF2-40B4-BE49-F238E27FC236}">
                <a16:creationId xmlns:a16="http://schemas.microsoft.com/office/drawing/2014/main" id="{0C5E2A58-3CCC-9747-D2C8-9CECCE4850E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38750"/>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6" name="TextBox 5">
            <a:extLst>
              <a:ext uri="{FF2B5EF4-FFF2-40B4-BE49-F238E27FC236}">
                <a16:creationId xmlns:a16="http://schemas.microsoft.com/office/drawing/2014/main" id="{06DF48EB-2453-5E93-9BF8-2D4C65C2CBC8}"/>
              </a:ext>
            </a:extLst>
          </p:cNvPr>
          <p:cNvSpPr txBox="1"/>
          <p:nvPr/>
        </p:nvSpPr>
        <p:spPr>
          <a:xfrm>
            <a:off x="9737482" y="6657945"/>
            <a:ext cx="245451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in5d.com/instant-manifestation-our-divine-right-is-returne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454711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4D85B6A-FF18-4EFD-BD23-77FDE89EC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8AAB596-4870-4D7C-9F51-06F1F7367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B1AED5-2E52-838C-A716-9728B495D5D5}"/>
              </a:ext>
            </a:extLst>
          </p:cNvPr>
          <p:cNvSpPr>
            <a:spLocks noGrp="1"/>
          </p:cNvSpPr>
          <p:nvPr>
            <p:ph type="title"/>
          </p:nvPr>
        </p:nvSpPr>
        <p:spPr>
          <a:xfrm>
            <a:off x="318498" y="3837482"/>
            <a:ext cx="3729866" cy="2416009"/>
          </a:xfrm>
        </p:spPr>
        <p:txBody>
          <a:bodyPr>
            <a:normAutofit/>
          </a:bodyPr>
          <a:lstStyle/>
          <a:p>
            <a:pPr algn="ctr"/>
            <a:r>
              <a:rPr lang="en-US" sz="4000" b="1" kern="100" dirty="0">
                <a:effectLst/>
                <a:latin typeface="Times New Roman" panose="02020603050405020304" pitchFamily="18" charset="0"/>
                <a:ea typeface="Aptos" panose="020B0004020202020204" pitchFamily="34" charset="0"/>
                <a:cs typeface="Times New Roman" panose="02020603050405020304" pitchFamily="18" charset="0"/>
              </a:rPr>
              <a:t>Economic Power</a:t>
            </a:r>
            <a:endParaRPr lang="en-US" sz="4000" dirty="0"/>
          </a:p>
        </p:txBody>
      </p:sp>
      <p:pic>
        <p:nvPicPr>
          <p:cNvPr id="9" name="Picture 8" descr="A cartoon of a person holding a scale of gold coins and a coin&#10;&#10;Description automatically generated">
            <a:extLst>
              <a:ext uri="{FF2B5EF4-FFF2-40B4-BE49-F238E27FC236}">
                <a16:creationId xmlns:a16="http://schemas.microsoft.com/office/drawing/2014/main" id="{6DACF69A-9953-829B-EB70-FCB19BEC602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7306" r="-2" b="2196"/>
          <a:stretch/>
        </p:blipFill>
        <p:spPr>
          <a:xfrm>
            <a:off x="1" y="10"/>
            <a:ext cx="4048364" cy="3385728"/>
          </a:xfrm>
          <a:custGeom>
            <a:avLst/>
            <a:gdLst/>
            <a:ahLst/>
            <a:cxnLst/>
            <a:rect l="l" t="t" r="r" b="b"/>
            <a:pathLst>
              <a:path w="4048364" h="3385738">
                <a:moveTo>
                  <a:pt x="0" y="0"/>
                </a:moveTo>
                <a:lnTo>
                  <a:pt x="4048364" y="0"/>
                </a:lnTo>
                <a:lnTo>
                  <a:pt x="4048364" y="3128862"/>
                </a:lnTo>
                <a:lnTo>
                  <a:pt x="4028354" y="3127605"/>
                </a:lnTo>
                <a:lnTo>
                  <a:pt x="4027052" y="3128074"/>
                </a:lnTo>
                <a:cubicBezTo>
                  <a:pt x="4021308" y="3129081"/>
                  <a:pt x="4017789" y="3128835"/>
                  <a:pt x="4015263" y="3128035"/>
                </a:cubicBezTo>
                <a:lnTo>
                  <a:pt x="4012855" y="3126647"/>
                </a:lnTo>
                <a:cubicBezTo>
                  <a:pt x="4010177" y="3126494"/>
                  <a:pt x="4007499" y="3126340"/>
                  <a:pt x="4004821" y="3126187"/>
                </a:cubicBezTo>
                <a:lnTo>
                  <a:pt x="3989141" y="3124118"/>
                </a:lnTo>
                <a:lnTo>
                  <a:pt x="3986071" y="3124823"/>
                </a:lnTo>
                <a:cubicBezTo>
                  <a:pt x="3978117" y="3124349"/>
                  <a:pt x="3970163" y="3123876"/>
                  <a:pt x="3962210" y="3123402"/>
                </a:cubicBezTo>
                <a:lnTo>
                  <a:pt x="3961815" y="3123900"/>
                </a:lnTo>
                <a:cubicBezTo>
                  <a:pt x="3960390" y="3124987"/>
                  <a:pt x="3958310" y="3125727"/>
                  <a:pt x="3954808" y="3125765"/>
                </a:cubicBezTo>
                <a:cubicBezTo>
                  <a:pt x="3959236" y="3133302"/>
                  <a:pt x="3952279" y="3128699"/>
                  <a:pt x="3941561" y="3128145"/>
                </a:cubicBezTo>
                <a:cubicBezTo>
                  <a:pt x="3946046" y="3139728"/>
                  <a:pt x="3916172" y="3133567"/>
                  <a:pt x="3910218" y="3140049"/>
                </a:cubicBezTo>
                <a:cubicBezTo>
                  <a:pt x="3902241" y="3139380"/>
                  <a:pt x="3893889" y="3138886"/>
                  <a:pt x="3885332" y="3138624"/>
                </a:cubicBezTo>
                <a:cubicBezTo>
                  <a:pt x="3883646" y="3138622"/>
                  <a:pt x="3881962" y="3138621"/>
                  <a:pt x="3880277" y="3138620"/>
                </a:cubicBezTo>
                <a:lnTo>
                  <a:pt x="3880157" y="3138737"/>
                </a:lnTo>
                <a:cubicBezTo>
                  <a:pt x="3879018" y="3138984"/>
                  <a:pt x="3877339" y="3139076"/>
                  <a:pt x="3874788" y="3138963"/>
                </a:cubicBezTo>
                <a:cubicBezTo>
                  <a:pt x="3873545" y="3138846"/>
                  <a:pt x="3872302" y="3138728"/>
                  <a:pt x="3871060" y="3138611"/>
                </a:cubicBezTo>
                <a:cubicBezTo>
                  <a:pt x="3867792" y="3138609"/>
                  <a:pt x="3864523" y="3138606"/>
                  <a:pt x="3861255" y="3138604"/>
                </a:cubicBezTo>
                <a:lnTo>
                  <a:pt x="3857750" y="3139376"/>
                </a:lnTo>
                <a:cubicBezTo>
                  <a:pt x="3846075" y="3144353"/>
                  <a:pt x="3854999" y="3159606"/>
                  <a:pt x="3830684" y="3154005"/>
                </a:cubicBezTo>
                <a:cubicBezTo>
                  <a:pt x="3806135" y="3158310"/>
                  <a:pt x="3796087" y="3168731"/>
                  <a:pt x="3769301" y="3167144"/>
                </a:cubicBezTo>
                <a:cubicBezTo>
                  <a:pt x="3746341" y="3171207"/>
                  <a:pt x="3728802" y="3177834"/>
                  <a:pt x="3707507" y="3178801"/>
                </a:cubicBezTo>
                <a:cubicBezTo>
                  <a:pt x="3701485" y="3182680"/>
                  <a:pt x="3694773" y="3184962"/>
                  <a:pt x="3684642" y="3182365"/>
                </a:cubicBezTo>
                <a:cubicBezTo>
                  <a:pt x="3664039" y="3187250"/>
                  <a:pt x="3662921" y="3193571"/>
                  <a:pt x="3646059" y="3191612"/>
                </a:cubicBezTo>
                <a:cubicBezTo>
                  <a:pt x="3640580" y="3202449"/>
                  <a:pt x="3637332" y="3199208"/>
                  <a:pt x="3629738" y="3197639"/>
                </a:cubicBezTo>
                <a:cubicBezTo>
                  <a:pt x="3629422" y="3197624"/>
                  <a:pt x="3629107" y="3197610"/>
                  <a:pt x="3628792" y="3197595"/>
                </a:cubicBezTo>
                <a:lnTo>
                  <a:pt x="3628083" y="3199132"/>
                </a:lnTo>
                <a:lnTo>
                  <a:pt x="3625096" y="3200289"/>
                </a:lnTo>
                <a:lnTo>
                  <a:pt x="3615459" y="3201481"/>
                </a:lnTo>
                <a:lnTo>
                  <a:pt x="3611591" y="3201604"/>
                </a:lnTo>
                <a:cubicBezTo>
                  <a:pt x="3609016" y="3201810"/>
                  <a:pt x="3607422" y="3202103"/>
                  <a:pt x="3606451" y="3202476"/>
                </a:cubicBezTo>
                <a:cubicBezTo>
                  <a:pt x="3606434" y="3202517"/>
                  <a:pt x="3606416" y="3202558"/>
                  <a:pt x="3606400" y="3202600"/>
                </a:cubicBezTo>
                <a:lnTo>
                  <a:pt x="3601432" y="3203215"/>
                </a:lnTo>
                <a:cubicBezTo>
                  <a:pt x="3592873" y="3204015"/>
                  <a:pt x="3584373" y="3204569"/>
                  <a:pt x="3576144" y="3204914"/>
                </a:cubicBezTo>
                <a:cubicBezTo>
                  <a:pt x="3574128" y="3211763"/>
                  <a:pt x="3541136" y="3209599"/>
                  <a:pt x="3552393" y="3219987"/>
                </a:cubicBezTo>
                <a:cubicBezTo>
                  <a:pt x="3541534" y="3220777"/>
                  <a:pt x="3531979" y="3217280"/>
                  <a:pt x="3540787" y="3223856"/>
                </a:cubicBezTo>
                <a:cubicBezTo>
                  <a:pt x="3537368" y="3224320"/>
                  <a:pt x="3535763" y="3225273"/>
                  <a:pt x="3535004" y="3226474"/>
                </a:cubicBezTo>
                <a:lnTo>
                  <a:pt x="3534913" y="3226993"/>
                </a:lnTo>
                <a:lnTo>
                  <a:pt x="3510631" y="3228569"/>
                </a:lnTo>
                <a:lnTo>
                  <a:pt x="3508032" y="3229611"/>
                </a:lnTo>
                <a:cubicBezTo>
                  <a:pt x="3502489" y="3229598"/>
                  <a:pt x="3496946" y="3217293"/>
                  <a:pt x="3491403" y="3217280"/>
                </a:cubicBezTo>
                <a:lnTo>
                  <a:pt x="3483240" y="3230123"/>
                </a:lnTo>
                <a:lnTo>
                  <a:pt x="3480053" y="3229107"/>
                </a:lnTo>
                <a:cubicBezTo>
                  <a:pt x="3477098" y="3228661"/>
                  <a:pt x="3473497" y="3228859"/>
                  <a:pt x="3468451" y="3230512"/>
                </a:cubicBezTo>
                <a:lnTo>
                  <a:pt x="3467451" y="3231115"/>
                </a:lnTo>
                <a:cubicBezTo>
                  <a:pt x="3463724" y="3230736"/>
                  <a:pt x="3465319" y="3225693"/>
                  <a:pt x="3446095" y="3228240"/>
                </a:cubicBezTo>
                <a:cubicBezTo>
                  <a:pt x="3420782" y="3241826"/>
                  <a:pt x="3385281" y="3239224"/>
                  <a:pt x="3352101" y="3246398"/>
                </a:cubicBezTo>
                <a:cubicBezTo>
                  <a:pt x="3308926" y="3245374"/>
                  <a:pt x="3300141" y="3236748"/>
                  <a:pt x="3271822" y="3247544"/>
                </a:cubicBezTo>
                <a:cubicBezTo>
                  <a:pt x="3258345" y="3251268"/>
                  <a:pt x="3238074" y="3249030"/>
                  <a:pt x="3203831" y="3257844"/>
                </a:cubicBezTo>
                <a:cubicBezTo>
                  <a:pt x="3171582" y="3264392"/>
                  <a:pt x="3141884" y="3266922"/>
                  <a:pt x="3112954" y="3273149"/>
                </a:cubicBezTo>
                <a:cubicBezTo>
                  <a:pt x="3078476" y="3279234"/>
                  <a:pt x="3086597" y="3279502"/>
                  <a:pt x="3066210" y="3283409"/>
                </a:cubicBezTo>
                <a:cubicBezTo>
                  <a:pt x="3062644" y="3284830"/>
                  <a:pt x="3028337" y="3292032"/>
                  <a:pt x="3025254" y="3293851"/>
                </a:cubicBezTo>
                <a:cubicBezTo>
                  <a:pt x="3006685" y="3298201"/>
                  <a:pt x="2983512" y="3305242"/>
                  <a:pt x="2954798" y="3309512"/>
                </a:cubicBezTo>
                <a:cubicBezTo>
                  <a:pt x="2932037" y="3306567"/>
                  <a:pt x="2909137" y="3323699"/>
                  <a:pt x="2880670" y="3319465"/>
                </a:cubicBezTo>
                <a:cubicBezTo>
                  <a:pt x="2870569" y="3318853"/>
                  <a:pt x="2841559" y="3322739"/>
                  <a:pt x="2837450" y="3326994"/>
                </a:cubicBezTo>
                <a:cubicBezTo>
                  <a:pt x="2831684" y="3328529"/>
                  <a:pt x="2824114" y="3328158"/>
                  <a:pt x="2822806" y="3332324"/>
                </a:cubicBezTo>
                <a:cubicBezTo>
                  <a:pt x="2819977" y="3337498"/>
                  <a:pt x="2796022" y="3333071"/>
                  <a:pt x="2801164" y="3338109"/>
                </a:cubicBezTo>
                <a:cubicBezTo>
                  <a:pt x="2784223" y="3335142"/>
                  <a:pt x="2776048" y="3346261"/>
                  <a:pt x="2764344" y="3350228"/>
                </a:cubicBezTo>
                <a:cubicBezTo>
                  <a:pt x="2757478" y="3348562"/>
                  <a:pt x="2751292" y="3350631"/>
                  <a:pt x="2743431" y="3353702"/>
                </a:cubicBezTo>
                <a:lnTo>
                  <a:pt x="2732627" y="3357764"/>
                </a:lnTo>
                <a:cubicBezTo>
                  <a:pt x="2730974" y="3357887"/>
                  <a:pt x="2729319" y="3358011"/>
                  <a:pt x="2727665" y="3358134"/>
                </a:cubicBezTo>
                <a:cubicBezTo>
                  <a:pt x="2718835" y="3359036"/>
                  <a:pt x="2689731" y="3362522"/>
                  <a:pt x="2679642" y="3363177"/>
                </a:cubicBezTo>
                <a:lnTo>
                  <a:pt x="2667138" y="3362068"/>
                </a:lnTo>
                <a:cubicBezTo>
                  <a:pt x="2663221" y="3362857"/>
                  <a:pt x="2659468" y="3367183"/>
                  <a:pt x="2656143" y="3367913"/>
                </a:cubicBezTo>
                <a:lnTo>
                  <a:pt x="2647194" y="3366448"/>
                </a:lnTo>
                <a:cubicBezTo>
                  <a:pt x="2648133" y="3370674"/>
                  <a:pt x="2637589" y="3367195"/>
                  <a:pt x="2629621" y="3367085"/>
                </a:cubicBezTo>
                <a:cubicBezTo>
                  <a:pt x="2613302" y="3367205"/>
                  <a:pt x="2596982" y="3367324"/>
                  <a:pt x="2580663" y="3367443"/>
                </a:cubicBezTo>
                <a:lnTo>
                  <a:pt x="2550440" y="3369943"/>
                </a:lnTo>
                <a:lnTo>
                  <a:pt x="2541181" y="3368444"/>
                </a:lnTo>
                <a:cubicBezTo>
                  <a:pt x="2521017" y="3368085"/>
                  <a:pt x="2498723" y="3374020"/>
                  <a:pt x="2484405" y="3369178"/>
                </a:cubicBezTo>
                <a:cubicBezTo>
                  <a:pt x="2478585" y="3368607"/>
                  <a:pt x="2473319" y="3368738"/>
                  <a:pt x="2468424" y="3369303"/>
                </a:cubicBezTo>
                <a:lnTo>
                  <a:pt x="2455357" y="3371902"/>
                </a:lnTo>
                <a:lnTo>
                  <a:pt x="2429477" y="3378972"/>
                </a:lnTo>
                <a:cubicBezTo>
                  <a:pt x="2428170" y="3366751"/>
                  <a:pt x="2368370" y="3383654"/>
                  <a:pt x="2374910" y="3372826"/>
                </a:cubicBezTo>
                <a:cubicBezTo>
                  <a:pt x="2351003" y="3375026"/>
                  <a:pt x="2328875" y="3353198"/>
                  <a:pt x="2305825" y="3364960"/>
                </a:cubicBezTo>
                <a:cubicBezTo>
                  <a:pt x="2269964" y="3363999"/>
                  <a:pt x="2218889" y="3367921"/>
                  <a:pt x="2183980" y="3367060"/>
                </a:cubicBezTo>
                <a:cubicBezTo>
                  <a:pt x="2190418" y="3372011"/>
                  <a:pt x="2159099" y="3370877"/>
                  <a:pt x="2155235" y="3370737"/>
                </a:cubicBezTo>
                <a:cubicBezTo>
                  <a:pt x="2131791" y="3368260"/>
                  <a:pt x="2111535" y="3369043"/>
                  <a:pt x="2071012" y="3365882"/>
                </a:cubicBezTo>
                <a:cubicBezTo>
                  <a:pt x="2035156" y="3367426"/>
                  <a:pt x="2003987" y="3359257"/>
                  <a:pt x="1970953" y="3368185"/>
                </a:cubicBezTo>
                <a:cubicBezTo>
                  <a:pt x="1968713" y="3366515"/>
                  <a:pt x="1965947" y="3365226"/>
                  <a:pt x="1962822" y="3364213"/>
                </a:cubicBezTo>
                <a:lnTo>
                  <a:pt x="1953120" y="3362020"/>
                </a:lnTo>
                <a:lnTo>
                  <a:pt x="1951768" y="3362436"/>
                </a:lnTo>
                <a:cubicBezTo>
                  <a:pt x="1945920" y="3363208"/>
                  <a:pt x="1942436" y="3362820"/>
                  <a:pt x="1940004" y="3361921"/>
                </a:cubicBezTo>
                <a:lnTo>
                  <a:pt x="1937753" y="3360440"/>
                </a:lnTo>
                <a:cubicBezTo>
                  <a:pt x="1935095" y="3360180"/>
                  <a:pt x="1932438" y="3359919"/>
                  <a:pt x="1929780" y="3359659"/>
                </a:cubicBezTo>
                <a:lnTo>
                  <a:pt x="1887540" y="3355160"/>
                </a:lnTo>
                <a:lnTo>
                  <a:pt x="1887093" y="3355641"/>
                </a:lnTo>
                <a:cubicBezTo>
                  <a:pt x="1885548" y="3356665"/>
                  <a:pt x="1883390" y="3357319"/>
                  <a:pt x="1879887" y="3357216"/>
                </a:cubicBezTo>
                <a:cubicBezTo>
                  <a:pt x="1883470" y="3364909"/>
                  <a:pt x="1877035" y="3360039"/>
                  <a:pt x="1866395" y="3359055"/>
                </a:cubicBezTo>
                <a:cubicBezTo>
                  <a:pt x="1869584" y="3370783"/>
                  <a:pt x="1840440" y="3363434"/>
                  <a:pt x="1833771" y="3369655"/>
                </a:cubicBezTo>
                <a:cubicBezTo>
                  <a:pt x="1825883" y="3368668"/>
                  <a:pt x="1817596" y="3367837"/>
                  <a:pt x="1809081" y="3367230"/>
                </a:cubicBezTo>
                <a:cubicBezTo>
                  <a:pt x="1807399" y="3367161"/>
                  <a:pt x="1805718" y="3367091"/>
                  <a:pt x="1804036" y="3367022"/>
                </a:cubicBezTo>
                <a:cubicBezTo>
                  <a:pt x="1803991" y="3367059"/>
                  <a:pt x="1803946" y="3367097"/>
                  <a:pt x="1803901" y="3367134"/>
                </a:cubicBezTo>
                <a:cubicBezTo>
                  <a:pt x="1802735" y="3367334"/>
                  <a:pt x="1801050" y="3367359"/>
                  <a:pt x="1798514" y="3367143"/>
                </a:cubicBezTo>
                <a:lnTo>
                  <a:pt x="1794832" y="3366642"/>
                </a:lnTo>
                <a:cubicBezTo>
                  <a:pt x="1791569" y="3366507"/>
                  <a:pt x="1788305" y="3366373"/>
                  <a:pt x="1785042" y="3366238"/>
                </a:cubicBezTo>
                <a:lnTo>
                  <a:pt x="1781456" y="3366865"/>
                </a:lnTo>
                <a:lnTo>
                  <a:pt x="1779723" y="3368220"/>
                </a:lnTo>
                <a:cubicBezTo>
                  <a:pt x="1779440" y="3368155"/>
                  <a:pt x="1779156" y="3368091"/>
                  <a:pt x="1778873" y="3368027"/>
                </a:cubicBezTo>
                <a:cubicBezTo>
                  <a:pt x="1772915" y="3365312"/>
                  <a:pt x="1772165" y="3361694"/>
                  <a:pt x="1759487" y="3371174"/>
                </a:cubicBezTo>
                <a:cubicBezTo>
                  <a:pt x="1745189" y="3366602"/>
                  <a:pt x="1739727" y="3372462"/>
                  <a:pt x="1717161" y="3373831"/>
                </a:cubicBezTo>
                <a:cubicBezTo>
                  <a:pt x="1709564" y="3369729"/>
                  <a:pt x="1701729" y="3370835"/>
                  <a:pt x="1693416" y="3373577"/>
                </a:cubicBezTo>
                <a:cubicBezTo>
                  <a:pt x="1672951" y="3371092"/>
                  <a:pt x="1652013" y="3374616"/>
                  <a:pt x="1627833" y="3374823"/>
                </a:cubicBezTo>
                <a:lnTo>
                  <a:pt x="1562462" y="3384313"/>
                </a:lnTo>
                <a:lnTo>
                  <a:pt x="1500041" y="3383500"/>
                </a:lnTo>
                <a:cubicBezTo>
                  <a:pt x="1492272" y="3381880"/>
                  <a:pt x="1484857" y="3380071"/>
                  <a:pt x="1477912" y="3378156"/>
                </a:cubicBezTo>
                <a:cubicBezTo>
                  <a:pt x="1467843" y="3383396"/>
                  <a:pt x="1444391" y="3372727"/>
                  <a:pt x="1440452" y="3384511"/>
                </a:cubicBezTo>
                <a:cubicBezTo>
                  <a:pt x="1430880" y="3382266"/>
                  <a:pt x="1427637" y="3376755"/>
                  <a:pt x="1426476" y="3384665"/>
                </a:cubicBezTo>
                <a:cubicBezTo>
                  <a:pt x="1423197" y="3384140"/>
                  <a:pt x="1420743" y="3384515"/>
                  <a:pt x="1418659" y="3385325"/>
                </a:cubicBezTo>
                <a:lnTo>
                  <a:pt x="1417944" y="3385738"/>
                </a:lnTo>
                <a:lnTo>
                  <a:pt x="1396764" y="3380560"/>
                </a:lnTo>
                <a:cubicBezTo>
                  <a:pt x="1395649" y="3380621"/>
                  <a:pt x="1394534" y="3380681"/>
                  <a:pt x="1393418" y="3380742"/>
                </a:cubicBezTo>
                <a:lnTo>
                  <a:pt x="1380294" y="3376255"/>
                </a:lnTo>
                <a:lnTo>
                  <a:pt x="1351459" y="3367829"/>
                </a:lnTo>
                <a:cubicBezTo>
                  <a:pt x="1349081" y="3366466"/>
                  <a:pt x="1319507" y="3359407"/>
                  <a:pt x="1318363" y="3357511"/>
                </a:cubicBezTo>
                <a:cubicBezTo>
                  <a:pt x="1281509" y="3362193"/>
                  <a:pt x="1312014" y="3347744"/>
                  <a:pt x="1276860" y="3344906"/>
                </a:cubicBezTo>
                <a:cubicBezTo>
                  <a:pt x="1253785" y="3356533"/>
                  <a:pt x="1256695" y="3340712"/>
                  <a:pt x="1204286" y="3337488"/>
                </a:cubicBezTo>
                <a:cubicBezTo>
                  <a:pt x="1177346" y="3330862"/>
                  <a:pt x="1162856" y="3334854"/>
                  <a:pt x="1123710" y="3321651"/>
                </a:cubicBezTo>
                <a:cubicBezTo>
                  <a:pt x="1085454" y="3316709"/>
                  <a:pt x="1005363" y="3310335"/>
                  <a:pt x="974748" y="3307837"/>
                </a:cubicBezTo>
                <a:cubicBezTo>
                  <a:pt x="945739" y="3316478"/>
                  <a:pt x="964147" y="3307413"/>
                  <a:pt x="940014" y="3306660"/>
                </a:cubicBezTo>
                <a:cubicBezTo>
                  <a:pt x="952701" y="3296927"/>
                  <a:pt x="908686" y="3309051"/>
                  <a:pt x="914712" y="3297017"/>
                </a:cubicBezTo>
                <a:cubicBezTo>
                  <a:pt x="910130" y="3297260"/>
                  <a:pt x="905499" y="3297876"/>
                  <a:pt x="900809" y="3298584"/>
                </a:cubicBezTo>
                <a:cubicBezTo>
                  <a:pt x="899990" y="3298705"/>
                  <a:pt x="899172" y="3298828"/>
                  <a:pt x="898353" y="3298949"/>
                </a:cubicBezTo>
                <a:lnTo>
                  <a:pt x="889782" y="3298355"/>
                </a:lnTo>
                <a:lnTo>
                  <a:pt x="885796" y="3300754"/>
                </a:lnTo>
                <a:lnTo>
                  <a:pt x="871773" y="3301699"/>
                </a:lnTo>
                <a:cubicBezTo>
                  <a:pt x="866761" y="3301657"/>
                  <a:pt x="861656" y="3301147"/>
                  <a:pt x="856438" y="3299888"/>
                </a:cubicBezTo>
                <a:cubicBezTo>
                  <a:pt x="842058" y="3291303"/>
                  <a:pt x="802729" y="3299624"/>
                  <a:pt x="785420" y="3288419"/>
                </a:cubicBezTo>
                <a:cubicBezTo>
                  <a:pt x="778178" y="3285195"/>
                  <a:pt x="750397" y="3280699"/>
                  <a:pt x="741879" y="3283188"/>
                </a:cubicBezTo>
                <a:cubicBezTo>
                  <a:pt x="735414" y="3282940"/>
                  <a:pt x="729876" y="3280596"/>
                  <a:pt x="723686" y="3283763"/>
                </a:cubicBezTo>
                <a:cubicBezTo>
                  <a:pt x="715044" y="3287372"/>
                  <a:pt x="701553" y="3277214"/>
                  <a:pt x="699393" y="3282843"/>
                </a:cubicBezTo>
                <a:cubicBezTo>
                  <a:pt x="672713" y="3280073"/>
                  <a:pt x="587034" y="3269505"/>
                  <a:pt x="563609" y="3267140"/>
                </a:cubicBezTo>
                <a:cubicBezTo>
                  <a:pt x="562182" y="3267737"/>
                  <a:pt x="560575" y="3268245"/>
                  <a:pt x="558841" y="3268647"/>
                </a:cubicBezTo>
                <a:cubicBezTo>
                  <a:pt x="548753" y="3270983"/>
                  <a:pt x="536540" y="3269324"/>
                  <a:pt x="531566" y="3264943"/>
                </a:cubicBezTo>
                <a:cubicBezTo>
                  <a:pt x="504471" y="3249476"/>
                  <a:pt x="472712" y="3245273"/>
                  <a:pt x="444697" y="3238795"/>
                </a:cubicBezTo>
                <a:cubicBezTo>
                  <a:pt x="412178" y="3232635"/>
                  <a:pt x="425904" y="3247936"/>
                  <a:pt x="391157" y="3231917"/>
                </a:cubicBezTo>
                <a:cubicBezTo>
                  <a:pt x="383742" y="3235456"/>
                  <a:pt x="378300" y="3234891"/>
                  <a:pt x="370757" y="3231601"/>
                </a:cubicBezTo>
                <a:cubicBezTo>
                  <a:pt x="354739" y="3228921"/>
                  <a:pt x="348695" y="3239635"/>
                  <a:pt x="336665" y="3230937"/>
                </a:cubicBezTo>
                <a:cubicBezTo>
                  <a:pt x="335690" y="3237020"/>
                  <a:pt x="304301" y="3228709"/>
                  <a:pt x="307742" y="3235671"/>
                </a:cubicBezTo>
                <a:cubicBezTo>
                  <a:pt x="293579" y="3239310"/>
                  <a:pt x="294219" y="3230068"/>
                  <a:pt x="280601" y="3233044"/>
                </a:cubicBezTo>
                <a:cubicBezTo>
                  <a:pt x="268012" y="3232391"/>
                  <a:pt x="291593" y="3227968"/>
                  <a:pt x="278749" y="3225671"/>
                </a:cubicBezTo>
                <a:cubicBezTo>
                  <a:pt x="262467" y="3223907"/>
                  <a:pt x="269675" y="3213530"/>
                  <a:pt x="248269" y="3225056"/>
                </a:cubicBezTo>
                <a:cubicBezTo>
                  <a:pt x="233782" y="3219511"/>
                  <a:pt x="226442" y="3225015"/>
                  <a:pt x="201544" y="3224865"/>
                </a:cubicBezTo>
                <a:lnTo>
                  <a:pt x="194948" y="3222950"/>
                </a:lnTo>
                <a:lnTo>
                  <a:pt x="186529" y="3228320"/>
                </a:lnTo>
                <a:cubicBezTo>
                  <a:pt x="181850" y="3230472"/>
                  <a:pt x="176241" y="3231774"/>
                  <a:pt x="168765" y="3231015"/>
                </a:cubicBezTo>
                <a:cubicBezTo>
                  <a:pt x="124081" y="3216459"/>
                  <a:pt x="165980" y="3240734"/>
                  <a:pt x="91518" y="3231445"/>
                </a:cubicBezTo>
                <a:cubicBezTo>
                  <a:pt x="87975" y="3229296"/>
                  <a:pt x="77991" y="3230542"/>
                  <a:pt x="77943" y="3233140"/>
                </a:cubicBezTo>
                <a:cubicBezTo>
                  <a:pt x="73437" y="3232021"/>
                  <a:pt x="63858" y="3226368"/>
                  <a:pt x="61120" y="3230347"/>
                </a:cubicBezTo>
                <a:cubicBezTo>
                  <a:pt x="48916" y="3229750"/>
                  <a:pt x="37022" y="3228445"/>
                  <a:pt x="25722" y="3226477"/>
                </a:cubicBezTo>
                <a:lnTo>
                  <a:pt x="2781" y="3220829"/>
                </a:lnTo>
                <a:lnTo>
                  <a:pt x="0" y="3222232"/>
                </a:lnTo>
                <a:close/>
              </a:path>
            </a:pathLst>
          </a:custGeom>
        </p:spPr>
      </p:pic>
      <p:pic>
        <p:nvPicPr>
          <p:cNvPr id="5" name="Picture 4" descr="A hand holding a fan of money&#10;&#10;Description automatically generated">
            <a:extLst>
              <a:ext uri="{FF2B5EF4-FFF2-40B4-BE49-F238E27FC236}">
                <a16:creationId xmlns:a16="http://schemas.microsoft.com/office/drawing/2014/main" id="{055425D6-5C17-A861-F4D5-0079684820E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9732" r="12666" b="-3"/>
          <a:stretch/>
        </p:blipFill>
        <p:spPr>
          <a:xfrm>
            <a:off x="4048364" y="10"/>
            <a:ext cx="4047893" cy="3130303"/>
          </a:xfrm>
          <a:custGeom>
            <a:avLst/>
            <a:gdLst/>
            <a:ahLst/>
            <a:cxnLst/>
            <a:rect l="l" t="t" r="r" b="b"/>
            <a:pathLst>
              <a:path w="4047893" h="3130313">
                <a:moveTo>
                  <a:pt x="0" y="0"/>
                </a:moveTo>
                <a:lnTo>
                  <a:pt x="4047893" y="0"/>
                </a:lnTo>
                <a:lnTo>
                  <a:pt x="4047893" y="2992525"/>
                </a:lnTo>
                <a:lnTo>
                  <a:pt x="4044945" y="2992586"/>
                </a:lnTo>
                <a:cubicBezTo>
                  <a:pt x="4013007" y="2983988"/>
                  <a:pt x="4029496" y="3002088"/>
                  <a:pt x="3993923" y="2999580"/>
                </a:cubicBezTo>
                <a:cubicBezTo>
                  <a:pt x="3953690" y="2999973"/>
                  <a:pt x="3925732" y="2991464"/>
                  <a:pt x="3899257" y="2991280"/>
                </a:cubicBezTo>
                <a:cubicBezTo>
                  <a:pt x="3886826" y="2992016"/>
                  <a:pt x="3796118" y="2992410"/>
                  <a:pt x="3803589" y="2988457"/>
                </a:cubicBezTo>
                <a:cubicBezTo>
                  <a:pt x="3771479" y="2987956"/>
                  <a:pt x="3724459" y="2987111"/>
                  <a:pt x="3706605" y="2988270"/>
                </a:cubicBezTo>
                <a:cubicBezTo>
                  <a:pt x="3703225" y="2988426"/>
                  <a:pt x="3699845" y="2995259"/>
                  <a:pt x="3696464" y="2995413"/>
                </a:cubicBezTo>
                <a:cubicBezTo>
                  <a:pt x="3673602" y="2986686"/>
                  <a:pt x="3685958" y="2988536"/>
                  <a:pt x="3662169" y="2987908"/>
                </a:cubicBezTo>
                <a:cubicBezTo>
                  <a:pt x="3644316" y="2989346"/>
                  <a:pt x="3656616" y="2981280"/>
                  <a:pt x="3638764" y="2982720"/>
                </a:cubicBezTo>
                <a:cubicBezTo>
                  <a:pt x="3602893" y="3008058"/>
                  <a:pt x="3578600" y="2986261"/>
                  <a:pt x="3530424" y="2996502"/>
                </a:cubicBezTo>
                <a:lnTo>
                  <a:pt x="3456483" y="2997177"/>
                </a:lnTo>
                <a:cubicBezTo>
                  <a:pt x="3450083" y="2997047"/>
                  <a:pt x="3443320" y="2998716"/>
                  <a:pt x="3439236" y="2995748"/>
                </a:cubicBezTo>
                <a:cubicBezTo>
                  <a:pt x="3425274" y="2994993"/>
                  <a:pt x="3393296" y="2993247"/>
                  <a:pt x="3372711" y="2992647"/>
                </a:cubicBezTo>
                <a:cubicBezTo>
                  <a:pt x="3352114" y="2993339"/>
                  <a:pt x="3350044" y="2997183"/>
                  <a:pt x="3326457" y="2999562"/>
                </a:cubicBezTo>
                <a:cubicBezTo>
                  <a:pt x="3268010" y="2985834"/>
                  <a:pt x="3302346" y="3004193"/>
                  <a:pt x="3274937" y="3010764"/>
                </a:cubicBezTo>
                <a:lnTo>
                  <a:pt x="3247552" y="3008692"/>
                </a:lnTo>
                <a:cubicBezTo>
                  <a:pt x="3239494" y="3005937"/>
                  <a:pt x="3224032" y="3005163"/>
                  <a:pt x="3216589" y="3008563"/>
                </a:cubicBezTo>
                <a:cubicBezTo>
                  <a:pt x="3181100" y="3020067"/>
                  <a:pt x="3210475" y="3004709"/>
                  <a:pt x="3179493" y="3008658"/>
                </a:cubicBezTo>
                <a:lnTo>
                  <a:pt x="3149112" y="3020078"/>
                </a:lnTo>
                <a:cubicBezTo>
                  <a:pt x="3138430" y="3019544"/>
                  <a:pt x="3127747" y="3019009"/>
                  <a:pt x="3117065" y="3018475"/>
                </a:cubicBezTo>
                <a:cubicBezTo>
                  <a:pt x="3100309" y="3015895"/>
                  <a:pt x="3095375" y="3026139"/>
                  <a:pt x="3085852" y="3024583"/>
                </a:cubicBezTo>
                <a:cubicBezTo>
                  <a:pt x="3083205" y="3019193"/>
                  <a:pt x="3077928" y="3019162"/>
                  <a:pt x="3068056" y="3021444"/>
                </a:cubicBezTo>
                <a:cubicBezTo>
                  <a:pt x="3067547" y="3021351"/>
                  <a:pt x="3067037" y="3021259"/>
                  <a:pt x="3066528" y="3021166"/>
                </a:cubicBezTo>
                <a:lnTo>
                  <a:pt x="3051628" y="3025475"/>
                </a:lnTo>
                <a:cubicBezTo>
                  <a:pt x="3054335" y="3020346"/>
                  <a:pt x="3000640" y="3019856"/>
                  <a:pt x="3008147" y="3014221"/>
                </a:cubicBezTo>
                <a:cubicBezTo>
                  <a:pt x="2996636" y="3010443"/>
                  <a:pt x="2991707" y="3018195"/>
                  <a:pt x="2980324" y="3014998"/>
                </a:cubicBezTo>
                <a:cubicBezTo>
                  <a:pt x="2967759" y="3014889"/>
                  <a:pt x="2987908" y="3019812"/>
                  <a:pt x="2974105" y="3021060"/>
                </a:cubicBezTo>
                <a:lnTo>
                  <a:pt x="2898967" y="3017706"/>
                </a:lnTo>
                <a:cubicBezTo>
                  <a:pt x="2889133" y="3021187"/>
                  <a:pt x="2880975" y="3020246"/>
                  <a:pt x="2872906" y="3017913"/>
                </a:cubicBezTo>
                <a:cubicBezTo>
                  <a:pt x="2849600" y="3020012"/>
                  <a:pt x="2847396" y="3018756"/>
                  <a:pt x="2821030" y="3018570"/>
                </a:cubicBezTo>
                <a:cubicBezTo>
                  <a:pt x="2792862" y="3023488"/>
                  <a:pt x="2758404" y="3014645"/>
                  <a:pt x="2730230" y="3014478"/>
                </a:cubicBezTo>
                <a:cubicBezTo>
                  <a:pt x="2702955" y="3023440"/>
                  <a:pt x="2711231" y="3004407"/>
                  <a:pt x="2687628" y="3005991"/>
                </a:cubicBezTo>
                <a:cubicBezTo>
                  <a:pt x="2649605" y="3014731"/>
                  <a:pt x="2688189" y="2999782"/>
                  <a:pt x="2628951" y="3004830"/>
                </a:cubicBezTo>
                <a:cubicBezTo>
                  <a:pt x="2625663" y="3006155"/>
                  <a:pt x="2618407" y="3015266"/>
                  <a:pt x="2619087" y="3013614"/>
                </a:cubicBezTo>
                <a:cubicBezTo>
                  <a:pt x="2606112" y="3014782"/>
                  <a:pt x="2568093" y="2997243"/>
                  <a:pt x="2549635" y="2999983"/>
                </a:cubicBezTo>
                <a:cubicBezTo>
                  <a:pt x="2513091" y="2997030"/>
                  <a:pt x="2495971" y="3005531"/>
                  <a:pt x="2469604" y="3005376"/>
                </a:cubicBezTo>
                <a:cubicBezTo>
                  <a:pt x="2460397" y="2976697"/>
                  <a:pt x="2420737" y="2997007"/>
                  <a:pt x="2366760" y="2987305"/>
                </a:cubicBezTo>
                <a:lnTo>
                  <a:pt x="2184478" y="2961828"/>
                </a:lnTo>
                <a:cubicBezTo>
                  <a:pt x="2115036" y="2937464"/>
                  <a:pt x="2031972" y="2970268"/>
                  <a:pt x="1991474" y="2962283"/>
                </a:cubicBezTo>
                <a:cubicBezTo>
                  <a:pt x="1975906" y="2972633"/>
                  <a:pt x="1961170" y="2963900"/>
                  <a:pt x="1941495" y="2969250"/>
                </a:cubicBezTo>
                <a:cubicBezTo>
                  <a:pt x="1896970" y="2975048"/>
                  <a:pt x="1881450" y="2995138"/>
                  <a:pt x="1822493" y="2993245"/>
                </a:cubicBezTo>
                <a:cubicBezTo>
                  <a:pt x="1799752" y="2992680"/>
                  <a:pt x="1701905" y="3006271"/>
                  <a:pt x="1648275" y="3026984"/>
                </a:cubicBezTo>
                <a:cubicBezTo>
                  <a:pt x="1616403" y="3033006"/>
                  <a:pt x="1600867" y="3023480"/>
                  <a:pt x="1591543" y="3039507"/>
                </a:cubicBezTo>
                <a:cubicBezTo>
                  <a:pt x="1575633" y="3031550"/>
                  <a:pt x="1526767" y="3047631"/>
                  <a:pt x="1510786" y="3050338"/>
                </a:cubicBezTo>
                <a:cubicBezTo>
                  <a:pt x="1497175" y="3045578"/>
                  <a:pt x="1491407" y="3051196"/>
                  <a:pt x="1479840" y="3053327"/>
                </a:cubicBezTo>
                <a:cubicBezTo>
                  <a:pt x="1474089" y="3050164"/>
                  <a:pt x="1464204" y="3051201"/>
                  <a:pt x="1461357" y="3055733"/>
                </a:cubicBezTo>
                <a:cubicBezTo>
                  <a:pt x="1467349" y="3065105"/>
                  <a:pt x="1432334" y="3063173"/>
                  <a:pt x="1430609" y="3070139"/>
                </a:cubicBezTo>
                <a:cubicBezTo>
                  <a:pt x="1410809" y="3073257"/>
                  <a:pt x="1323018" y="3072123"/>
                  <a:pt x="1309663" y="3084181"/>
                </a:cubicBezTo>
                <a:cubicBezTo>
                  <a:pt x="1269914" y="3092768"/>
                  <a:pt x="1209429" y="3080588"/>
                  <a:pt x="1192304" y="3082361"/>
                </a:cubicBezTo>
                <a:cubicBezTo>
                  <a:pt x="1184634" y="3081978"/>
                  <a:pt x="1176965" y="3081596"/>
                  <a:pt x="1169295" y="3081213"/>
                </a:cubicBezTo>
                <a:cubicBezTo>
                  <a:pt x="1168466" y="3081343"/>
                  <a:pt x="1167637" y="3081472"/>
                  <a:pt x="1166808" y="3081602"/>
                </a:cubicBezTo>
                <a:lnTo>
                  <a:pt x="1115657" y="3078399"/>
                </a:lnTo>
                <a:cubicBezTo>
                  <a:pt x="1085018" y="3091808"/>
                  <a:pt x="1079065" y="3095515"/>
                  <a:pt x="1042697" y="3099190"/>
                </a:cubicBezTo>
                <a:cubicBezTo>
                  <a:pt x="1032644" y="3098127"/>
                  <a:pt x="979772" y="3096610"/>
                  <a:pt x="977694" y="3101331"/>
                </a:cubicBezTo>
                <a:cubicBezTo>
                  <a:pt x="961202" y="3095237"/>
                  <a:pt x="940975" y="3100420"/>
                  <a:pt x="924689" y="3093967"/>
                </a:cubicBezTo>
                <a:lnTo>
                  <a:pt x="908550" y="3095950"/>
                </a:lnTo>
                <a:cubicBezTo>
                  <a:pt x="877246" y="3094415"/>
                  <a:pt x="882046" y="3103801"/>
                  <a:pt x="845329" y="3093766"/>
                </a:cubicBezTo>
                <a:cubicBezTo>
                  <a:pt x="837507" y="3090489"/>
                  <a:pt x="824678" y="3090903"/>
                  <a:pt x="816675" y="3094689"/>
                </a:cubicBezTo>
                <a:cubicBezTo>
                  <a:pt x="815297" y="3095340"/>
                  <a:pt x="814119" y="3096069"/>
                  <a:pt x="813174" y="3096853"/>
                </a:cubicBezTo>
                <a:cubicBezTo>
                  <a:pt x="790135" y="3089266"/>
                  <a:pt x="783048" y="3095936"/>
                  <a:pt x="771013" y="3090209"/>
                </a:cubicBezTo>
                <a:cubicBezTo>
                  <a:pt x="742645" y="3091492"/>
                  <a:pt x="725377" y="3101546"/>
                  <a:pt x="714380" y="3096594"/>
                </a:cubicBezTo>
                <a:cubicBezTo>
                  <a:pt x="693975" y="3099397"/>
                  <a:pt x="662383" y="3104717"/>
                  <a:pt x="648585" y="3107030"/>
                </a:cubicBezTo>
                <a:cubicBezTo>
                  <a:pt x="644887" y="3110964"/>
                  <a:pt x="637955" y="3109672"/>
                  <a:pt x="631605" y="3110477"/>
                </a:cubicBezTo>
                <a:cubicBezTo>
                  <a:pt x="625207" y="3114153"/>
                  <a:pt x="595514" y="3114423"/>
                  <a:pt x="586338" y="3112586"/>
                </a:cubicBezTo>
                <a:lnTo>
                  <a:pt x="557969" y="3117189"/>
                </a:lnTo>
                <a:cubicBezTo>
                  <a:pt x="508787" y="3109938"/>
                  <a:pt x="487300" y="3138257"/>
                  <a:pt x="448505" y="3111851"/>
                </a:cubicBezTo>
                <a:cubicBezTo>
                  <a:pt x="430568" y="3111958"/>
                  <a:pt x="443794" y="3120275"/>
                  <a:pt x="425858" y="3120382"/>
                </a:cubicBezTo>
                <a:cubicBezTo>
                  <a:pt x="402271" y="3123546"/>
                  <a:pt x="413517" y="3112174"/>
                  <a:pt x="391847" y="3124849"/>
                </a:cubicBezTo>
                <a:cubicBezTo>
                  <a:pt x="349157" y="3121702"/>
                  <a:pt x="326774" y="3134560"/>
                  <a:pt x="288285" y="3125383"/>
                </a:cubicBezTo>
                <a:cubicBezTo>
                  <a:pt x="295755" y="3130096"/>
                  <a:pt x="205047" y="3129625"/>
                  <a:pt x="192615" y="3128748"/>
                </a:cubicBezTo>
                <a:cubicBezTo>
                  <a:pt x="166142" y="3128967"/>
                  <a:pt x="138184" y="3127169"/>
                  <a:pt x="97952" y="3126700"/>
                </a:cubicBezTo>
                <a:cubicBezTo>
                  <a:pt x="62377" y="3129690"/>
                  <a:pt x="78866" y="3120054"/>
                  <a:pt x="46928" y="3130306"/>
                </a:cubicBezTo>
                <a:cubicBezTo>
                  <a:pt x="37098" y="3130381"/>
                  <a:pt x="21188" y="3129913"/>
                  <a:pt x="7323" y="3129322"/>
                </a:cubicBezTo>
                <a:lnTo>
                  <a:pt x="0" y="3128862"/>
                </a:lnTo>
                <a:close/>
              </a:path>
            </a:pathLst>
          </a:custGeom>
        </p:spPr>
      </p:pic>
      <p:pic>
        <p:nvPicPr>
          <p:cNvPr id="7" name="Picture 6" descr="A graph of coins and a red arrow&#10;&#10;Description automatically generated">
            <a:extLst>
              <a:ext uri="{FF2B5EF4-FFF2-40B4-BE49-F238E27FC236}">
                <a16:creationId xmlns:a16="http://schemas.microsoft.com/office/drawing/2014/main" id="{79B3AD2F-153D-092F-B540-FA07FF46DFF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0333" r="4531" b="11"/>
          <a:stretch/>
        </p:blipFill>
        <p:spPr>
          <a:xfrm>
            <a:off x="8096257" y="10"/>
            <a:ext cx="4095743" cy="3206832"/>
          </a:xfrm>
          <a:custGeom>
            <a:avLst/>
            <a:gdLst/>
            <a:ahLst/>
            <a:cxnLst/>
            <a:rect l="l" t="t" r="r" b="b"/>
            <a:pathLst>
              <a:path w="4095743" h="3206842">
                <a:moveTo>
                  <a:pt x="0" y="0"/>
                </a:moveTo>
                <a:lnTo>
                  <a:pt x="4095743" y="0"/>
                </a:lnTo>
                <a:lnTo>
                  <a:pt x="4095743" y="136523"/>
                </a:lnTo>
                <a:lnTo>
                  <a:pt x="4095743" y="1701208"/>
                </a:lnTo>
                <a:lnTo>
                  <a:pt x="4095743" y="3071014"/>
                </a:lnTo>
                <a:cubicBezTo>
                  <a:pt x="4095742" y="3071024"/>
                  <a:pt x="4095742" y="3071035"/>
                  <a:pt x="4095741" y="3071045"/>
                </a:cubicBezTo>
                <a:cubicBezTo>
                  <a:pt x="4095657" y="3071040"/>
                  <a:pt x="4095572" y="3071032"/>
                  <a:pt x="4095488" y="3071025"/>
                </a:cubicBezTo>
                <a:lnTo>
                  <a:pt x="4089562" y="3068518"/>
                </a:lnTo>
                <a:lnTo>
                  <a:pt x="4066621" y="3073254"/>
                </a:lnTo>
                <a:cubicBezTo>
                  <a:pt x="4055320" y="3074906"/>
                  <a:pt x="4043427" y="3076001"/>
                  <a:pt x="4031223" y="3076501"/>
                </a:cubicBezTo>
                <a:cubicBezTo>
                  <a:pt x="4028484" y="3073164"/>
                  <a:pt x="4018905" y="3077906"/>
                  <a:pt x="4014400" y="3078843"/>
                </a:cubicBezTo>
                <a:cubicBezTo>
                  <a:pt x="4014351" y="3076664"/>
                  <a:pt x="4004368" y="3075619"/>
                  <a:pt x="4000825" y="3077423"/>
                </a:cubicBezTo>
                <a:cubicBezTo>
                  <a:pt x="3926364" y="3085214"/>
                  <a:pt x="3968261" y="3064853"/>
                  <a:pt x="3923579" y="3077062"/>
                </a:cubicBezTo>
                <a:cubicBezTo>
                  <a:pt x="3916103" y="3077698"/>
                  <a:pt x="3910492" y="3076605"/>
                  <a:pt x="3905815" y="3074801"/>
                </a:cubicBezTo>
                <a:lnTo>
                  <a:pt x="3897396" y="3070297"/>
                </a:lnTo>
                <a:lnTo>
                  <a:pt x="3890800" y="3071903"/>
                </a:lnTo>
                <a:cubicBezTo>
                  <a:pt x="3865901" y="3072029"/>
                  <a:pt x="3858562" y="3067412"/>
                  <a:pt x="3844074" y="3072063"/>
                </a:cubicBezTo>
                <a:cubicBezTo>
                  <a:pt x="3822669" y="3062396"/>
                  <a:pt x="3829876" y="3071099"/>
                  <a:pt x="3813596" y="3072579"/>
                </a:cubicBezTo>
                <a:cubicBezTo>
                  <a:pt x="3800751" y="3074505"/>
                  <a:pt x="3824330" y="3078216"/>
                  <a:pt x="3811743" y="3078763"/>
                </a:cubicBezTo>
                <a:cubicBezTo>
                  <a:pt x="3798124" y="3076266"/>
                  <a:pt x="3798764" y="3084018"/>
                  <a:pt x="3784600" y="3080966"/>
                </a:cubicBezTo>
                <a:cubicBezTo>
                  <a:pt x="3788042" y="3075127"/>
                  <a:pt x="3756652" y="3082098"/>
                  <a:pt x="3755678" y="3076997"/>
                </a:cubicBezTo>
                <a:cubicBezTo>
                  <a:pt x="3743648" y="3084291"/>
                  <a:pt x="3737604" y="3075305"/>
                  <a:pt x="3721587" y="3077553"/>
                </a:cubicBezTo>
                <a:cubicBezTo>
                  <a:pt x="3714042" y="3080313"/>
                  <a:pt x="3708600" y="3080787"/>
                  <a:pt x="3701187" y="3077818"/>
                </a:cubicBezTo>
                <a:cubicBezTo>
                  <a:pt x="3666438" y="3091253"/>
                  <a:pt x="3680164" y="3078420"/>
                  <a:pt x="3647646" y="3083588"/>
                </a:cubicBezTo>
                <a:cubicBezTo>
                  <a:pt x="3619631" y="3089020"/>
                  <a:pt x="3587871" y="3092545"/>
                  <a:pt x="3560777" y="3105520"/>
                </a:cubicBezTo>
                <a:cubicBezTo>
                  <a:pt x="3555802" y="3109193"/>
                  <a:pt x="3543591" y="3110585"/>
                  <a:pt x="3533503" y="3108626"/>
                </a:cubicBezTo>
                <a:cubicBezTo>
                  <a:pt x="3531768" y="3108290"/>
                  <a:pt x="3530162" y="3107864"/>
                  <a:pt x="3528735" y="3107361"/>
                </a:cubicBezTo>
                <a:cubicBezTo>
                  <a:pt x="3505309" y="3109347"/>
                  <a:pt x="3419631" y="3118211"/>
                  <a:pt x="3392949" y="3120534"/>
                </a:cubicBezTo>
                <a:cubicBezTo>
                  <a:pt x="3390791" y="3115813"/>
                  <a:pt x="3377299" y="3124333"/>
                  <a:pt x="3368657" y="3121305"/>
                </a:cubicBezTo>
                <a:cubicBezTo>
                  <a:pt x="3362467" y="3118650"/>
                  <a:pt x="3356930" y="3120616"/>
                  <a:pt x="3350465" y="3120823"/>
                </a:cubicBezTo>
                <a:cubicBezTo>
                  <a:pt x="3341947" y="3118736"/>
                  <a:pt x="3314164" y="3122506"/>
                  <a:pt x="3306922" y="3125212"/>
                </a:cubicBezTo>
                <a:cubicBezTo>
                  <a:pt x="3289615" y="3134610"/>
                  <a:pt x="3250286" y="3127630"/>
                  <a:pt x="3235905" y="3134831"/>
                </a:cubicBezTo>
                <a:cubicBezTo>
                  <a:pt x="3230686" y="3135887"/>
                  <a:pt x="3225583" y="3136314"/>
                  <a:pt x="3220570" y="3136351"/>
                </a:cubicBezTo>
                <a:lnTo>
                  <a:pt x="3206547" y="3135559"/>
                </a:lnTo>
                <a:lnTo>
                  <a:pt x="3202562" y="3133546"/>
                </a:lnTo>
                <a:lnTo>
                  <a:pt x="3193989" y="3134044"/>
                </a:lnTo>
                <a:cubicBezTo>
                  <a:pt x="3193170" y="3133943"/>
                  <a:pt x="3192354" y="3133838"/>
                  <a:pt x="3191535" y="3133737"/>
                </a:cubicBezTo>
                <a:cubicBezTo>
                  <a:pt x="3186844" y="3133143"/>
                  <a:pt x="3182215" y="3132626"/>
                  <a:pt x="3177631" y="3132423"/>
                </a:cubicBezTo>
                <a:cubicBezTo>
                  <a:pt x="3183659" y="3142516"/>
                  <a:pt x="3139642" y="3132347"/>
                  <a:pt x="3152328" y="3140511"/>
                </a:cubicBezTo>
                <a:cubicBezTo>
                  <a:pt x="3128198" y="3141143"/>
                  <a:pt x="3146604" y="3148747"/>
                  <a:pt x="3117596" y="3141499"/>
                </a:cubicBezTo>
                <a:cubicBezTo>
                  <a:pt x="3086979" y="3143595"/>
                  <a:pt x="3006888" y="3148940"/>
                  <a:pt x="2968634" y="3153086"/>
                </a:cubicBezTo>
                <a:cubicBezTo>
                  <a:pt x="2929486" y="3164160"/>
                  <a:pt x="2914998" y="3160811"/>
                  <a:pt x="2888057" y="3166369"/>
                </a:cubicBezTo>
                <a:cubicBezTo>
                  <a:pt x="2835648" y="3169073"/>
                  <a:pt x="2838558" y="3182345"/>
                  <a:pt x="2815482" y="3172591"/>
                </a:cubicBezTo>
                <a:cubicBezTo>
                  <a:pt x="2780330" y="3174973"/>
                  <a:pt x="2810834" y="3187092"/>
                  <a:pt x="2773979" y="3183164"/>
                </a:cubicBezTo>
                <a:cubicBezTo>
                  <a:pt x="2772836" y="3184755"/>
                  <a:pt x="2747271" y="3200694"/>
                  <a:pt x="2744895" y="3201836"/>
                </a:cubicBezTo>
                <a:cubicBezTo>
                  <a:pt x="2729571" y="3202108"/>
                  <a:pt x="2714249" y="3202379"/>
                  <a:pt x="2698926" y="3202651"/>
                </a:cubicBezTo>
                <a:lnTo>
                  <a:pt x="2695579" y="3202498"/>
                </a:lnTo>
                <a:lnTo>
                  <a:pt x="2674400" y="3206842"/>
                </a:lnTo>
                <a:lnTo>
                  <a:pt x="2673684" y="3206495"/>
                </a:lnTo>
                <a:cubicBezTo>
                  <a:pt x="2671600" y="3205816"/>
                  <a:pt x="2669147" y="3205501"/>
                  <a:pt x="2665867" y="3205942"/>
                </a:cubicBezTo>
                <a:cubicBezTo>
                  <a:pt x="2655994" y="3204939"/>
                  <a:pt x="2626692" y="3200644"/>
                  <a:pt x="2614431" y="3200481"/>
                </a:cubicBezTo>
                <a:cubicBezTo>
                  <a:pt x="2607486" y="3202087"/>
                  <a:pt x="2600071" y="3203605"/>
                  <a:pt x="2592303" y="3204964"/>
                </a:cubicBezTo>
                <a:lnTo>
                  <a:pt x="2529882" y="3205645"/>
                </a:lnTo>
                <a:lnTo>
                  <a:pt x="2464509" y="3197687"/>
                </a:lnTo>
                <a:cubicBezTo>
                  <a:pt x="2440330" y="3197513"/>
                  <a:pt x="2419394" y="3194556"/>
                  <a:pt x="2398926" y="3196641"/>
                </a:cubicBezTo>
                <a:cubicBezTo>
                  <a:pt x="2390615" y="3194341"/>
                  <a:pt x="2382779" y="3200091"/>
                  <a:pt x="2375181" y="3203534"/>
                </a:cubicBezTo>
                <a:cubicBezTo>
                  <a:pt x="2352617" y="3202385"/>
                  <a:pt x="2347156" y="3190791"/>
                  <a:pt x="2332855" y="3194625"/>
                </a:cubicBezTo>
                <a:cubicBezTo>
                  <a:pt x="2320177" y="3186674"/>
                  <a:pt x="2319429" y="3189708"/>
                  <a:pt x="2313469" y="3191985"/>
                </a:cubicBezTo>
                <a:cubicBezTo>
                  <a:pt x="2313187" y="3192040"/>
                  <a:pt x="2312903" y="3192094"/>
                  <a:pt x="2312621" y="3192148"/>
                </a:cubicBezTo>
                <a:lnTo>
                  <a:pt x="2310886" y="3191011"/>
                </a:lnTo>
                <a:cubicBezTo>
                  <a:pt x="2309691" y="3190836"/>
                  <a:pt x="2308496" y="3190660"/>
                  <a:pt x="2307301" y="3190485"/>
                </a:cubicBezTo>
                <a:cubicBezTo>
                  <a:pt x="2304038" y="3190598"/>
                  <a:pt x="2300775" y="3190712"/>
                  <a:pt x="2297511" y="3190825"/>
                </a:cubicBezTo>
                <a:cubicBezTo>
                  <a:pt x="2296284" y="3190964"/>
                  <a:pt x="2295057" y="3191105"/>
                  <a:pt x="2293829" y="3191244"/>
                </a:cubicBezTo>
                <a:cubicBezTo>
                  <a:pt x="2291292" y="3191425"/>
                  <a:pt x="2289608" y="3191405"/>
                  <a:pt x="2288442" y="3191236"/>
                </a:cubicBezTo>
                <a:cubicBezTo>
                  <a:pt x="2288397" y="3191205"/>
                  <a:pt x="2288352" y="3191173"/>
                  <a:pt x="2288307" y="3191142"/>
                </a:cubicBezTo>
                <a:cubicBezTo>
                  <a:pt x="2286625" y="3191201"/>
                  <a:pt x="2292966" y="3181241"/>
                  <a:pt x="2291282" y="3181298"/>
                </a:cubicBezTo>
                <a:cubicBezTo>
                  <a:pt x="2282768" y="3181808"/>
                  <a:pt x="2266459" y="3192523"/>
                  <a:pt x="2258572" y="3193351"/>
                </a:cubicBezTo>
                <a:cubicBezTo>
                  <a:pt x="2251903" y="3188132"/>
                  <a:pt x="2222758" y="3194297"/>
                  <a:pt x="2225949" y="3184460"/>
                </a:cubicBezTo>
                <a:cubicBezTo>
                  <a:pt x="2215309" y="3185285"/>
                  <a:pt x="2208874" y="3189370"/>
                  <a:pt x="2212457" y="3182918"/>
                </a:cubicBezTo>
                <a:cubicBezTo>
                  <a:pt x="2208954" y="3183005"/>
                  <a:pt x="2206796" y="3182455"/>
                  <a:pt x="2205250" y="3181596"/>
                </a:cubicBezTo>
                <a:lnTo>
                  <a:pt x="2204802" y="3181191"/>
                </a:lnTo>
                <a:cubicBezTo>
                  <a:pt x="2196360" y="3181862"/>
                  <a:pt x="2165295" y="3184604"/>
                  <a:pt x="2154589" y="3185621"/>
                </a:cubicBezTo>
                <a:lnTo>
                  <a:pt x="2140577" y="3187296"/>
                </a:lnTo>
                <a:lnTo>
                  <a:pt x="2139223" y="3186946"/>
                </a:lnTo>
                <a:lnTo>
                  <a:pt x="2129522" y="3182108"/>
                </a:lnTo>
                <a:cubicBezTo>
                  <a:pt x="2126396" y="3182958"/>
                  <a:pt x="2123631" y="3190717"/>
                  <a:pt x="2121389" y="3192118"/>
                </a:cubicBezTo>
                <a:cubicBezTo>
                  <a:pt x="2088356" y="3184630"/>
                  <a:pt x="2057187" y="3191481"/>
                  <a:pt x="2021332" y="3190187"/>
                </a:cubicBezTo>
                <a:cubicBezTo>
                  <a:pt x="1980808" y="3192837"/>
                  <a:pt x="1960551" y="3192182"/>
                  <a:pt x="1937109" y="3194259"/>
                </a:cubicBezTo>
                <a:cubicBezTo>
                  <a:pt x="1933244" y="3194376"/>
                  <a:pt x="1901924" y="3195327"/>
                  <a:pt x="1908362" y="3191174"/>
                </a:cubicBezTo>
                <a:cubicBezTo>
                  <a:pt x="1873455" y="3191897"/>
                  <a:pt x="1822379" y="3188607"/>
                  <a:pt x="1786518" y="3189413"/>
                </a:cubicBezTo>
                <a:cubicBezTo>
                  <a:pt x="1763469" y="3179547"/>
                  <a:pt x="1741339" y="3197857"/>
                  <a:pt x="1717434" y="3196011"/>
                </a:cubicBezTo>
                <a:cubicBezTo>
                  <a:pt x="1723972" y="3205094"/>
                  <a:pt x="1664175" y="3190915"/>
                  <a:pt x="1662865" y="3201166"/>
                </a:cubicBezTo>
                <a:lnTo>
                  <a:pt x="1636987" y="3195235"/>
                </a:lnTo>
                <a:lnTo>
                  <a:pt x="1623920" y="3183037"/>
                </a:lnTo>
                <a:cubicBezTo>
                  <a:pt x="1619023" y="3182563"/>
                  <a:pt x="1613758" y="3192473"/>
                  <a:pt x="1607939" y="3192950"/>
                </a:cubicBezTo>
                <a:cubicBezTo>
                  <a:pt x="1593621" y="3197013"/>
                  <a:pt x="1571326" y="3192034"/>
                  <a:pt x="1551162" y="3192335"/>
                </a:cubicBezTo>
                <a:lnTo>
                  <a:pt x="1541903" y="3186915"/>
                </a:lnTo>
                <a:lnTo>
                  <a:pt x="1511680" y="3191495"/>
                </a:lnTo>
                <a:cubicBezTo>
                  <a:pt x="1489503" y="3191217"/>
                  <a:pt x="1467326" y="3190938"/>
                  <a:pt x="1445149" y="3190660"/>
                </a:cubicBezTo>
                <a:lnTo>
                  <a:pt x="1436200" y="3191890"/>
                </a:lnTo>
                <a:cubicBezTo>
                  <a:pt x="1432876" y="3191277"/>
                  <a:pt x="1429122" y="3201007"/>
                  <a:pt x="1425206" y="3200344"/>
                </a:cubicBezTo>
                <a:lnTo>
                  <a:pt x="1412701" y="3187919"/>
                </a:lnTo>
                <a:cubicBezTo>
                  <a:pt x="1402612" y="3187367"/>
                  <a:pt x="1373509" y="3184444"/>
                  <a:pt x="1364678" y="3183688"/>
                </a:cubicBezTo>
                <a:cubicBezTo>
                  <a:pt x="1363023" y="3183583"/>
                  <a:pt x="1361370" y="3183479"/>
                  <a:pt x="1359716" y="3183377"/>
                </a:cubicBezTo>
                <a:lnTo>
                  <a:pt x="1327998" y="3173718"/>
                </a:lnTo>
                <a:cubicBezTo>
                  <a:pt x="1303324" y="3168363"/>
                  <a:pt x="1243415" y="3156944"/>
                  <a:pt x="1211674" y="3151252"/>
                </a:cubicBezTo>
                <a:cubicBezTo>
                  <a:pt x="1183206" y="3154805"/>
                  <a:pt x="1160307" y="3140433"/>
                  <a:pt x="1137545" y="3142903"/>
                </a:cubicBezTo>
                <a:cubicBezTo>
                  <a:pt x="1108831" y="3139323"/>
                  <a:pt x="1085657" y="3133417"/>
                  <a:pt x="1067088" y="3129767"/>
                </a:cubicBezTo>
                <a:cubicBezTo>
                  <a:pt x="1064006" y="3128241"/>
                  <a:pt x="1029699" y="3122201"/>
                  <a:pt x="1026132" y="3121008"/>
                </a:cubicBezTo>
                <a:cubicBezTo>
                  <a:pt x="1005747" y="3117732"/>
                  <a:pt x="1013867" y="3117508"/>
                  <a:pt x="979389" y="3112403"/>
                </a:cubicBezTo>
                <a:cubicBezTo>
                  <a:pt x="950459" y="3107178"/>
                  <a:pt x="920762" y="3105056"/>
                  <a:pt x="888511" y="3099565"/>
                </a:cubicBezTo>
                <a:cubicBezTo>
                  <a:pt x="854269" y="3092172"/>
                  <a:pt x="833998" y="3094049"/>
                  <a:pt x="820520" y="3090926"/>
                </a:cubicBezTo>
                <a:cubicBezTo>
                  <a:pt x="792202" y="3081871"/>
                  <a:pt x="783417" y="3082958"/>
                  <a:pt x="740242" y="3083816"/>
                </a:cubicBezTo>
                <a:cubicBezTo>
                  <a:pt x="707061" y="3077800"/>
                  <a:pt x="671560" y="3086129"/>
                  <a:pt x="646247" y="3074734"/>
                </a:cubicBezTo>
                <a:cubicBezTo>
                  <a:pt x="642938" y="3075735"/>
                  <a:pt x="639394" y="3076369"/>
                  <a:pt x="635700" y="3076739"/>
                </a:cubicBezTo>
                <a:cubicBezTo>
                  <a:pt x="632097" y="3076874"/>
                  <a:pt x="628494" y="3077010"/>
                  <a:pt x="624891" y="3077145"/>
                </a:cubicBezTo>
                <a:lnTo>
                  <a:pt x="614671" y="3073567"/>
                </a:lnTo>
                <a:cubicBezTo>
                  <a:pt x="603428" y="3072991"/>
                  <a:pt x="568522" y="3074251"/>
                  <a:pt x="557430" y="3073687"/>
                </a:cubicBezTo>
                <a:lnTo>
                  <a:pt x="557338" y="3073252"/>
                </a:lnTo>
                <a:cubicBezTo>
                  <a:pt x="554424" y="3072272"/>
                  <a:pt x="546805" y="3070825"/>
                  <a:pt x="539949" y="3067812"/>
                </a:cubicBezTo>
                <a:cubicBezTo>
                  <a:pt x="528878" y="3064560"/>
                  <a:pt x="503526" y="3056658"/>
                  <a:pt x="490911" y="3053742"/>
                </a:cubicBezTo>
                <a:lnTo>
                  <a:pt x="468269" y="3040300"/>
                </a:lnTo>
                <a:lnTo>
                  <a:pt x="446284" y="3044010"/>
                </a:lnTo>
                <a:cubicBezTo>
                  <a:pt x="429421" y="3045653"/>
                  <a:pt x="428304" y="3040351"/>
                  <a:pt x="407700" y="3036255"/>
                </a:cubicBezTo>
                <a:cubicBezTo>
                  <a:pt x="397569" y="3038433"/>
                  <a:pt x="390857" y="3046536"/>
                  <a:pt x="384835" y="3043282"/>
                </a:cubicBezTo>
                <a:cubicBezTo>
                  <a:pt x="363540" y="3042472"/>
                  <a:pt x="346002" y="3026895"/>
                  <a:pt x="323041" y="3023486"/>
                </a:cubicBezTo>
                <a:cubicBezTo>
                  <a:pt x="296255" y="3024819"/>
                  <a:pt x="286207" y="3016076"/>
                  <a:pt x="261659" y="3012466"/>
                </a:cubicBezTo>
                <a:cubicBezTo>
                  <a:pt x="237343" y="3017165"/>
                  <a:pt x="246269" y="3004370"/>
                  <a:pt x="234593" y="3000196"/>
                </a:cubicBezTo>
                <a:lnTo>
                  <a:pt x="231087" y="2999548"/>
                </a:lnTo>
                <a:lnTo>
                  <a:pt x="182124" y="3000760"/>
                </a:lnTo>
                <a:cubicBezTo>
                  <a:pt x="176172" y="2995322"/>
                  <a:pt x="146296" y="3000490"/>
                  <a:pt x="150781" y="2990775"/>
                </a:cubicBezTo>
                <a:cubicBezTo>
                  <a:pt x="135014" y="2988838"/>
                  <a:pt x="99403" y="2989342"/>
                  <a:pt x="87521" y="2989133"/>
                </a:cubicBezTo>
                <a:cubicBezTo>
                  <a:pt x="84843" y="2989261"/>
                  <a:pt x="82166" y="2989390"/>
                  <a:pt x="79487" y="2989518"/>
                </a:cubicBezTo>
                <a:lnTo>
                  <a:pt x="77079" y="2990682"/>
                </a:lnTo>
                <a:cubicBezTo>
                  <a:pt x="74554" y="2991354"/>
                  <a:pt x="71035" y="2991559"/>
                  <a:pt x="65291" y="2990716"/>
                </a:cubicBezTo>
                <a:cubicBezTo>
                  <a:pt x="64857" y="2990584"/>
                  <a:pt x="64422" y="2990453"/>
                  <a:pt x="63989" y="2990321"/>
                </a:cubicBezTo>
                <a:cubicBezTo>
                  <a:pt x="62342" y="2990669"/>
                  <a:pt x="50523" y="2991267"/>
                  <a:pt x="36658" y="2991762"/>
                </a:cubicBezTo>
                <a:lnTo>
                  <a:pt x="0" y="2992525"/>
                </a:lnTo>
                <a:close/>
              </a:path>
            </a:pathLst>
          </a:custGeom>
        </p:spPr>
      </p:pic>
      <p:sp>
        <p:nvSpPr>
          <p:cNvPr id="3" name="Content Placeholder 2">
            <a:extLst>
              <a:ext uri="{FF2B5EF4-FFF2-40B4-BE49-F238E27FC236}">
                <a16:creationId xmlns:a16="http://schemas.microsoft.com/office/drawing/2014/main" id="{FC0F5375-C9F6-0E9D-3800-5E0C6BB655ED}"/>
              </a:ext>
            </a:extLst>
          </p:cNvPr>
          <p:cNvSpPr>
            <a:spLocks noGrp="1"/>
          </p:cNvSpPr>
          <p:nvPr>
            <p:ph idx="1"/>
          </p:nvPr>
        </p:nvSpPr>
        <p:spPr>
          <a:xfrm>
            <a:off x="3807501" y="3385738"/>
            <a:ext cx="7839855" cy="2791224"/>
          </a:xfrm>
        </p:spPr>
        <p:txBody>
          <a:bodyPr anchor="ctr">
            <a:noAutofit/>
          </a:bodyPr>
          <a:lstStyle/>
          <a:p>
            <a:pPr marL="0" marR="0" indent="0" algn="just">
              <a:spcBef>
                <a:spcPts val="0"/>
              </a:spcBef>
              <a:spcAft>
                <a:spcPts val="800"/>
              </a:spcAft>
              <a:buNone/>
            </a:pP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Economic power is exercised through market control, investment decisions, and corporate strategies. It affects:</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600" b="1" kern="100" dirty="0">
                <a:effectLst/>
                <a:latin typeface="Times New Roman" panose="02020603050405020304" pitchFamily="18" charset="0"/>
                <a:ea typeface="Aptos" panose="020B0004020202020204" pitchFamily="34" charset="0"/>
                <a:cs typeface="Times New Roman" panose="02020603050405020304" pitchFamily="18" charset="0"/>
              </a:rPr>
              <a:t>Market Dominance</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Large firms can control market prices, product availability, and competition (Stigler, 1968).</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600" b="1" kern="100" dirty="0">
                <a:effectLst/>
                <a:latin typeface="Times New Roman" panose="02020603050405020304" pitchFamily="18" charset="0"/>
                <a:ea typeface="Aptos" panose="020B0004020202020204" pitchFamily="34" charset="0"/>
                <a:cs typeface="Times New Roman" panose="02020603050405020304" pitchFamily="18" charset="0"/>
              </a:rPr>
              <a:t>Labor Relations</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Economic power influences labor practices, wages, and working conditions (Marx, 1867).</a:t>
            </a:r>
          </a:p>
        </p:txBody>
      </p:sp>
    </p:spTree>
    <p:extLst>
      <p:ext uri="{BB962C8B-B14F-4D97-AF65-F5344CB8AC3E}">
        <p14:creationId xmlns:p14="http://schemas.microsoft.com/office/powerpoint/2010/main" val="8321864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4C88E635-3A1D-5DF5-9683-DE8923A2ACFB}"/>
              </a:ext>
            </a:extLst>
          </p:cNvPr>
          <p:cNvSpPr>
            <a:spLocks noGrp="1"/>
          </p:cNvSpPr>
          <p:nvPr>
            <p:ph type="title"/>
          </p:nvPr>
        </p:nvSpPr>
        <p:spPr>
          <a:xfrm>
            <a:off x="1295400" y="669925"/>
            <a:ext cx="4800600" cy="1325563"/>
          </a:xfrm>
        </p:spPr>
        <p:txBody>
          <a:bodyPr anchor="b">
            <a:normAutofit/>
          </a:bodyPr>
          <a:lstStyle/>
          <a:p>
            <a:r>
              <a:rPr lang="en-US" b="1" kern="10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Social and Cultural Power</a:t>
            </a:r>
            <a:endParaRPr lang="en-US">
              <a:solidFill>
                <a:schemeClr val="bg1"/>
              </a:solidFill>
            </a:endParaRPr>
          </a:p>
        </p:txBody>
      </p:sp>
      <p:cxnSp>
        <p:nvCxnSpPr>
          <p:cNvPr id="16" name="Straight Connector 1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2909BAC-76FD-4697-9ED4-B1F4D6AE63EC}"/>
              </a:ext>
            </a:extLst>
          </p:cNvPr>
          <p:cNvSpPr>
            <a:spLocks noGrp="1"/>
          </p:cNvSpPr>
          <p:nvPr>
            <p:ph idx="1"/>
          </p:nvPr>
        </p:nvSpPr>
        <p:spPr>
          <a:xfrm>
            <a:off x="1295400" y="2288833"/>
            <a:ext cx="5390744" cy="3711571"/>
          </a:xfrm>
        </p:spPr>
        <p:txBody>
          <a:bodyPr>
            <a:noAutofit/>
          </a:bodyPr>
          <a:lstStyle/>
          <a:p>
            <a:pPr marL="0" marR="0" indent="0" algn="just">
              <a:spcBef>
                <a:spcPts val="0"/>
              </a:spcBef>
              <a:spcAft>
                <a:spcPts val="800"/>
              </a:spcAft>
              <a:buNone/>
            </a:pPr>
            <a:r>
              <a:rPr lang="en-US"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Social and cultural power shapes societal values, norms, and identities through:</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Media Influence</a:t>
            </a:r>
            <a:r>
              <a:rPr lang="en-US"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Media outlets and cultural products influence public perceptions, trends, and values (McLuhan, 1964).</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Education Systems</a:t>
            </a:r>
            <a:r>
              <a:rPr lang="en-US"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 Educational institutions shape knowledge, skills, and socialization processes (Bowles &amp; Gintis, 1976).</a:t>
            </a:r>
          </a:p>
        </p:txBody>
      </p:sp>
      <p:pic>
        <p:nvPicPr>
          <p:cNvPr id="8" name="Picture 7" descr="A silhouette of two men on strings&#10;&#10;Description automatically generated">
            <a:extLst>
              <a:ext uri="{FF2B5EF4-FFF2-40B4-BE49-F238E27FC236}">
                <a16:creationId xmlns:a16="http://schemas.microsoft.com/office/drawing/2014/main" id="{2F113EC6-BE5E-8C99-F25E-A9417BC8097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80175" y="369913"/>
            <a:ext cx="3118675" cy="2784532"/>
          </a:xfrm>
          <a:prstGeom prst="rect">
            <a:avLst/>
          </a:prstGeom>
        </p:spPr>
      </p:pic>
      <p:sp>
        <p:nvSpPr>
          <p:cNvPr id="18" name="Rectangle 17">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lage of many faces&#10;&#10;Description automatically generated">
            <a:extLst>
              <a:ext uri="{FF2B5EF4-FFF2-40B4-BE49-F238E27FC236}">
                <a16:creationId xmlns:a16="http://schemas.microsoft.com/office/drawing/2014/main" id="{9D26CBFC-8D25-FAF5-F311-B80F0A61674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38661" y="3924824"/>
            <a:ext cx="3588640" cy="2395417"/>
          </a:xfrm>
          <a:prstGeom prst="rect">
            <a:avLst/>
          </a:prstGeom>
        </p:spPr>
      </p:pic>
      <p:sp>
        <p:nvSpPr>
          <p:cNvPr id="20" name="Rectangle 19">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83DF04B-10CC-0F93-F3C3-62B0E1BE2DF8}"/>
              </a:ext>
            </a:extLst>
          </p:cNvPr>
          <p:cNvSpPr txBox="1"/>
          <p:nvPr/>
        </p:nvSpPr>
        <p:spPr>
          <a:xfrm>
            <a:off x="9329877" y="6120186"/>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press.rebus.community/introductiontocommunitypsychology/chapter/respect-for-diversit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9" name="TextBox 8">
            <a:extLst>
              <a:ext uri="{FF2B5EF4-FFF2-40B4-BE49-F238E27FC236}">
                <a16:creationId xmlns:a16="http://schemas.microsoft.com/office/drawing/2014/main" id="{A60B413D-041A-FA58-BEE8-0D9BFF077C42}"/>
              </a:ext>
            </a:extLst>
          </p:cNvPr>
          <p:cNvSpPr txBox="1"/>
          <p:nvPr/>
        </p:nvSpPr>
        <p:spPr>
          <a:xfrm>
            <a:off x="7388841" y="2954390"/>
            <a:ext cx="261000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mises.org.es/2017/07/las-lecciones-desastrosas-de-la-ingenieria-socia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82244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2" name="Picture 11" descr="Orange and blue numbers and graphs">
            <a:extLst>
              <a:ext uri="{FF2B5EF4-FFF2-40B4-BE49-F238E27FC236}">
                <a16:creationId xmlns:a16="http://schemas.microsoft.com/office/drawing/2014/main" id="{5F7FFB68-62CD-36BA-781B-52A10181B8B2}"/>
              </a:ext>
            </a:extLst>
          </p:cNvPr>
          <p:cNvPicPr>
            <a:picLocks noChangeAspect="1"/>
          </p:cNvPicPr>
          <p:nvPr/>
        </p:nvPicPr>
        <p:blipFill>
          <a:blip r:embed="rId2">
            <a:alphaModFix amt="60000"/>
          </a:blip>
          <a:srcRect t="6569" b="1595"/>
          <a:stretch/>
        </p:blipFill>
        <p:spPr>
          <a:xfrm>
            <a:off x="-1" y="10"/>
            <a:ext cx="12192001" cy="6857990"/>
          </a:xfrm>
          <a:prstGeom prst="rect">
            <a:avLst/>
          </a:prstGeom>
        </p:spPr>
      </p:pic>
      <p:sp>
        <p:nvSpPr>
          <p:cNvPr id="2" name="Title 1">
            <a:extLst>
              <a:ext uri="{FF2B5EF4-FFF2-40B4-BE49-F238E27FC236}">
                <a16:creationId xmlns:a16="http://schemas.microsoft.com/office/drawing/2014/main" id="{87BADED6-72E5-5A3C-3631-2D2F414B6A07}"/>
              </a:ext>
            </a:extLst>
          </p:cNvPr>
          <p:cNvSpPr>
            <a:spLocks noGrp="1"/>
          </p:cNvSpPr>
          <p:nvPr>
            <p:ph type="title"/>
          </p:nvPr>
        </p:nvSpPr>
        <p:spPr>
          <a:xfrm>
            <a:off x="1198181" y="728907"/>
            <a:ext cx="9792471" cy="1499848"/>
          </a:xfrm>
        </p:spPr>
        <p:txBody>
          <a:bodyPr>
            <a:normAutofit/>
          </a:bodyPr>
          <a:lstStyle/>
          <a:p>
            <a:pPr algn="ctr"/>
            <a:r>
              <a:rPr lang="en-US"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Implications of Power Dynamics</a:t>
            </a:r>
            <a:endParaRPr lang="en-US" dirty="0">
              <a:solidFill>
                <a:srgbClr val="FFFFFF"/>
              </a:solidFill>
            </a:endParaRPr>
          </a:p>
        </p:txBody>
      </p:sp>
      <p:sp>
        <p:nvSpPr>
          <p:cNvPr id="13" name="Content Placeholder 2">
            <a:extLst>
              <a:ext uri="{FF2B5EF4-FFF2-40B4-BE49-F238E27FC236}">
                <a16:creationId xmlns:a16="http://schemas.microsoft.com/office/drawing/2014/main" id="{C2C8C07F-A9A7-8B84-481B-D01DADBDF7B0}"/>
              </a:ext>
            </a:extLst>
          </p:cNvPr>
          <p:cNvSpPr>
            <a:spLocks noGrp="1"/>
          </p:cNvSpPr>
          <p:nvPr>
            <p:ph idx="1"/>
          </p:nvPr>
        </p:nvSpPr>
        <p:spPr>
          <a:xfrm>
            <a:off x="1198181" y="2038663"/>
            <a:ext cx="9792471" cy="4090426"/>
          </a:xfrm>
        </p:spPr>
        <p:txBody>
          <a:bodyPr>
            <a:noAutofit/>
          </a:bodyPr>
          <a:lstStyle/>
          <a:p>
            <a:pPr marL="0" marR="0" indent="0" algn="just">
              <a:spcBef>
                <a:spcPts val="0"/>
              </a:spcBef>
              <a:spcAft>
                <a:spcPts val="800"/>
              </a:spcAft>
              <a:buNone/>
            </a:pPr>
            <a:r>
              <a:rPr lang="en-US"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Power and Inequality</a:t>
            </a:r>
            <a:endParaRPr lang="en-US"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spcBef>
                <a:spcPts val="0"/>
              </a:spcBef>
              <a:spcAft>
                <a:spcPts val="800"/>
              </a:spcAft>
            </a:pPr>
            <a:r>
              <a:rPr lang="en-US"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Power dynamics contribute to social inequality by creating and reinforcing disparities in wealth, opportunity, and access to resources. This can lead to systemic discrimination and marginalization of certain groups (Sen, 1999).</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Economic Disparities</a:t>
            </a:r>
            <a:r>
              <a:rPr lang="en-US"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 Concentration of economic power leads to wealth inequality and affects social mobility (Piketty, 2014).</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Social Exclusion</a:t>
            </a:r>
            <a:r>
              <a:rPr lang="en-US"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 Certain groups may experience exclusion from social and economic opportunities due to power imbalances (Young, 1990).</a:t>
            </a:r>
          </a:p>
          <a:p>
            <a:pPr marL="0" indent="0" algn="just">
              <a:buNone/>
            </a:pPr>
            <a:endParaRPr lang="en-US"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4380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B068B58-6F94-4AFF-A8A7-18573884D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7" name="Rectangle 16">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E5B028C-7535-45E5-9D2C-32C50D0E0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F9CE2752-05B8-1084-33FF-9495ADEA116B}"/>
              </a:ext>
            </a:extLst>
          </p:cNvPr>
          <p:cNvSpPr>
            <a:spLocks noGrp="1"/>
          </p:cNvSpPr>
          <p:nvPr>
            <p:ph type="title"/>
          </p:nvPr>
        </p:nvSpPr>
        <p:spPr>
          <a:xfrm>
            <a:off x="1057055" y="1087668"/>
            <a:ext cx="5673529" cy="1145228"/>
          </a:xfrm>
        </p:spPr>
        <p:txBody>
          <a:bodyPr anchor="b">
            <a:normAutofit/>
          </a:bodyPr>
          <a:lstStyle/>
          <a:p>
            <a:r>
              <a:rPr lang="en-US" sz="4800" b="1" kern="100" dirty="0">
                <a:effectLst/>
                <a:latin typeface="Times New Roman" panose="02020603050405020304" pitchFamily="18" charset="0"/>
                <a:ea typeface="Aptos" panose="020B0004020202020204" pitchFamily="34" charset="0"/>
                <a:cs typeface="Times New Roman" panose="02020603050405020304" pitchFamily="18" charset="0"/>
              </a:rPr>
              <a:t>Power and Conflict</a:t>
            </a:r>
            <a:endParaRPr lang="en-US" sz="4800" dirty="0"/>
          </a:p>
        </p:txBody>
      </p:sp>
      <p:sp>
        <p:nvSpPr>
          <p:cNvPr id="3" name="Content Placeholder 2">
            <a:extLst>
              <a:ext uri="{FF2B5EF4-FFF2-40B4-BE49-F238E27FC236}">
                <a16:creationId xmlns:a16="http://schemas.microsoft.com/office/drawing/2014/main" id="{AC0A3731-ABA1-7F36-95B9-3AB7D557394F}"/>
              </a:ext>
            </a:extLst>
          </p:cNvPr>
          <p:cNvSpPr>
            <a:spLocks noGrp="1"/>
          </p:cNvSpPr>
          <p:nvPr>
            <p:ph idx="1"/>
          </p:nvPr>
        </p:nvSpPr>
        <p:spPr>
          <a:xfrm>
            <a:off x="1098811" y="2271885"/>
            <a:ext cx="5305353" cy="3334436"/>
          </a:xfrm>
        </p:spPr>
        <p:txBody>
          <a:bodyPr>
            <a:noAutofit/>
          </a:bodyPr>
          <a:lstStyle/>
          <a:p>
            <a:pPr marL="0" marR="0" indent="0" algn="just">
              <a:spcBef>
                <a:spcPts val="0"/>
              </a:spcBef>
              <a:spcAft>
                <a:spcPts val="800"/>
              </a:spcAft>
              <a:buNone/>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Power imbalances can lead to social and political conflicts, as marginalized groups challenge dominant power structures and advocate for justice and equity (Tilly, 2003).</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Revolution and Protest</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Social movements and revolutions often arise from power struggles and demands for change (Arendt, 1969).</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Negotiation and Compromise</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Effective conflict resolution requires negotiation and compromise between conflicting power interests (Fisher &amp; </a:t>
            </a:r>
            <a:r>
              <a:rPr lang="en-US" sz="2000" kern="100" dirty="0" err="1">
                <a:effectLst/>
                <a:latin typeface="Times New Roman" panose="02020603050405020304" pitchFamily="18" charset="0"/>
                <a:ea typeface="Aptos" panose="020B0004020202020204" pitchFamily="34" charset="0"/>
                <a:cs typeface="Times New Roman" panose="02020603050405020304" pitchFamily="18" charset="0"/>
              </a:rPr>
              <a:t>Ury</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1981).</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9BE9EE81-15F8-A5E5-FE9A-9557B3404D1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75741" y="1816842"/>
            <a:ext cx="4890576" cy="3215556"/>
          </a:xfrm>
          <a:prstGeom prst="rect">
            <a:avLst/>
          </a:prstGeom>
        </p:spPr>
      </p:pic>
    </p:spTree>
    <p:extLst>
      <p:ext uri="{BB962C8B-B14F-4D97-AF65-F5344CB8AC3E}">
        <p14:creationId xmlns:p14="http://schemas.microsoft.com/office/powerpoint/2010/main" val="1329923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3" name="Rectangle 2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C1F70D-D94E-F536-1D0C-00B7DC549D04}"/>
              </a:ext>
            </a:extLst>
          </p:cNvPr>
          <p:cNvSpPr>
            <a:spLocks noGrp="1"/>
          </p:cNvSpPr>
          <p:nvPr>
            <p:ph type="title"/>
          </p:nvPr>
        </p:nvSpPr>
        <p:spPr>
          <a:xfrm>
            <a:off x="96714" y="300404"/>
            <a:ext cx="6353357" cy="1108074"/>
          </a:xfrm>
        </p:spPr>
        <p:txBody>
          <a:bodyPr anchor="ctr">
            <a:normAutofit/>
          </a:bodyPr>
          <a:lstStyle/>
          <a:p>
            <a:pPr algn="ctr"/>
            <a:r>
              <a:rPr lang="en-US" sz="3600" b="1" dirty="0">
                <a:latin typeface="Times New Roman" panose="02020603050405020304" pitchFamily="18" charset="0"/>
                <a:cs typeface="Times New Roman" panose="02020603050405020304" pitchFamily="18" charset="0"/>
              </a:rPr>
              <a:t>ABOUT THE LECTURER</a:t>
            </a:r>
          </a:p>
        </p:txBody>
      </p:sp>
      <p:sp>
        <p:nvSpPr>
          <p:cNvPr id="42" name="Content Placeholder 2">
            <a:extLst>
              <a:ext uri="{FF2B5EF4-FFF2-40B4-BE49-F238E27FC236}">
                <a16:creationId xmlns:a16="http://schemas.microsoft.com/office/drawing/2014/main" id="{19726322-920D-1E8D-1703-BA8A84F60A2B}"/>
              </a:ext>
            </a:extLst>
          </p:cNvPr>
          <p:cNvSpPr>
            <a:spLocks noGrp="1"/>
          </p:cNvSpPr>
          <p:nvPr>
            <p:ph idx="1"/>
          </p:nvPr>
        </p:nvSpPr>
        <p:spPr>
          <a:xfrm>
            <a:off x="453353" y="2238955"/>
            <a:ext cx="5497742" cy="3764604"/>
          </a:xfrm>
        </p:spPr>
        <p:txBody>
          <a:bodyPr anchor="ctr">
            <a:noAutofit/>
          </a:bodyPr>
          <a:lstStyle/>
          <a:p>
            <a:pPr algn="jus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CEO, Content Creators Hub</a:t>
            </a:r>
            <a:r>
              <a:rPr lang="en-US" sz="1600" dirty="0">
                <a:latin typeface="Times New Roman" panose="02020603050405020304" pitchFamily="18" charset="0"/>
                <a:cs typeface="Times New Roman" panose="02020603050405020304" pitchFamily="18" charset="0"/>
              </a:rPr>
              <a:t> – Leading a global platform for social media growth and monetization.</a:t>
            </a:r>
          </a:p>
          <a:p>
            <a:pPr algn="jus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MDS in Theology of Development Candidate</a:t>
            </a:r>
            <a:r>
              <a:rPr lang="en-US" sz="1600" dirty="0">
                <a:latin typeface="Times New Roman" panose="02020603050405020304" pitchFamily="18" charset="0"/>
                <a:cs typeface="Times New Roman" panose="02020603050405020304" pitchFamily="18" charset="0"/>
              </a:rPr>
              <a:t> – AIU.</a:t>
            </a:r>
          </a:p>
          <a:p>
            <a:pPr algn="jus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Bachelor of Theology with a Minor in Development Studies</a:t>
            </a:r>
            <a:r>
              <a:rPr lang="en-US" sz="1600" dirty="0">
                <a:latin typeface="Times New Roman" panose="02020603050405020304" pitchFamily="18" charset="0"/>
                <a:cs typeface="Times New Roman" panose="02020603050405020304" pitchFamily="18" charset="0"/>
              </a:rPr>
              <a:t> – AIU, 2024</a:t>
            </a:r>
          </a:p>
          <a:p>
            <a:pPr algn="jus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Former International Students Representative</a:t>
            </a:r>
            <a:r>
              <a:rPr lang="en-US" sz="1600" dirty="0">
                <a:latin typeface="Times New Roman" panose="02020603050405020304" pitchFamily="18" charset="0"/>
                <a:cs typeface="Times New Roman" panose="02020603050405020304" pitchFamily="18" charset="0"/>
              </a:rPr>
              <a:t> – Advocated for inclusivity and support at AIU, 2022-2023.</a:t>
            </a:r>
          </a:p>
          <a:p>
            <a:pPr algn="jus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Deputy Vice-Chancellor, Administration </a:t>
            </a:r>
            <a:r>
              <a:rPr lang="en-US" sz="1600" dirty="0">
                <a:latin typeface="Times New Roman" panose="02020603050405020304" pitchFamily="18" charset="0"/>
                <a:cs typeface="Times New Roman" panose="02020603050405020304" pitchFamily="18" charset="0"/>
              </a:rPr>
              <a:t>– Ascen University, Liberia.</a:t>
            </a:r>
          </a:p>
          <a:p>
            <a:pPr algn="jus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Award-Winning Leader</a:t>
            </a:r>
            <a:r>
              <a:rPr lang="en-US" sz="1600" dirty="0">
                <a:latin typeface="Times New Roman" panose="02020603050405020304" pitchFamily="18" charset="0"/>
                <a:cs typeface="Times New Roman" panose="02020603050405020304" pitchFamily="18" charset="0"/>
              </a:rPr>
              <a:t> – Recognized for peace advocacy and impactful community development initiatives with an Honorary Title, “Ambassador of Peace”, 2020.</a:t>
            </a:r>
          </a:p>
          <a:p>
            <a:pPr algn="just">
              <a:buFont typeface="Arial" panose="020B0604020202020204" pitchFamily="34" charset="0"/>
              <a:buChar char="•"/>
            </a:pPr>
            <a:r>
              <a:rPr lang="en-US" sz="1600" b="1" dirty="0">
                <a:latin typeface="Times New Roman" panose="02020603050405020304" pitchFamily="18" charset="0"/>
                <a:cs typeface="Times New Roman" panose="02020603050405020304" pitchFamily="18" charset="0"/>
              </a:rPr>
              <a:t>Graduate Assistant (Lecturer) – </a:t>
            </a:r>
            <a:r>
              <a:rPr lang="en-US" sz="1600" dirty="0">
                <a:latin typeface="Times New Roman" panose="02020603050405020304" pitchFamily="18" charset="0"/>
                <a:cs typeface="Times New Roman" panose="02020603050405020304" pitchFamily="18" charset="0"/>
              </a:rPr>
              <a:t>Department of Development Studies, AIU.</a:t>
            </a:r>
            <a:endParaRPr lang="en-US" sz="1600" b="1" dirty="0">
              <a:latin typeface="Times New Roman" panose="02020603050405020304" pitchFamily="18" charset="0"/>
              <a:cs typeface="Times New Roman" panose="02020603050405020304" pitchFamily="18" charset="0"/>
            </a:endParaRPr>
          </a:p>
          <a:p>
            <a:pPr marL="0" indent="0" algn="just">
              <a:buNone/>
            </a:pPr>
            <a:r>
              <a:rPr lang="en-US" sz="1600" dirty="0">
                <a:latin typeface="Times New Roman" panose="02020603050405020304" pitchFamily="18" charset="0"/>
                <a:cs typeface="Times New Roman" panose="02020603050405020304" pitchFamily="18" charset="0"/>
              </a:rPr>
              <a:t>I bring a rich blend of experience in community development, leadership, and governance, aimed at inspiring and preparing you all for impactful roles in development.</a:t>
            </a:r>
          </a:p>
        </p:txBody>
      </p:sp>
      <p:pic>
        <p:nvPicPr>
          <p:cNvPr id="5" name="Picture 4" descr="A person sitting at a desk pointing at the camera">
            <a:extLst>
              <a:ext uri="{FF2B5EF4-FFF2-40B4-BE49-F238E27FC236}">
                <a16:creationId xmlns:a16="http://schemas.microsoft.com/office/drawing/2014/main" id="{D2D886B9-6743-C3E4-2294-D715014A981F}"/>
              </a:ext>
            </a:extLst>
          </p:cNvPr>
          <p:cNvPicPr>
            <a:picLocks noChangeAspect="1"/>
          </p:cNvPicPr>
          <p:nvPr/>
        </p:nvPicPr>
        <p:blipFill>
          <a:blip r:embed="rId2">
            <a:extLst>
              <a:ext uri="{28A0092B-C50C-407E-A947-70E740481C1C}">
                <a14:useLocalDpi xmlns:a14="http://schemas.microsoft.com/office/drawing/2010/main" val="0"/>
              </a:ext>
            </a:extLst>
          </a:blip>
          <a:srcRect l="24348" r="25596"/>
          <a:stretch/>
        </p:blipFill>
        <p:spPr>
          <a:xfrm>
            <a:off x="6096000" y="1"/>
            <a:ext cx="6102825" cy="6858000"/>
          </a:xfrm>
          <a:prstGeom prst="rect">
            <a:avLst/>
          </a:prstGeom>
        </p:spPr>
      </p:pic>
    </p:spTree>
    <p:extLst>
      <p:ext uri="{BB962C8B-B14F-4D97-AF65-F5344CB8AC3E}">
        <p14:creationId xmlns:p14="http://schemas.microsoft.com/office/powerpoint/2010/main" val="3960577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2">
                                            <p:txEl>
                                              <p:pRg st="0" end="0"/>
                                            </p:txEl>
                                          </p:spTgt>
                                        </p:tgtEl>
                                        <p:attrNameLst>
                                          <p:attrName>style.visibility</p:attrName>
                                        </p:attrNameLst>
                                      </p:cBhvr>
                                      <p:to>
                                        <p:strVal val="visible"/>
                                      </p:to>
                                    </p:set>
                                    <p:animEffect transition="in" filter="wipe(down)">
                                      <p:cBhvr>
                                        <p:cTn id="32" dur="500"/>
                                        <p:tgtEl>
                                          <p:spTgt spid="4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2">
                                            <p:txEl>
                                              <p:pRg st="1" end="1"/>
                                            </p:txEl>
                                          </p:spTgt>
                                        </p:tgtEl>
                                        <p:attrNameLst>
                                          <p:attrName>style.visibility</p:attrName>
                                        </p:attrNameLst>
                                      </p:cBhvr>
                                      <p:to>
                                        <p:strVal val="visible"/>
                                      </p:to>
                                    </p:set>
                                    <p:animEffect transition="in" filter="wipe(down)">
                                      <p:cBhvr>
                                        <p:cTn id="37" dur="500"/>
                                        <p:tgtEl>
                                          <p:spTgt spid="4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2">
                                            <p:txEl>
                                              <p:pRg st="2" end="2"/>
                                            </p:txEl>
                                          </p:spTgt>
                                        </p:tgtEl>
                                        <p:attrNameLst>
                                          <p:attrName>style.visibility</p:attrName>
                                        </p:attrNameLst>
                                      </p:cBhvr>
                                      <p:to>
                                        <p:strVal val="visible"/>
                                      </p:to>
                                    </p:set>
                                    <p:animEffect transition="in" filter="wipe(down)">
                                      <p:cBhvr>
                                        <p:cTn id="42" dur="500"/>
                                        <p:tgtEl>
                                          <p:spTgt spid="4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2">
                                            <p:txEl>
                                              <p:pRg st="3" end="3"/>
                                            </p:txEl>
                                          </p:spTgt>
                                        </p:tgtEl>
                                        <p:attrNameLst>
                                          <p:attrName>style.visibility</p:attrName>
                                        </p:attrNameLst>
                                      </p:cBhvr>
                                      <p:to>
                                        <p:strVal val="visible"/>
                                      </p:to>
                                    </p:set>
                                    <p:animEffect transition="in" filter="wipe(down)">
                                      <p:cBhvr>
                                        <p:cTn id="47" dur="500"/>
                                        <p:tgtEl>
                                          <p:spTgt spid="42">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2">
                                            <p:txEl>
                                              <p:pRg st="4" end="4"/>
                                            </p:txEl>
                                          </p:spTgt>
                                        </p:tgtEl>
                                        <p:attrNameLst>
                                          <p:attrName>style.visibility</p:attrName>
                                        </p:attrNameLst>
                                      </p:cBhvr>
                                      <p:to>
                                        <p:strVal val="visible"/>
                                      </p:to>
                                    </p:set>
                                    <p:animEffect transition="in" filter="wipe(down)">
                                      <p:cBhvr>
                                        <p:cTn id="52" dur="500"/>
                                        <p:tgtEl>
                                          <p:spTgt spid="42">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2">
                                            <p:txEl>
                                              <p:pRg st="5" end="5"/>
                                            </p:txEl>
                                          </p:spTgt>
                                        </p:tgtEl>
                                        <p:attrNameLst>
                                          <p:attrName>style.visibility</p:attrName>
                                        </p:attrNameLst>
                                      </p:cBhvr>
                                      <p:to>
                                        <p:strVal val="visible"/>
                                      </p:to>
                                    </p:set>
                                    <p:animEffect transition="in" filter="wipe(down)">
                                      <p:cBhvr>
                                        <p:cTn id="57" dur="500"/>
                                        <p:tgtEl>
                                          <p:spTgt spid="42">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2">
                                            <p:txEl>
                                              <p:pRg st="6" end="6"/>
                                            </p:txEl>
                                          </p:spTgt>
                                        </p:tgtEl>
                                        <p:attrNameLst>
                                          <p:attrName>style.visibility</p:attrName>
                                        </p:attrNameLst>
                                      </p:cBhvr>
                                      <p:to>
                                        <p:strVal val="visible"/>
                                      </p:to>
                                    </p:set>
                                    <p:animEffect transition="in" filter="wipe(down)">
                                      <p:cBhvr>
                                        <p:cTn id="62" dur="500"/>
                                        <p:tgtEl>
                                          <p:spTgt spid="42">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xEl>
                                              <p:pRg st="7" end="7"/>
                                            </p:txEl>
                                          </p:spTgt>
                                        </p:tgtEl>
                                        <p:attrNameLst>
                                          <p:attrName>style.visibility</p:attrName>
                                        </p:attrNameLst>
                                      </p:cBhvr>
                                      <p:to>
                                        <p:strVal val="visible"/>
                                      </p:to>
                                    </p:set>
                                    <p:animEffect transition="in" filter="wipe(down)">
                                      <p:cBhvr>
                                        <p:cTn id="67" dur="500"/>
                                        <p:tgtEl>
                                          <p:spTgt spid="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C827BE-ECD9-9E60-8361-686888E86FA2}"/>
              </a:ext>
            </a:extLst>
          </p:cNvPr>
          <p:cNvSpPr>
            <a:spLocks noGrp="1"/>
          </p:cNvSpPr>
          <p:nvPr>
            <p:ph type="title"/>
          </p:nvPr>
        </p:nvSpPr>
        <p:spPr>
          <a:xfrm>
            <a:off x="830117" y="681037"/>
            <a:ext cx="6125964" cy="989428"/>
          </a:xfrm>
        </p:spPr>
        <p:txBody>
          <a:bodyPr anchor="b">
            <a:normAutofit/>
          </a:bodyPr>
          <a:lstStyle/>
          <a:p>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Power and Governance</a:t>
            </a:r>
            <a:endParaRPr lang="en-US" dirty="0"/>
          </a:p>
        </p:txBody>
      </p:sp>
      <p:sp>
        <p:nvSpPr>
          <p:cNvPr id="3" name="Content Placeholder 2">
            <a:extLst>
              <a:ext uri="{FF2B5EF4-FFF2-40B4-BE49-F238E27FC236}">
                <a16:creationId xmlns:a16="http://schemas.microsoft.com/office/drawing/2014/main" id="{F840D7B6-1A13-BA12-8DFA-CBAE3AD92594}"/>
              </a:ext>
            </a:extLst>
          </p:cNvPr>
          <p:cNvSpPr>
            <a:spLocks noGrp="1"/>
          </p:cNvSpPr>
          <p:nvPr>
            <p:ph idx="1"/>
          </p:nvPr>
        </p:nvSpPr>
        <p:spPr>
          <a:xfrm>
            <a:off x="951003" y="1804167"/>
            <a:ext cx="4579876" cy="4130068"/>
          </a:xfrm>
        </p:spPr>
        <p:txBody>
          <a:bodyPr>
            <a:noAutofit/>
          </a:bodyPr>
          <a:lstStyle/>
          <a:p>
            <a:pPr marL="0" marR="0" indent="0" algn="just">
              <a:spcBef>
                <a:spcPts val="0"/>
              </a:spcBef>
              <a:spcAft>
                <a:spcPts val="800"/>
              </a:spcAft>
              <a:buNone/>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Governance structures must address power dynamics to ensure fairness, transparency, and accountability. This involves:</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Checks and Balances</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Implementing systems to prevent abuse of power and ensure balanced decision-making (Madison et al., 1788).</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Participatory Governance</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Encouraging broad participation in decision-making processes to represent diverse interests (</a:t>
            </a: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Arnstein</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1969).</a:t>
            </a:r>
          </a:p>
        </p:txBody>
      </p:sp>
      <p:pic>
        <p:nvPicPr>
          <p:cNvPr id="5" name="Picture 4" descr="A group of people holding hands&#10;&#10;Description automatically generated">
            <a:extLst>
              <a:ext uri="{FF2B5EF4-FFF2-40B4-BE49-F238E27FC236}">
                <a16:creationId xmlns:a16="http://schemas.microsoft.com/office/drawing/2014/main" id="{E0738480-A539-167E-1E2C-CEFBB967AF2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922" r="7320" b="-1"/>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8" name="Picture 7" descr="A close-up of a person's head&#10;&#10;Description automatically generated">
            <a:extLst>
              <a:ext uri="{FF2B5EF4-FFF2-40B4-BE49-F238E27FC236}">
                <a16:creationId xmlns:a16="http://schemas.microsoft.com/office/drawing/2014/main" id="{2E337F9E-35CA-54A2-37CD-93CA36F806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8865" r="15174"/>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11" name="Picture 10" descr="A large room with a crowd of people&#10;&#10;Description automatically generated">
            <a:extLst>
              <a:ext uri="{FF2B5EF4-FFF2-40B4-BE49-F238E27FC236}">
                <a16:creationId xmlns:a16="http://schemas.microsoft.com/office/drawing/2014/main" id="{0ECBA12F-F52E-FFC5-02D7-58609CD537A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0137" r="6659"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6" name="TextBox 5">
            <a:extLst>
              <a:ext uri="{FF2B5EF4-FFF2-40B4-BE49-F238E27FC236}">
                <a16:creationId xmlns:a16="http://schemas.microsoft.com/office/drawing/2014/main" id="{44199A05-808A-7665-594D-D60DBBAC4BEA}"/>
              </a:ext>
            </a:extLst>
          </p:cNvPr>
          <p:cNvSpPr txBox="1"/>
          <p:nvPr/>
        </p:nvSpPr>
        <p:spPr>
          <a:xfrm>
            <a:off x="9894576" y="6870700"/>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urses.lumenlearning.com/wm-introductiontosociology/chapter/introduction-to-theoretical-perspectives-on-government-and-powe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9" name="TextBox 8">
            <a:extLst>
              <a:ext uri="{FF2B5EF4-FFF2-40B4-BE49-F238E27FC236}">
                <a16:creationId xmlns:a16="http://schemas.microsoft.com/office/drawing/2014/main" id="{7AC47A1C-2AAB-F77F-8428-E2B268851652}"/>
              </a:ext>
            </a:extLst>
          </p:cNvPr>
          <p:cNvSpPr txBox="1"/>
          <p:nvPr/>
        </p:nvSpPr>
        <p:spPr>
          <a:xfrm>
            <a:off x="7292706" y="6870700"/>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peoplematters.in/article/strategic-hr/how-to-embark-on-a-learning-journey-for-ethics-and-governance-1818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12" name="TextBox 11">
            <a:extLst>
              <a:ext uri="{FF2B5EF4-FFF2-40B4-BE49-F238E27FC236}">
                <a16:creationId xmlns:a16="http://schemas.microsoft.com/office/drawing/2014/main" id="{78F2AD1A-908D-0160-ACCE-7F789C858610}"/>
              </a:ext>
            </a:extLst>
          </p:cNvPr>
          <p:cNvSpPr txBox="1"/>
          <p:nvPr/>
        </p:nvSpPr>
        <p:spPr>
          <a:xfrm>
            <a:off x="4982582" y="6870700"/>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medium.com/@B_Nappi/how-modern-representative-governments-are-inconsistent-with-true-democracy-6be9927b074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519725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halkboard with a book and glasses&#10;&#10;Description automatically generated">
            <a:extLst>
              <a:ext uri="{FF2B5EF4-FFF2-40B4-BE49-F238E27FC236}">
                <a16:creationId xmlns:a16="http://schemas.microsoft.com/office/drawing/2014/main" id="{F3B86D50-4292-48D0-DA51-99B412BC7FE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405" r="25003"/>
          <a:stretch/>
        </p:blipFill>
        <p:spPr>
          <a:xfrm>
            <a:off x="-2" y="10"/>
            <a:ext cx="4056982" cy="4469306"/>
          </a:xfrm>
          <a:prstGeom prst="rect">
            <a:avLst/>
          </a:prstGeom>
        </p:spPr>
      </p:pic>
      <p:pic>
        <p:nvPicPr>
          <p:cNvPr id="11" name="Picture 10" descr="A gavel and a sign on a table&#10;&#10;Description automatically generated">
            <a:extLst>
              <a:ext uri="{FF2B5EF4-FFF2-40B4-BE49-F238E27FC236}">
                <a16:creationId xmlns:a16="http://schemas.microsoft.com/office/drawing/2014/main" id="{BF9BAABF-90D2-E952-877B-43F3553883F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3981" r="2" b="7988"/>
          <a:stretch/>
        </p:blipFill>
        <p:spPr>
          <a:xfrm>
            <a:off x="8115283" y="4462444"/>
            <a:ext cx="4076715" cy="2395556"/>
          </a:xfrm>
          <a:prstGeom prst="rect">
            <a:avLst/>
          </a:prstGeom>
        </p:spPr>
      </p:pic>
      <p:pic>
        <p:nvPicPr>
          <p:cNvPr id="8" name="Picture 7" descr="A yellow sticky note next to a computer and glasses&#10;&#10;Description automatically generated">
            <a:extLst>
              <a:ext uri="{FF2B5EF4-FFF2-40B4-BE49-F238E27FC236}">
                <a16:creationId xmlns:a16="http://schemas.microsoft.com/office/drawing/2014/main" id="{CCF1C3A0-0177-AB0E-00DC-E3857FA7758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2531" r="16582"/>
          <a:stretch/>
        </p:blipFill>
        <p:spPr>
          <a:xfrm>
            <a:off x="8115283" y="-1"/>
            <a:ext cx="4076717" cy="4469316"/>
          </a:xfrm>
          <a:prstGeom prst="rect">
            <a:avLst/>
          </a:prstGeom>
        </p:spPr>
      </p:pic>
      <p:pic>
        <p:nvPicPr>
          <p:cNvPr id="14" name="Picture 13" descr="A pair of glasses on a red binder&#10;&#10;Description automatically generated">
            <a:extLst>
              <a:ext uri="{FF2B5EF4-FFF2-40B4-BE49-F238E27FC236}">
                <a16:creationId xmlns:a16="http://schemas.microsoft.com/office/drawing/2014/main" id="{2651C8CD-37E5-DBD6-2010-10417B33A83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5500" r="8589" b="-1"/>
          <a:stretch/>
        </p:blipFill>
        <p:spPr>
          <a:xfrm>
            <a:off x="4056980" y="-1"/>
            <a:ext cx="4063088" cy="4469316"/>
          </a:xfrm>
          <a:prstGeom prst="rect">
            <a:avLst/>
          </a:prstGeom>
        </p:spPr>
      </p:pic>
      <p:sp>
        <p:nvSpPr>
          <p:cNvPr id="22" name="Rectangle 21">
            <a:extLst>
              <a:ext uri="{FF2B5EF4-FFF2-40B4-BE49-F238E27FC236}">
                <a16:creationId xmlns:a16="http://schemas.microsoft.com/office/drawing/2014/main" id="{D4054751-1972-4218-A5AC-06366AB23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3F16F31-4871-4294-AA34-E451DD4C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BD3FB0A-8C48-462D-82B4-C52CDB3F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518BFA-3400-6AD5-612F-5E5B7C548402}"/>
              </a:ext>
            </a:extLst>
          </p:cNvPr>
          <p:cNvSpPr>
            <a:spLocks noGrp="1"/>
          </p:cNvSpPr>
          <p:nvPr>
            <p:ph type="title"/>
          </p:nvPr>
        </p:nvSpPr>
        <p:spPr>
          <a:xfrm>
            <a:off x="615712" y="4954834"/>
            <a:ext cx="7494795" cy="1113911"/>
          </a:xfrm>
        </p:spPr>
        <p:txBody>
          <a:bodyPr vert="horz" lIns="91440" tIns="45720" rIns="91440" bIns="45720" rtlCol="0" anchor="b">
            <a:noAutofit/>
          </a:bodyPr>
          <a:lstStyle/>
          <a:p>
            <a:r>
              <a:rPr lang="en-US" sz="4800" b="1" kern="1200" dirty="0">
                <a:solidFill>
                  <a:srgbClr val="FFFFFF"/>
                </a:solidFill>
                <a:latin typeface="Times New Roman" panose="02020603050405020304" pitchFamily="18" charset="0"/>
                <a:cs typeface="Times New Roman" panose="02020603050405020304" pitchFamily="18" charset="0"/>
              </a:rPr>
              <a:t>Case Studies and Examples</a:t>
            </a:r>
            <a:endParaRPr lang="en-US" sz="4800" kern="12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6193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group of people protesting&#10;&#10;Description automatically generated">
            <a:extLst>
              <a:ext uri="{FF2B5EF4-FFF2-40B4-BE49-F238E27FC236}">
                <a16:creationId xmlns:a16="http://schemas.microsoft.com/office/drawing/2014/main" id="{56BD7FCF-FCAD-D45D-0936-D83B9069D58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67" r="22052" b="4"/>
          <a:stretch/>
        </p:blipFill>
        <p:spPr>
          <a:xfrm>
            <a:off x="2"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1" name="Picture 10" descr="A person standing in rubble of a building&#10;&#10;Description automatically generated">
            <a:extLst>
              <a:ext uri="{FF2B5EF4-FFF2-40B4-BE49-F238E27FC236}">
                <a16:creationId xmlns:a16="http://schemas.microsoft.com/office/drawing/2014/main" id="{3896BF2D-B693-534A-BF24-B8CE4E26577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5668" r="-3" b="1865"/>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4" name="Picture 13" descr="A crowd of people in a street&#10;&#10;Description automatically generated">
            <a:extLst>
              <a:ext uri="{FF2B5EF4-FFF2-40B4-BE49-F238E27FC236}">
                <a16:creationId xmlns:a16="http://schemas.microsoft.com/office/drawing/2014/main" id="{098FA295-5DFC-F0F1-2790-8A7B4037C58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2144" b="6"/>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7" name="Picture 16" descr="A large crowd of people in a city&#10;&#10;Description automatically generated">
            <a:extLst>
              <a:ext uri="{FF2B5EF4-FFF2-40B4-BE49-F238E27FC236}">
                <a16:creationId xmlns:a16="http://schemas.microsoft.com/office/drawing/2014/main" id="{E9393057-4D6E-7016-956D-ECBC473B4CA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7347" r="-2" b="-2"/>
          <a:stretch/>
        </p:blipFill>
        <p:spPr>
          <a:xfrm>
            <a:off x="5353049" y="2660089"/>
            <a:ext cx="6838950"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sp>
        <p:nvSpPr>
          <p:cNvPr id="25"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A513C9-842C-7826-9C0E-66EF7AFF6A50}"/>
              </a:ext>
            </a:extLst>
          </p:cNvPr>
          <p:cNvSpPr>
            <a:spLocks noGrp="1"/>
          </p:cNvSpPr>
          <p:nvPr>
            <p:ph type="title"/>
          </p:nvPr>
        </p:nvSpPr>
        <p:spPr>
          <a:xfrm>
            <a:off x="754989" y="2747925"/>
            <a:ext cx="5308979" cy="852985"/>
          </a:xfrm>
        </p:spPr>
        <p:txBody>
          <a:bodyPr>
            <a:normAutofit/>
          </a:bodyPr>
          <a:lstStyle/>
          <a:p>
            <a:r>
              <a:rPr lang="en-US" sz="31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Case Study: The Arab Spring</a:t>
            </a:r>
            <a:endParaRPr lang="en-US" sz="3100" dirty="0">
              <a:solidFill>
                <a:srgbClr val="FFFFFF"/>
              </a:solidFill>
            </a:endParaRPr>
          </a:p>
        </p:txBody>
      </p:sp>
      <p:pic>
        <p:nvPicPr>
          <p:cNvPr id="5" name="Picture 4" descr="A group of people holding a banner&#10;&#10;Description automatically generated">
            <a:extLst>
              <a:ext uri="{FF2B5EF4-FFF2-40B4-BE49-F238E27FC236}">
                <a16:creationId xmlns:a16="http://schemas.microsoft.com/office/drawing/2014/main" id="{204C9AE3-1731-0989-FF48-1F091EB092AC}"/>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r="2" b="1347"/>
          <a:stretch/>
        </p:blipFill>
        <p:spPr>
          <a:xfrm>
            <a:off x="2268501"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3" name="Content Placeholder 2">
            <a:extLst>
              <a:ext uri="{FF2B5EF4-FFF2-40B4-BE49-F238E27FC236}">
                <a16:creationId xmlns:a16="http://schemas.microsoft.com/office/drawing/2014/main" id="{4FA35F56-7E2A-330C-A419-C4D541960FF3}"/>
              </a:ext>
            </a:extLst>
          </p:cNvPr>
          <p:cNvSpPr>
            <a:spLocks noGrp="1"/>
          </p:cNvSpPr>
          <p:nvPr>
            <p:ph idx="1"/>
          </p:nvPr>
        </p:nvSpPr>
        <p:spPr>
          <a:xfrm>
            <a:off x="571856" y="3893695"/>
            <a:ext cx="4964326" cy="2222292"/>
          </a:xfrm>
        </p:spPr>
        <p:txBody>
          <a:bodyPr anchor="ctr">
            <a:noAutofit/>
          </a:bodyPr>
          <a:lstStyle/>
          <a:p>
            <a:pPr marL="0" marR="0" indent="0" algn="just">
              <a:spcBef>
                <a:spcPts val="0"/>
              </a:spcBef>
              <a:spcAft>
                <a:spcPts val="800"/>
              </a:spcAft>
              <a:buNone/>
            </a:pPr>
            <a:r>
              <a:rPr lang="en-US"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The Arab Spring exemplifies the impact of power dynamics on social and political change. Popular uprisings in the Arab world challenged authoritarian regimes and highlighted issues of power, inequality, and governance (Anderson, 2011).</a:t>
            </a:r>
            <a:endParaRPr lang="en-US"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AB3749F-3316-F5D3-8AAD-F6EADDFAA320}"/>
              </a:ext>
            </a:extLst>
          </p:cNvPr>
          <p:cNvSpPr txBox="1"/>
          <p:nvPr/>
        </p:nvSpPr>
        <p:spPr>
          <a:xfrm>
            <a:off x="9759924" y="6870700"/>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1" tooltip="https://pressbooks.buffscreate.net/revolution/chapter/the-arab-spri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9" name="TextBox 8">
            <a:extLst>
              <a:ext uri="{FF2B5EF4-FFF2-40B4-BE49-F238E27FC236}">
                <a16:creationId xmlns:a16="http://schemas.microsoft.com/office/drawing/2014/main" id="{7DAE96D4-4D89-6666-9999-C1BE95F272E3}"/>
              </a:ext>
            </a:extLst>
          </p:cNvPr>
          <p:cNvSpPr txBox="1"/>
          <p:nvPr/>
        </p:nvSpPr>
        <p:spPr>
          <a:xfrm>
            <a:off x="7292706" y="6870700"/>
            <a:ext cx="245451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ihrs.org/cihrs-ninth-annual-report-evocations-of-the-arab-spring-amid-newly-drawn-armed-conflicts/?lang=e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3"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
        <p:nvSpPr>
          <p:cNvPr id="12" name="TextBox 11">
            <a:extLst>
              <a:ext uri="{FF2B5EF4-FFF2-40B4-BE49-F238E27FC236}">
                <a16:creationId xmlns:a16="http://schemas.microsoft.com/office/drawing/2014/main" id="{502D9B03-7276-F3D0-FB53-1E84A031421F}"/>
              </a:ext>
            </a:extLst>
          </p:cNvPr>
          <p:cNvSpPr txBox="1"/>
          <p:nvPr/>
        </p:nvSpPr>
        <p:spPr>
          <a:xfrm>
            <a:off x="4847930" y="6870700"/>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en.wikipedia.org/wiki/Arab_Spri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5" name="TextBox 14">
            <a:extLst>
              <a:ext uri="{FF2B5EF4-FFF2-40B4-BE49-F238E27FC236}">
                <a16:creationId xmlns:a16="http://schemas.microsoft.com/office/drawing/2014/main" id="{7F9C7263-B20B-0B3C-5D03-5847CA7C7586}"/>
              </a:ext>
            </a:extLst>
          </p:cNvPr>
          <p:cNvSpPr txBox="1"/>
          <p:nvPr/>
        </p:nvSpPr>
        <p:spPr>
          <a:xfrm>
            <a:off x="2246060" y="6870700"/>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www.middleeastmonitor.com/20190114-8th-anniversary-of-arab-spring-in-tunisi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18" name="TextBox 17">
            <a:extLst>
              <a:ext uri="{FF2B5EF4-FFF2-40B4-BE49-F238E27FC236}">
                <a16:creationId xmlns:a16="http://schemas.microsoft.com/office/drawing/2014/main" id="{C633AA06-C5A8-BD46-ED8F-60EEFD27D644}"/>
              </a:ext>
            </a:extLst>
          </p:cNvPr>
          <p:cNvSpPr txBox="1"/>
          <p:nvPr/>
        </p:nvSpPr>
        <p:spPr>
          <a:xfrm>
            <a:off x="9581990" y="7083455"/>
            <a:ext cx="261001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9" tooltip="https://www.boell.de/en/2016/06/06/arab-spring-what-remains-revoluti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491951579"/>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113EC7C-368D-469A-9B5C-F3555B088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in a suit standing next to a gavel&#10;&#10;Description automatically generated">
            <a:extLst>
              <a:ext uri="{FF2B5EF4-FFF2-40B4-BE49-F238E27FC236}">
                <a16:creationId xmlns:a16="http://schemas.microsoft.com/office/drawing/2014/main" id="{EF79136F-C625-60B2-16CE-A2106290CC7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7692" r="2793" b="2"/>
          <a:stretch/>
        </p:blipFill>
        <p:spPr>
          <a:xfrm>
            <a:off x="-3" y="2257425"/>
            <a:ext cx="4196274" cy="4600575"/>
          </a:xfrm>
          <a:custGeom>
            <a:avLst/>
            <a:gdLst/>
            <a:ahLst/>
            <a:cxnLst/>
            <a:rect l="l" t="t" r="r" b="b"/>
            <a:pathLst>
              <a:path w="4196274" h="4600575">
                <a:moveTo>
                  <a:pt x="698533" y="23"/>
                </a:moveTo>
                <a:cubicBezTo>
                  <a:pt x="1054085" y="-1460"/>
                  <a:pt x="2609539" y="68645"/>
                  <a:pt x="3265768" y="1088109"/>
                </a:cubicBezTo>
                <a:cubicBezTo>
                  <a:pt x="3279190" y="1093398"/>
                  <a:pt x="3294289" y="1107275"/>
                  <a:pt x="3298987" y="1120493"/>
                </a:cubicBezTo>
                <a:cubicBezTo>
                  <a:pt x="3321470" y="1182283"/>
                  <a:pt x="3376502" y="1209047"/>
                  <a:pt x="3426164" y="1242419"/>
                </a:cubicBezTo>
                <a:cubicBezTo>
                  <a:pt x="3469788" y="1271828"/>
                  <a:pt x="3516097" y="1302557"/>
                  <a:pt x="3534217" y="1352122"/>
                </a:cubicBezTo>
                <a:cubicBezTo>
                  <a:pt x="3558041" y="1418206"/>
                  <a:pt x="3490259" y="1364016"/>
                  <a:pt x="3477841" y="1389129"/>
                </a:cubicBezTo>
                <a:cubicBezTo>
                  <a:pt x="3503679" y="1423492"/>
                  <a:pt x="3543613" y="1454883"/>
                  <a:pt x="3554015" y="1493873"/>
                </a:cubicBezTo>
                <a:cubicBezTo>
                  <a:pt x="3591931" y="1634635"/>
                  <a:pt x="3673808" y="1737067"/>
                  <a:pt x="3796288" y="1816698"/>
                </a:cubicBezTo>
                <a:cubicBezTo>
                  <a:pt x="3831522" y="1839498"/>
                  <a:pt x="3854674" y="1881132"/>
                  <a:pt x="3902658" y="1887738"/>
                </a:cubicBezTo>
                <a:cubicBezTo>
                  <a:pt x="4009367" y="1902279"/>
                  <a:pt x="3975811" y="2015945"/>
                  <a:pt x="4032186" y="2066499"/>
                </a:cubicBezTo>
                <a:cubicBezTo>
                  <a:pt x="4042924" y="2076084"/>
                  <a:pt x="4052655" y="2094915"/>
                  <a:pt x="4050642" y="2107801"/>
                </a:cubicBezTo>
                <a:cubicBezTo>
                  <a:pt x="4047624" y="2126309"/>
                  <a:pt x="4034870" y="2143820"/>
                  <a:pt x="4024133" y="2160342"/>
                </a:cubicBezTo>
                <a:cubicBezTo>
                  <a:pt x="4013059" y="2176862"/>
                  <a:pt x="3996282" y="2191402"/>
                  <a:pt x="4004335" y="2213209"/>
                </a:cubicBezTo>
                <a:cubicBezTo>
                  <a:pt x="4007687" y="2222130"/>
                  <a:pt x="4005342" y="2253190"/>
                  <a:pt x="4030173" y="2228740"/>
                </a:cubicBezTo>
                <a:cubicBezTo>
                  <a:pt x="4098290" y="2161662"/>
                  <a:pt x="4137888" y="2225102"/>
                  <a:pt x="4196274" y="2255503"/>
                </a:cubicBezTo>
                <a:cubicBezTo>
                  <a:pt x="4149296" y="2286895"/>
                  <a:pt x="4107016" y="2309031"/>
                  <a:pt x="4099968" y="2355951"/>
                </a:cubicBezTo>
                <a:cubicBezTo>
                  <a:pt x="4085540" y="2452767"/>
                  <a:pt x="4023800" y="2497043"/>
                  <a:pt x="3930177" y="2505635"/>
                </a:cubicBezTo>
                <a:cubicBezTo>
                  <a:pt x="3964739" y="2599144"/>
                  <a:pt x="3964739" y="2599144"/>
                  <a:pt x="3852997" y="2612033"/>
                </a:cubicBezTo>
                <a:cubicBezTo>
                  <a:pt x="3895949" y="2671508"/>
                  <a:pt x="3895949" y="2686707"/>
                  <a:pt x="3843936" y="2707194"/>
                </a:cubicBezTo>
                <a:cubicBezTo>
                  <a:pt x="3793938" y="2726690"/>
                  <a:pt x="3738572" y="2733299"/>
                  <a:pt x="3692263" y="2763365"/>
                </a:cubicBezTo>
                <a:cubicBezTo>
                  <a:pt x="3734880" y="2839364"/>
                  <a:pt x="3746960" y="2927586"/>
                  <a:pt x="3834876" y="2964596"/>
                </a:cubicBezTo>
                <a:cubicBezTo>
                  <a:pt x="3848634" y="2970213"/>
                  <a:pt x="3858030" y="2993012"/>
                  <a:pt x="3849307" y="3006229"/>
                </a:cubicBezTo>
                <a:cubicBezTo>
                  <a:pt x="3817428" y="3054139"/>
                  <a:pt x="3863064" y="3145008"/>
                  <a:pt x="3763740" y="3155250"/>
                </a:cubicBezTo>
                <a:cubicBezTo>
                  <a:pt x="3751322" y="3156241"/>
                  <a:pt x="3739912" y="3166155"/>
                  <a:pt x="3749644" y="3179042"/>
                </a:cubicBezTo>
                <a:cubicBezTo>
                  <a:pt x="3783202" y="3223978"/>
                  <a:pt x="3742598" y="3221006"/>
                  <a:pt x="3718104" y="3226623"/>
                </a:cubicBezTo>
                <a:cubicBezTo>
                  <a:pt x="3688572" y="3233560"/>
                  <a:pt x="3655017" y="3213736"/>
                  <a:pt x="3627501" y="3238187"/>
                </a:cubicBezTo>
                <a:cubicBezTo>
                  <a:pt x="3633878" y="3263961"/>
                  <a:pt x="3657701" y="3263631"/>
                  <a:pt x="3674479" y="3271890"/>
                </a:cubicBezTo>
                <a:cubicBezTo>
                  <a:pt x="3723470" y="3295682"/>
                  <a:pt x="3763404" y="3324097"/>
                  <a:pt x="3765753" y="3385888"/>
                </a:cubicBezTo>
                <a:cubicBezTo>
                  <a:pt x="3767428" y="3435782"/>
                  <a:pt x="3772798" y="3479727"/>
                  <a:pt x="3705014" y="3494928"/>
                </a:cubicBezTo>
                <a:cubicBezTo>
                  <a:pt x="3676828" y="3501208"/>
                  <a:pt x="3684884" y="3537222"/>
                  <a:pt x="3700990" y="3555066"/>
                </a:cubicBezTo>
                <a:cubicBezTo>
                  <a:pt x="3729848" y="3586786"/>
                  <a:pt x="3753670" y="3629080"/>
                  <a:pt x="3803335" y="3632054"/>
                </a:cubicBezTo>
                <a:cubicBezTo>
                  <a:pt x="3833535" y="3634035"/>
                  <a:pt x="3856689" y="3647255"/>
                  <a:pt x="3880513" y="3662453"/>
                </a:cubicBezTo>
                <a:cubicBezTo>
                  <a:pt x="3897626" y="3673360"/>
                  <a:pt x="3918095" y="3682610"/>
                  <a:pt x="3916083" y="3706069"/>
                </a:cubicBezTo>
                <a:cubicBezTo>
                  <a:pt x="3914069" y="3728539"/>
                  <a:pt x="3894273" y="3737791"/>
                  <a:pt x="3874137" y="3742416"/>
                </a:cubicBezTo>
                <a:cubicBezTo>
                  <a:pt x="3807024" y="3757285"/>
                  <a:pt x="3743942" y="3779093"/>
                  <a:pt x="3687901" y="3828987"/>
                </a:cubicBezTo>
                <a:cubicBezTo>
                  <a:pt x="3725150" y="3855422"/>
                  <a:pt x="3760718" y="3874586"/>
                  <a:pt x="3788234" y="3901352"/>
                </a:cubicBezTo>
                <a:cubicBezTo>
                  <a:pt x="3854674" y="3966112"/>
                  <a:pt x="3291941" y="4169986"/>
                  <a:pt x="3263755" y="4242681"/>
                </a:cubicBezTo>
                <a:cubicBezTo>
                  <a:pt x="3255030" y="4265149"/>
                  <a:pt x="3225166" y="4288278"/>
                  <a:pt x="3200332" y="4294887"/>
                </a:cubicBezTo>
                <a:cubicBezTo>
                  <a:pt x="3083895" y="4325948"/>
                  <a:pt x="2982893" y="4395668"/>
                  <a:pt x="2863768" y="4421442"/>
                </a:cubicBezTo>
                <a:cubicBezTo>
                  <a:pt x="2751355" y="4445892"/>
                  <a:pt x="2640621" y="4478605"/>
                  <a:pt x="2517472" y="4510985"/>
                </a:cubicBezTo>
                <a:cubicBezTo>
                  <a:pt x="2555222" y="4551627"/>
                  <a:pt x="2607569" y="4569553"/>
                  <a:pt x="2654380" y="4591980"/>
                </a:cubicBezTo>
                <a:lnTo>
                  <a:pt x="2667892" y="4600575"/>
                </a:lnTo>
                <a:lnTo>
                  <a:pt x="0" y="4600575"/>
                </a:lnTo>
                <a:lnTo>
                  <a:pt x="0" y="144733"/>
                </a:lnTo>
                <a:lnTo>
                  <a:pt x="121106" y="102309"/>
                </a:lnTo>
                <a:cubicBezTo>
                  <a:pt x="290510" y="47726"/>
                  <a:pt x="463596" y="8200"/>
                  <a:pt x="644044" y="1014"/>
                </a:cubicBezTo>
                <a:cubicBezTo>
                  <a:pt x="656459" y="538"/>
                  <a:pt x="674830" y="121"/>
                  <a:pt x="698533" y="23"/>
                </a:cubicBezTo>
                <a:close/>
              </a:path>
            </a:pathLst>
          </a:custGeom>
        </p:spPr>
      </p:pic>
      <p:pic>
        <p:nvPicPr>
          <p:cNvPr id="8" name="Picture 7" descr="A diagram of different types of business&#10;&#10;Description automatically generated with medium confidence">
            <a:extLst>
              <a:ext uri="{FF2B5EF4-FFF2-40B4-BE49-F238E27FC236}">
                <a16:creationId xmlns:a16="http://schemas.microsoft.com/office/drawing/2014/main" id="{6DC5F726-FB51-0319-1A9F-4A0B4EC0C0D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0571" r="25074" b="2"/>
          <a:stretch/>
        </p:blipFill>
        <p:spPr>
          <a:xfrm>
            <a:off x="5314848" y="464683"/>
            <a:ext cx="3241499" cy="3354472"/>
          </a:xfrm>
          <a:custGeom>
            <a:avLst/>
            <a:gdLst/>
            <a:ahLst/>
            <a:cxnLst/>
            <a:rect l="l" t="t" r="r" b="b"/>
            <a:pathLst>
              <a:path w="3359190" h="3476265">
                <a:moveTo>
                  <a:pt x="450539" y="15"/>
                </a:moveTo>
                <a:cubicBezTo>
                  <a:pt x="458434" y="271"/>
                  <a:pt x="466600" y="3856"/>
                  <a:pt x="473999" y="4995"/>
                </a:cubicBezTo>
                <a:cubicBezTo>
                  <a:pt x="637327" y="30493"/>
                  <a:pt x="800653" y="58040"/>
                  <a:pt x="964158" y="82398"/>
                </a:cubicBezTo>
                <a:cubicBezTo>
                  <a:pt x="1117018" y="105163"/>
                  <a:pt x="1270959" y="110398"/>
                  <a:pt x="1424540" y="122237"/>
                </a:cubicBezTo>
                <a:cubicBezTo>
                  <a:pt x="1610425" y="136579"/>
                  <a:pt x="1795950" y="156841"/>
                  <a:pt x="1980752" y="188711"/>
                </a:cubicBezTo>
                <a:cubicBezTo>
                  <a:pt x="2109067" y="211022"/>
                  <a:pt x="2238645" y="226502"/>
                  <a:pt x="2368766" y="208745"/>
                </a:cubicBezTo>
                <a:cubicBezTo>
                  <a:pt x="2375261" y="207834"/>
                  <a:pt x="2382661" y="204876"/>
                  <a:pt x="2388075" y="207834"/>
                </a:cubicBezTo>
                <a:cubicBezTo>
                  <a:pt x="2451242" y="241073"/>
                  <a:pt x="2520180" y="217168"/>
                  <a:pt x="2585691" y="238113"/>
                </a:cubicBezTo>
                <a:cubicBezTo>
                  <a:pt x="2568908" y="318930"/>
                  <a:pt x="2496899" y="312327"/>
                  <a:pt x="2456294" y="368331"/>
                </a:cubicBezTo>
                <a:cubicBezTo>
                  <a:pt x="2522527" y="390639"/>
                  <a:pt x="2582081" y="413178"/>
                  <a:pt x="2642540" y="430023"/>
                </a:cubicBezTo>
                <a:cubicBezTo>
                  <a:pt x="2706608" y="447780"/>
                  <a:pt x="2760929" y="495816"/>
                  <a:pt x="2823551" y="517215"/>
                </a:cubicBezTo>
                <a:cubicBezTo>
                  <a:pt x="2836907" y="521769"/>
                  <a:pt x="2852969" y="537704"/>
                  <a:pt x="2857661" y="553184"/>
                </a:cubicBezTo>
                <a:cubicBezTo>
                  <a:pt x="2872820" y="603269"/>
                  <a:pt x="3175470" y="743732"/>
                  <a:pt x="3139737" y="788350"/>
                </a:cubicBezTo>
                <a:cubicBezTo>
                  <a:pt x="3124939" y="806790"/>
                  <a:pt x="3105809" y="819994"/>
                  <a:pt x="3085776" y="838207"/>
                </a:cubicBezTo>
                <a:cubicBezTo>
                  <a:pt x="3115916" y="872582"/>
                  <a:pt x="3149843" y="887608"/>
                  <a:pt x="3185938" y="897851"/>
                </a:cubicBezTo>
                <a:cubicBezTo>
                  <a:pt x="3196767" y="901039"/>
                  <a:pt x="3207414" y="907413"/>
                  <a:pt x="3208497" y="922894"/>
                </a:cubicBezTo>
                <a:cubicBezTo>
                  <a:pt x="3209580" y="939056"/>
                  <a:pt x="3198571" y="945429"/>
                  <a:pt x="3189367" y="952944"/>
                </a:cubicBezTo>
                <a:cubicBezTo>
                  <a:pt x="3176554" y="963415"/>
                  <a:pt x="3164101" y="972523"/>
                  <a:pt x="3147859" y="973888"/>
                </a:cubicBezTo>
                <a:cubicBezTo>
                  <a:pt x="3121148" y="975937"/>
                  <a:pt x="3108336" y="1005076"/>
                  <a:pt x="3092816" y="1026930"/>
                </a:cubicBezTo>
                <a:cubicBezTo>
                  <a:pt x="3084153" y="1039224"/>
                  <a:pt x="3079821" y="1064037"/>
                  <a:pt x="3094980" y="1068363"/>
                </a:cubicBezTo>
                <a:cubicBezTo>
                  <a:pt x="3131436" y="1078836"/>
                  <a:pt x="3128548" y="1109114"/>
                  <a:pt x="3127647" y="1143489"/>
                </a:cubicBezTo>
                <a:cubicBezTo>
                  <a:pt x="3126383" y="1186061"/>
                  <a:pt x="3104906" y="1205638"/>
                  <a:pt x="3078557" y="1222030"/>
                </a:cubicBezTo>
                <a:cubicBezTo>
                  <a:pt x="3069534" y="1227720"/>
                  <a:pt x="3056721" y="1227493"/>
                  <a:pt x="3053292" y="1245250"/>
                </a:cubicBezTo>
                <a:cubicBezTo>
                  <a:pt x="3068090" y="1262097"/>
                  <a:pt x="3086137" y="1248439"/>
                  <a:pt x="3102020" y="1253218"/>
                </a:cubicBezTo>
                <a:cubicBezTo>
                  <a:pt x="3115193" y="1257088"/>
                  <a:pt x="3137031" y="1255040"/>
                  <a:pt x="3118983" y="1286000"/>
                </a:cubicBezTo>
                <a:cubicBezTo>
                  <a:pt x="3113749" y="1294878"/>
                  <a:pt x="3119885" y="1301709"/>
                  <a:pt x="3126564" y="1302392"/>
                </a:cubicBezTo>
                <a:cubicBezTo>
                  <a:pt x="3179982" y="1309448"/>
                  <a:pt x="3155438" y="1372054"/>
                  <a:pt x="3172584" y="1405063"/>
                </a:cubicBezTo>
                <a:cubicBezTo>
                  <a:pt x="3177275" y="1414169"/>
                  <a:pt x="3172222" y="1429877"/>
                  <a:pt x="3164822" y="1433747"/>
                </a:cubicBezTo>
                <a:cubicBezTo>
                  <a:pt x="3117539" y="1459245"/>
                  <a:pt x="3111043" y="1520028"/>
                  <a:pt x="3088122" y="1572389"/>
                </a:cubicBezTo>
                <a:cubicBezTo>
                  <a:pt x="3113028" y="1593104"/>
                  <a:pt x="3142805" y="1597657"/>
                  <a:pt x="3169695" y="1611089"/>
                </a:cubicBezTo>
                <a:cubicBezTo>
                  <a:pt x="3197669" y="1625204"/>
                  <a:pt x="3197669" y="1635676"/>
                  <a:pt x="3174569" y="1676653"/>
                </a:cubicBezTo>
                <a:cubicBezTo>
                  <a:pt x="3234665" y="1685532"/>
                  <a:pt x="3234665" y="1685532"/>
                  <a:pt x="3216077" y="1749957"/>
                </a:cubicBezTo>
                <a:cubicBezTo>
                  <a:pt x="3266430" y="1755877"/>
                  <a:pt x="3299635" y="1786382"/>
                  <a:pt x="3307395" y="1853085"/>
                </a:cubicBezTo>
                <a:cubicBezTo>
                  <a:pt x="3311185" y="1885411"/>
                  <a:pt x="3333924" y="1900663"/>
                  <a:pt x="3359190" y="1922291"/>
                </a:cubicBezTo>
                <a:cubicBezTo>
                  <a:pt x="3327789" y="1943236"/>
                  <a:pt x="3306492" y="1986945"/>
                  <a:pt x="3269857" y="1940730"/>
                </a:cubicBezTo>
                <a:cubicBezTo>
                  <a:pt x="3256503" y="1923885"/>
                  <a:pt x="3257764" y="1945284"/>
                  <a:pt x="3255961" y="1951430"/>
                </a:cubicBezTo>
                <a:cubicBezTo>
                  <a:pt x="3251630" y="1966455"/>
                  <a:pt x="3260653" y="1976472"/>
                  <a:pt x="3266609" y="1987854"/>
                </a:cubicBezTo>
                <a:cubicBezTo>
                  <a:pt x="3272384" y="1999237"/>
                  <a:pt x="3279243" y="2011302"/>
                  <a:pt x="3280866" y="2024054"/>
                </a:cubicBezTo>
                <a:cubicBezTo>
                  <a:pt x="3281948" y="2032931"/>
                  <a:pt x="3276715" y="2045905"/>
                  <a:pt x="3270940" y="2052509"/>
                </a:cubicBezTo>
                <a:cubicBezTo>
                  <a:pt x="3240620" y="2087340"/>
                  <a:pt x="3258667" y="2165652"/>
                  <a:pt x="3201277" y="2175670"/>
                </a:cubicBezTo>
                <a:cubicBezTo>
                  <a:pt x="3175470" y="2180221"/>
                  <a:pt x="3163018" y="2208906"/>
                  <a:pt x="3144069" y="2224614"/>
                </a:cubicBezTo>
                <a:cubicBezTo>
                  <a:pt x="3078197" y="2279478"/>
                  <a:pt x="3034161" y="2350051"/>
                  <a:pt x="3013769" y="2447031"/>
                </a:cubicBezTo>
                <a:cubicBezTo>
                  <a:pt x="3008175" y="2473894"/>
                  <a:pt x="2986698" y="2495522"/>
                  <a:pt x="2972802" y="2519197"/>
                </a:cubicBezTo>
                <a:cubicBezTo>
                  <a:pt x="2979480" y="2536499"/>
                  <a:pt x="3015935" y="2499164"/>
                  <a:pt x="3003121" y="2544694"/>
                </a:cubicBezTo>
                <a:cubicBezTo>
                  <a:pt x="2993376" y="2578843"/>
                  <a:pt x="2968470" y="2600014"/>
                  <a:pt x="2945008" y="2620276"/>
                </a:cubicBezTo>
                <a:cubicBezTo>
                  <a:pt x="2918299" y="2643268"/>
                  <a:pt x="2888702" y="2661708"/>
                  <a:pt x="2876610" y="2704279"/>
                </a:cubicBezTo>
                <a:cubicBezTo>
                  <a:pt x="2874083" y="2713386"/>
                  <a:pt x="2865963" y="2722947"/>
                  <a:pt x="2858744" y="2726591"/>
                </a:cubicBezTo>
                <a:cubicBezTo>
                  <a:pt x="2482281" y="3475797"/>
                  <a:pt x="1555563" y="3480805"/>
                  <a:pt x="1448724" y="3475568"/>
                </a:cubicBezTo>
                <a:cubicBezTo>
                  <a:pt x="1319326" y="3468966"/>
                  <a:pt x="1196966" y="3422753"/>
                  <a:pt x="1076954" y="3365156"/>
                </a:cubicBezTo>
                <a:cubicBezTo>
                  <a:pt x="1026241" y="3340797"/>
                  <a:pt x="979138" y="3306195"/>
                  <a:pt x="929868" y="3279332"/>
                </a:cubicBezTo>
                <a:cubicBezTo>
                  <a:pt x="861832" y="3242223"/>
                  <a:pt x="809315" y="3171424"/>
                  <a:pt x="741457" y="3141601"/>
                </a:cubicBezTo>
                <a:cubicBezTo>
                  <a:pt x="671616" y="3110867"/>
                  <a:pt x="611879" y="3054638"/>
                  <a:pt x="540052" y="3030734"/>
                </a:cubicBezTo>
                <a:cubicBezTo>
                  <a:pt x="502153" y="3017985"/>
                  <a:pt x="465517" y="2994993"/>
                  <a:pt x="471471" y="2929200"/>
                </a:cubicBezTo>
                <a:cubicBezTo>
                  <a:pt x="473096" y="2910532"/>
                  <a:pt x="463171" y="2895282"/>
                  <a:pt x="447469" y="2900745"/>
                </a:cubicBezTo>
                <a:cubicBezTo>
                  <a:pt x="417513" y="2910989"/>
                  <a:pt x="403977" y="2883898"/>
                  <a:pt x="387373" y="2863636"/>
                </a:cubicBezTo>
                <a:cubicBezTo>
                  <a:pt x="357776" y="2827667"/>
                  <a:pt x="329623" y="2789422"/>
                  <a:pt x="282519" y="2783503"/>
                </a:cubicBezTo>
                <a:cubicBezTo>
                  <a:pt x="291543" y="2755272"/>
                  <a:pt x="306883" y="2759371"/>
                  <a:pt x="320959" y="2765290"/>
                </a:cubicBezTo>
                <a:cubicBezTo>
                  <a:pt x="357956" y="2780772"/>
                  <a:pt x="394592" y="2798300"/>
                  <a:pt x="431588" y="2813781"/>
                </a:cubicBezTo>
                <a:cubicBezTo>
                  <a:pt x="455771" y="2823799"/>
                  <a:pt x="479775" y="2837912"/>
                  <a:pt x="512079" y="2826755"/>
                </a:cubicBezTo>
                <a:cubicBezTo>
                  <a:pt x="484286" y="2769843"/>
                  <a:pt x="437003" y="2759598"/>
                  <a:pt x="398743" y="2742071"/>
                </a:cubicBezTo>
                <a:cubicBezTo>
                  <a:pt x="350919" y="2719988"/>
                  <a:pt x="322765" y="2678326"/>
                  <a:pt x="289016" y="2631885"/>
                </a:cubicBezTo>
                <a:cubicBezTo>
                  <a:pt x="324209" y="2620730"/>
                  <a:pt x="346045" y="2654879"/>
                  <a:pt x="373657" y="2653056"/>
                </a:cubicBezTo>
                <a:cubicBezTo>
                  <a:pt x="375101" y="2647140"/>
                  <a:pt x="377627" y="2638488"/>
                  <a:pt x="377267" y="2638259"/>
                </a:cubicBezTo>
                <a:cubicBezTo>
                  <a:pt x="332149" y="2612763"/>
                  <a:pt x="311034" y="2564956"/>
                  <a:pt x="303995" y="2507131"/>
                </a:cubicBezTo>
                <a:cubicBezTo>
                  <a:pt x="300386" y="2477310"/>
                  <a:pt x="283963" y="2467976"/>
                  <a:pt x="267720" y="2454316"/>
                </a:cubicBezTo>
                <a:cubicBezTo>
                  <a:pt x="211053" y="2405826"/>
                  <a:pt x="151137" y="2361890"/>
                  <a:pt x="104574" y="2295188"/>
                </a:cubicBezTo>
                <a:cubicBezTo>
                  <a:pt x="158355" y="2304066"/>
                  <a:pt x="201487" y="2347547"/>
                  <a:pt x="259420" y="2366215"/>
                </a:cubicBezTo>
                <a:cubicBezTo>
                  <a:pt x="213400" y="2292910"/>
                  <a:pt x="153843" y="2255803"/>
                  <a:pt x="99521" y="2211409"/>
                </a:cubicBezTo>
                <a:cubicBezTo>
                  <a:pt x="74797" y="2191149"/>
                  <a:pt x="51878" y="2165197"/>
                  <a:pt x="21920" y="2154269"/>
                </a:cubicBezTo>
                <a:cubicBezTo>
                  <a:pt x="11271" y="2150400"/>
                  <a:pt x="-6235" y="2142204"/>
                  <a:pt x="2248" y="2120577"/>
                </a:cubicBezTo>
                <a:cubicBezTo>
                  <a:pt x="9466" y="2102593"/>
                  <a:pt x="23723" y="2108055"/>
                  <a:pt x="36718" y="2113292"/>
                </a:cubicBezTo>
                <a:cubicBezTo>
                  <a:pt x="67939" y="2126269"/>
                  <a:pt x="100244" y="2126495"/>
                  <a:pt x="142474" y="2126269"/>
                </a:cubicBezTo>
                <a:cubicBezTo>
                  <a:pt x="107102" y="2066851"/>
                  <a:pt x="42311" y="2084608"/>
                  <a:pt x="11993" y="2022231"/>
                </a:cubicBezTo>
                <a:cubicBezTo>
                  <a:pt x="49892" y="2011302"/>
                  <a:pt x="79128" y="2033841"/>
                  <a:pt x="109809" y="2038166"/>
                </a:cubicBezTo>
                <a:cubicBezTo>
                  <a:pt x="137600" y="2042036"/>
                  <a:pt x="144459" y="2031565"/>
                  <a:pt x="137962" y="1997188"/>
                </a:cubicBezTo>
                <a:cubicBezTo>
                  <a:pt x="127856" y="1943690"/>
                  <a:pt x="143015" y="1916371"/>
                  <a:pt x="183441" y="1930941"/>
                </a:cubicBezTo>
                <a:cubicBezTo>
                  <a:pt x="220978" y="1944601"/>
                  <a:pt x="224948" y="1924568"/>
                  <a:pt x="214842" y="1894062"/>
                </a:cubicBezTo>
                <a:cubicBezTo>
                  <a:pt x="200405" y="1849671"/>
                  <a:pt x="216827" y="1815295"/>
                  <a:pt x="228017" y="1777960"/>
                </a:cubicBezTo>
                <a:cubicBezTo>
                  <a:pt x="245162" y="1721045"/>
                  <a:pt x="237944" y="1693272"/>
                  <a:pt x="200946" y="1650929"/>
                </a:cubicBezTo>
                <a:cubicBezTo>
                  <a:pt x="180193" y="1627251"/>
                  <a:pt x="157815" y="1607219"/>
                  <a:pt x="127675" y="1586731"/>
                </a:cubicBezTo>
                <a:cubicBezTo>
                  <a:pt x="197157" y="1575576"/>
                  <a:pt x="124246" y="1538013"/>
                  <a:pt x="148791" y="1514564"/>
                </a:cubicBezTo>
                <a:cubicBezTo>
                  <a:pt x="197878" y="1505003"/>
                  <a:pt x="237944" y="1579673"/>
                  <a:pt x="304718" y="1558274"/>
                </a:cubicBezTo>
                <a:cubicBezTo>
                  <a:pt x="222243" y="1493618"/>
                  <a:pt x="131104" y="1472448"/>
                  <a:pt x="71369" y="1386396"/>
                </a:cubicBezTo>
                <a:cubicBezTo>
                  <a:pt x="85084" y="1366817"/>
                  <a:pt x="98799" y="1385029"/>
                  <a:pt x="110530" y="1377745"/>
                </a:cubicBezTo>
                <a:cubicBezTo>
                  <a:pt x="110169" y="1373192"/>
                  <a:pt x="111073" y="1366361"/>
                  <a:pt x="108906" y="1364313"/>
                </a:cubicBezTo>
                <a:cubicBezTo>
                  <a:pt x="64330" y="1317416"/>
                  <a:pt x="63607" y="1316279"/>
                  <a:pt x="111433" y="1281675"/>
                </a:cubicBezTo>
                <a:cubicBezTo>
                  <a:pt x="128217" y="1269609"/>
                  <a:pt x="126772" y="1258909"/>
                  <a:pt x="117930" y="1243657"/>
                </a:cubicBezTo>
                <a:cubicBezTo>
                  <a:pt x="111612" y="1232957"/>
                  <a:pt x="104033" y="1223395"/>
                  <a:pt x="107643" y="1199947"/>
                </a:cubicBezTo>
                <a:cubicBezTo>
                  <a:pt x="133810" y="1229998"/>
                  <a:pt x="260321" y="1220208"/>
                  <a:pt x="282700" y="1217021"/>
                </a:cubicBezTo>
                <a:cubicBezTo>
                  <a:pt x="307786" y="1213607"/>
                  <a:pt x="332510" y="1199037"/>
                  <a:pt x="358858" y="1207003"/>
                </a:cubicBezTo>
                <a:cubicBezTo>
                  <a:pt x="379973" y="1213381"/>
                  <a:pt x="477788" y="1275073"/>
                  <a:pt x="491685" y="1204273"/>
                </a:cubicBezTo>
                <a:cubicBezTo>
                  <a:pt x="492408" y="1200857"/>
                  <a:pt x="531930" y="1208826"/>
                  <a:pt x="553226" y="1212696"/>
                </a:cubicBezTo>
                <a:cubicBezTo>
                  <a:pt x="571995" y="1215883"/>
                  <a:pt x="593110" y="1229998"/>
                  <a:pt x="605743" y="1201769"/>
                </a:cubicBezTo>
                <a:cubicBezTo>
                  <a:pt x="613143" y="1185150"/>
                  <a:pt x="582643" y="1153051"/>
                  <a:pt x="555391" y="1150320"/>
                </a:cubicBezTo>
                <a:cubicBezTo>
                  <a:pt x="531749" y="1147814"/>
                  <a:pt x="507025" y="1144172"/>
                  <a:pt x="484466" y="1151001"/>
                </a:cubicBezTo>
                <a:cubicBezTo>
                  <a:pt x="456674" y="1159198"/>
                  <a:pt x="441696" y="1145994"/>
                  <a:pt x="433934" y="1117538"/>
                </a:cubicBezTo>
                <a:cubicBezTo>
                  <a:pt x="425273" y="1086122"/>
                  <a:pt x="408668" y="1071550"/>
                  <a:pt x="385749" y="1056980"/>
                </a:cubicBezTo>
                <a:cubicBezTo>
                  <a:pt x="330163" y="1021696"/>
                  <a:pt x="276744" y="980946"/>
                  <a:pt x="215745" y="960456"/>
                </a:cubicBezTo>
                <a:cubicBezTo>
                  <a:pt x="203653" y="956358"/>
                  <a:pt x="190298" y="950894"/>
                  <a:pt x="184704" y="923805"/>
                </a:cubicBezTo>
                <a:cubicBezTo>
                  <a:pt x="349836" y="964326"/>
                  <a:pt x="500349" y="1069958"/>
                  <a:pt x="670713" y="1063811"/>
                </a:cubicBezTo>
                <a:cubicBezTo>
                  <a:pt x="624151" y="1030346"/>
                  <a:pt x="570192" y="1028524"/>
                  <a:pt x="520561" y="1005076"/>
                </a:cubicBezTo>
                <a:cubicBezTo>
                  <a:pt x="555753" y="987546"/>
                  <a:pt x="588779" y="1005759"/>
                  <a:pt x="622167" y="1015777"/>
                </a:cubicBezTo>
                <a:cubicBezTo>
                  <a:pt x="650140" y="1023970"/>
                  <a:pt x="675405" y="1025337"/>
                  <a:pt x="678473" y="976393"/>
                </a:cubicBezTo>
                <a:cubicBezTo>
                  <a:pt x="677389" y="973205"/>
                  <a:pt x="677570" y="969107"/>
                  <a:pt x="677751" y="965238"/>
                </a:cubicBezTo>
                <a:cubicBezTo>
                  <a:pt x="668365" y="944976"/>
                  <a:pt x="653749" y="934504"/>
                  <a:pt x="636423" y="928584"/>
                </a:cubicBezTo>
                <a:cubicBezTo>
                  <a:pt x="625955" y="924942"/>
                  <a:pt x="612060" y="919478"/>
                  <a:pt x="612239" y="904909"/>
                </a:cubicBezTo>
                <a:cubicBezTo>
                  <a:pt x="612781" y="850955"/>
                  <a:pt x="579394" y="835246"/>
                  <a:pt x="546007" y="819539"/>
                </a:cubicBezTo>
                <a:cubicBezTo>
                  <a:pt x="564596" y="792676"/>
                  <a:pt x="579213" y="812481"/>
                  <a:pt x="593290" y="810433"/>
                </a:cubicBezTo>
                <a:cubicBezTo>
                  <a:pt x="602495" y="809067"/>
                  <a:pt x="610796" y="806563"/>
                  <a:pt x="610796" y="792676"/>
                </a:cubicBezTo>
                <a:cubicBezTo>
                  <a:pt x="610977" y="781065"/>
                  <a:pt x="606645" y="767861"/>
                  <a:pt x="597622" y="767635"/>
                </a:cubicBezTo>
                <a:cubicBezTo>
                  <a:pt x="541135" y="765585"/>
                  <a:pt x="509913" y="690914"/>
                  <a:pt x="451260" y="690687"/>
                </a:cubicBezTo>
                <a:cubicBezTo>
                  <a:pt x="416248" y="690687"/>
                  <a:pt x="469488" y="648571"/>
                  <a:pt x="439891" y="631042"/>
                </a:cubicBezTo>
                <a:cubicBezTo>
                  <a:pt x="433393" y="627171"/>
                  <a:pt x="456855" y="621254"/>
                  <a:pt x="467323" y="622164"/>
                </a:cubicBezTo>
                <a:cubicBezTo>
                  <a:pt x="477609" y="623074"/>
                  <a:pt x="486813" y="634229"/>
                  <a:pt x="499265" y="626261"/>
                </a:cubicBezTo>
                <a:cubicBezTo>
                  <a:pt x="506123" y="597806"/>
                  <a:pt x="488438" y="587332"/>
                  <a:pt x="473818" y="579365"/>
                </a:cubicBezTo>
                <a:cubicBezTo>
                  <a:pt x="440070" y="560925"/>
                  <a:pt x="407224" y="538615"/>
                  <a:pt x="370228" y="532013"/>
                </a:cubicBezTo>
                <a:cubicBezTo>
                  <a:pt x="357055" y="529737"/>
                  <a:pt x="389177" y="499231"/>
                  <a:pt x="395494" y="488532"/>
                </a:cubicBezTo>
                <a:cubicBezTo>
                  <a:pt x="376883" y="474474"/>
                  <a:pt x="357801" y="462263"/>
                  <a:pt x="338331" y="451478"/>
                </a:cubicBezTo>
                <a:lnTo>
                  <a:pt x="331729" y="448316"/>
                </a:lnTo>
                <a:lnTo>
                  <a:pt x="333477" y="428106"/>
                </a:lnTo>
                <a:cubicBezTo>
                  <a:pt x="333477" y="428106"/>
                  <a:pt x="322127" y="376930"/>
                  <a:pt x="314427" y="351906"/>
                </a:cubicBezTo>
                <a:lnTo>
                  <a:pt x="296726" y="307655"/>
                </a:lnTo>
                <a:lnTo>
                  <a:pt x="312139" y="309596"/>
                </a:lnTo>
                <a:cubicBezTo>
                  <a:pt x="327682" y="313807"/>
                  <a:pt x="343879" y="321889"/>
                  <a:pt x="357956" y="329174"/>
                </a:cubicBezTo>
                <a:cubicBezTo>
                  <a:pt x="381237" y="341238"/>
                  <a:pt x="403435" y="344425"/>
                  <a:pt x="434297" y="329174"/>
                </a:cubicBezTo>
                <a:cubicBezTo>
                  <a:pt x="406324" y="319841"/>
                  <a:pt x="384846" y="311645"/>
                  <a:pt x="362829" y="305953"/>
                </a:cubicBezTo>
                <a:cubicBezTo>
                  <a:pt x="345323" y="301400"/>
                  <a:pt x="387012" y="282960"/>
                  <a:pt x="408307" y="285237"/>
                </a:cubicBezTo>
                <a:cubicBezTo>
                  <a:pt x="438085" y="288423"/>
                  <a:pt x="421302" y="276586"/>
                  <a:pt x="416248" y="260195"/>
                </a:cubicBezTo>
                <a:cubicBezTo>
                  <a:pt x="410835" y="242665"/>
                  <a:pt x="426897" y="237203"/>
                  <a:pt x="437003" y="240844"/>
                </a:cubicBezTo>
                <a:cubicBezTo>
                  <a:pt x="475803" y="255187"/>
                  <a:pt x="514425" y="229917"/>
                  <a:pt x="554491" y="250407"/>
                </a:cubicBezTo>
                <a:cubicBezTo>
                  <a:pt x="544384" y="199867"/>
                  <a:pt x="522546" y="177784"/>
                  <a:pt x="476887" y="170726"/>
                </a:cubicBezTo>
                <a:cubicBezTo>
                  <a:pt x="459741" y="167996"/>
                  <a:pt x="441876" y="172093"/>
                  <a:pt x="427076" y="157522"/>
                </a:cubicBezTo>
                <a:cubicBezTo>
                  <a:pt x="418594" y="149101"/>
                  <a:pt x="409030" y="139084"/>
                  <a:pt x="415707" y="123603"/>
                </a:cubicBezTo>
                <a:cubicBezTo>
                  <a:pt x="420400" y="112674"/>
                  <a:pt x="430506" y="112674"/>
                  <a:pt x="438808" y="116318"/>
                </a:cubicBezTo>
                <a:cubicBezTo>
                  <a:pt x="475984" y="132483"/>
                  <a:pt x="514786" y="138400"/>
                  <a:pt x="553586" y="144320"/>
                </a:cubicBezTo>
                <a:cubicBezTo>
                  <a:pt x="559543" y="145230"/>
                  <a:pt x="566220" y="148191"/>
                  <a:pt x="572898" y="133164"/>
                </a:cubicBezTo>
                <a:cubicBezTo>
                  <a:pt x="500349" y="108805"/>
                  <a:pt x="431408" y="74202"/>
                  <a:pt x="356874" y="60770"/>
                </a:cubicBezTo>
                <a:cubicBezTo>
                  <a:pt x="357956" y="54397"/>
                  <a:pt x="359038" y="48022"/>
                  <a:pt x="360122" y="41649"/>
                </a:cubicBezTo>
                <a:cubicBezTo>
                  <a:pt x="418413" y="50753"/>
                  <a:pt x="476707" y="59859"/>
                  <a:pt x="550338" y="71243"/>
                </a:cubicBezTo>
                <a:cubicBezTo>
                  <a:pt x="505041" y="35045"/>
                  <a:pt x="462269" y="47111"/>
                  <a:pt x="428701" y="15013"/>
                </a:cubicBezTo>
                <a:cubicBezTo>
                  <a:pt x="435018" y="2833"/>
                  <a:pt x="442643" y="-241"/>
                  <a:pt x="450539" y="15"/>
                </a:cubicBezTo>
                <a:close/>
              </a:path>
            </a:pathLst>
          </a:custGeom>
        </p:spPr>
      </p:pic>
      <p:sp>
        <p:nvSpPr>
          <p:cNvPr id="2" name="Title 1">
            <a:extLst>
              <a:ext uri="{FF2B5EF4-FFF2-40B4-BE49-F238E27FC236}">
                <a16:creationId xmlns:a16="http://schemas.microsoft.com/office/drawing/2014/main" id="{49E1B362-7B69-8D7E-EB47-41B011B42225}"/>
              </a:ext>
            </a:extLst>
          </p:cNvPr>
          <p:cNvSpPr>
            <a:spLocks noGrp="1"/>
          </p:cNvSpPr>
          <p:nvPr>
            <p:ph type="title"/>
          </p:nvPr>
        </p:nvSpPr>
        <p:spPr>
          <a:xfrm>
            <a:off x="4116323" y="3562340"/>
            <a:ext cx="7870554" cy="1131215"/>
          </a:xfrm>
        </p:spPr>
        <p:txBody>
          <a:bodyPr anchor="b">
            <a:normAutofit/>
          </a:bodyPr>
          <a:lstStyle/>
          <a:p>
            <a:r>
              <a:rPr lang="en-US" sz="3700" b="1" kern="100" dirty="0">
                <a:effectLst/>
                <a:latin typeface="Times New Roman" panose="02020603050405020304" pitchFamily="18" charset="0"/>
                <a:ea typeface="Aptos" panose="020B0004020202020204" pitchFamily="34" charset="0"/>
                <a:cs typeface="Times New Roman" panose="02020603050405020304" pitchFamily="18" charset="0"/>
              </a:rPr>
              <a:t>Case Study: Corporate Influence on Public Policy</a:t>
            </a:r>
            <a:endParaRPr lang="en-US" sz="3700" dirty="0"/>
          </a:p>
        </p:txBody>
      </p:sp>
      <p:pic>
        <p:nvPicPr>
          <p:cNvPr id="11" name="Picture 10" descr="A group of people sitting at a table with microphones&#10;&#10;Description automatically generated">
            <a:extLst>
              <a:ext uri="{FF2B5EF4-FFF2-40B4-BE49-F238E27FC236}">
                <a16:creationId xmlns:a16="http://schemas.microsoft.com/office/drawing/2014/main" id="{53BE6E0C-5AA7-C373-7DC7-30D842A71B5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1516" r="-2" b="3251"/>
          <a:stretch/>
        </p:blipFill>
        <p:spPr>
          <a:xfrm>
            <a:off x="480177" y="3"/>
            <a:ext cx="4980517" cy="2440831"/>
          </a:xfrm>
          <a:custGeom>
            <a:avLst/>
            <a:gdLst/>
            <a:ahLst/>
            <a:cxnLst/>
            <a:rect l="l" t="t" r="r" b="b"/>
            <a:pathLst>
              <a:path w="4980517" h="2440831">
                <a:moveTo>
                  <a:pt x="287929" y="0"/>
                </a:moveTo>
                <a:lnTo>
                  <a:pt x="4817890" y="0"/>
                </a:lnTo>
                <a:lnTo>
                  <a:pt x="4816841" y="3177"/>
                </a:lnTo>
                <a:cubicBezTo>
                  <a:pt x="4816707" y="6109"/>
                  <a:pt x="4816908" y="9403"/>
                  <a:pt x="4816641" y="12038"/>
                </a:cubicBezTo>
                <a:cubicBezTo>
                  <a:pt x="4834033" y="20468"/>
                  <a:pt x="4854369" y="-611"/>
                  <a:pt x="4874703" y="22050"/>
                </a:cubicBezTo>
                <a:cubicBezTo>
                  <a:pt x="4786137" y="121645"/>
                  <a:pt x="4651010" y="146147"/>
                  <a:pt x="4528727" y="220979"/>
                </a:cubicBezTo>
                <a:cubicBezTo>
                  <a:pt x="4627731" y="245745"/>
                  <a:pt x="4687133" y="159323"/>
                  <a:pt x="4759914" y="170389"/>
                </a:cubicBezTo>
                <a:cubicBezTo>
                  <a:pt x="4796305" y="197528"/>
                  <a:pt x="4688204" y="241003"/>
                  <a:pt x="4791221" y="253914"/>
                </a:cubicBezTo>
                <a:cubicBezTo>
                  <a:pt x="4746534" y="277627"/>
                  <a:pt x="4713355" y="300811"/>
                  <a:pt x="4682585" y="328215"/>
                </a:cubicBezTo>
                <a:cubicBezTo>
                  <a:pt x="4627731" y="377223"/>
                  <a:pt x="4617028" y="409367"/>
                  <a:pt x="4642449" y="475239"/>
                </a:cubicBezTo>
                <a:cubicBezTo>
                  <a:pt x="4659039" y="518450"/>
                  <a:pt x="4683387" y="558237"/>
                  <a:pt x="4661983" y="609614"/>
                </a:cubicBezTo>
                <a:cubicBezTo>
                  <a:pt x="4646998" y="644922"/>
                  <a:pt x="4652885" y="668107"/>
                  <a:pt x="4708539" y="652298"/>
                </a:cubicBezTo>
                <a:cubicBezTo>
                  <a:pt x="4768476" y="635435"/>
                  <a:pt x="4790952" y="667053"/>
                  <a:pt x="4775969" y="728971"/>
                </a:cubicBezTo>
                <a:cubicBezTo>
                  <a:pt x="4766336" y="768758"/>
                  <a:pt x="4776506" y="780877"/>
                  <a:pt x="4817710" y="776398"/>
                </a:cubicBezTo>
                <a:cubicBezTo>
                  <a:pt x="4863199" y="771392"/>
                  <a:pt x="4906546" y="745306"/>
                  <a:pt x="4962737" y="757955"/>
                </a:cubicBezTo>
                <a:cubicBezTo>
                  <a:pt x="4917786" y="830149"/>
                  <a:pt x="4821724" y="809597"/>
                  <a:pt x="4769279" y="878367"/>
                </a:cubicBezTo>
                <a:cubicBezTo>
                  <a:pt x="4831892" y="878629"/>
                  <a:pt x="4879788" y="878367"/>
                  <a:pt x="4926079" y="863347"/>
                </a:cubicBezTo>
                <a:cubicBezTo>
                  <a:pt x="4945346" y="857286"/>
                  <a:pt x="4966484" y="850965"/>
                  <a:pt x="4977186" y="871779"/>
                </a:cubicBezTo>
                <a:cubicBezTo>
                  <a:pt x="4989762" y="896809"/>
                  <a:pt x="4963808" y="906295"/>
                  <a:pt x="4948019" y="910774"/>
                </a:cubicBezTo>
                <a:cubicBezTo>
                  <a:pt x="4903602" y="923421"/>
                  <a:pt x="4869621" y="953458"/>
                  <a:pt x="4832963" y="976907"/>
                </a:cubicBezTo>
                <a:cubicBezTo>
                  <a:pt x="4752423" y="1028288"/>
                  <a:pt x="4664121" y="1071235"/>
                  <a:pt x="4595889" y="1156077"/>
                </a:cubicBezTo>
                <a:cubicBezTo>
                  <a:pt x="4681783" y="1134471"/>
                  <a:pt x="4745733" y="1084147"/>
                  <a:pt x="4825471" y="1073871"/>
                </a:cubicBezTo>
                <a:cubicBezTo>
                  <a:pt x="4756436" y="1151071"/>
                  <a:pt x="4667600" y="1201922"/>
                  <a:pt x="4583583" y="1258044"/>
                </a:cubicBezTo>
                <a:cubicBezTo>
                  <a:pt x="4559500" y="1273853"/>
                  <a:pt x="4535151" y="1284656"/>
                  <a:pt x="4529799" y="1319171"/>
                </a:cubicBezTo>
                <a:cubicBezTo>
                  <a:pt x="4519362" y="1386097"/>
                  <a:pt x="4488056" y="1441427"/>
                  <a:pt x="4421163" y="1470936"/>
                </a:cubicBezTo>
                <a:cubicBezTo>
                  <a:pt x="4420628" y="1471202"/>
                  <a:pt x="4424373" y="1481215"/>
                  <a:pt x="4426515" y="1488062"/>
                </a:cubicBezTo>
                <a:cubicBezTo>
                  <a:pt x="4467453" y="1490172"/>
                  <a:pt x="4499829" y="1450649"/>
                  <a:pt x="4552008" y="1463559"/>
                </a:cubicBezTo>
                <a:cubicBezTo>
                  <a:pt x="4501970" y="1517309"/>
                  <a:pt x="4460227" y="1565528"/>
                  <a:pt x="4389321" y="1591086"/>
                </a:cubicBezTo>
                <a:cubicBezTo>
                  <a:pt x="4332594" y="1611373"/>
                  <a:pt x="4262490" y="1623230"/>
                  <a:pt x="4221282" y="1689099"/>
                </a:cubicBezTo>
                <a:cubicBezTo>
                  <a:pt x="4269178" y="1702012"/>
                  <a:pt x="4304768" y="1685677"/>
                  <a:pt x="4340623" y="1674082"/>
                </a:cubicBezTo>
                <a:cubicBezTo>
                  <a:pt x="4395475" y="1656165"/>
                  <a:pt x="4449794" y="1635878"/>
                  <a:pt x="4504647" y="1617960"/>
                </a:cubicBezTo>
                <a:cubicBezTo>
                  <a:pt x="4525518" y="1611110"/>
                  <a:pt x="4548262" y="1606365"/>
                  <a:pt x="4561640" y="1639039"/>
                </a:cubicBezTo>
                <a:cubicBezTo>
                  <a:pt x="4491801" y="1645890"/>
                  <a:pt x="4450060" y="1690154"/>
                  <a:pt x="4406179" y="1731784"/>
                </a:cubicBezTo>
                <a:cubicBezTo>
                  <a:pt x="4381561" y="1755234"/>
                  <a:pt x="4361492" y="1786589"/>
                  <a:pt x="4317076" y="1774733"/>
                </a:cubicBezTo>
                <a:cubicBezTo>
                  <a:pt x="4293796" y="1768410"/>
                  <a:pt x="4279080" y="1786061"/>
                  <a:pt x="4281490" y="1807667"/>
                </a:cubicBezTo>
                <a:cubicBezTo>
                  <a:pt x="4290317" y="1883815"/>
                  <a:pt x="4236000" y="1910425"/>
                  <a:pt x="4179809" y="1925180"/>
                </a:cubicBezTo>
                <a:cubicBezTo>
                  <a:pt x="4073313" y="1952846"/>
                  <a:pt x="3984744" y="2017925"/>
                  <a:pt x="3881194" y="2053496"/>
                </a:cubicBezTo>
                <a:cubicBezTo>
                  <a:pt x="3780584" y="2088012"/>
                  <a:pt x="3702720" y="2169955"/>
                  <a:pt x="3601845" y="2212904"/>
                </a:cubicBezTo>
                <a:cubicBezTo>
                  <a:pt x="3528795" y="2243995"/>
                  <a:pt x="3458958" y="2284043"/>
                  <a:pt x="3383767" y="2312235"/>
                </a:cubicBezTo>
                <a:cubicBezTo>
                  <a:pt x="3205831" y="2378897"/>
                  <a:pt x="3024414" y="2432384"/>
                  <a:pt x="2832561" y="2440024"/>
                </a:cubicBezTo>
                <a:cubicBezTo>
                  <a:pt x="2674156" y="2446085"/>
                  <a:pt x="1300154" y="2440289"/>
                  <a:pt x="741989" y="1573170"/>
                </a:cubicBezTo>
                <a:cubicBezTo>
                  <a:pt x="731286" y="1568953"/>
                  <a:pt x="719246" y="1557887"/>
                  <a:pt x="715500" y="1547347"/>
                </a:cubicBezTo>
                <a:cubicBezTo>
                  <a:pt x="697572" y="1498075"/>
                  <a:pt x="653689" y="1476733"/>
                  <a:pt x="614088" y="1450123"/>
                </a:cubicBezTo>
                <a:cubicBezTo>
                  <a:pt x="579303" y="1426672"/>
                  <a:pt x="542376" y="1402169"/>
                  <a:pt x="527927" y="1362645"/>
                </a:cubicBezTo>
                <a:cubicBezTo>
                  <a:pt x="508929" y="1309949"/>
                  <a:pt x="562979" y="1353160"/>
                  <a:pt x="572881" y="1333136"/>
                </a:cubicBezTo>
                <a:cubicBezTo>
                  <a:pt x="552277" y="1305735"/>
                  <a:pt x="520434" y="1280703"/>
                  <a:pt x="512140" y="1249612"/>
                </a:cubicBezTo>
                <a:cubicBezTo>
                  <a:pt x="481905" y="1137368"/>
                  <a:pt x="416616" y="1055689"/>
                  <a:pt x="318951" y="992190"/>
                </a:cubicBezTo>
                <a:cubicBezTo>
                  <a:pt x="290855" y="974010"/>
                  <a:pt x="272393" y="940811"/>
                  <a:pt x="234131" y="935543"/>
                </a:cubicBezTo>
                <a:cubicBezTo>
                  <a:pt x="149040" y="923949"/>
                  <a:pt x="175798" y="833311"/>
                  <a:pt x="130844" y="792998"/>
                </a:cubicBezTo>
                <a:cubicBezTo>
                  <a:pt x="122282" y="785355"/>
                  <a:pt x="114523" y="770339"/>
                  <a:pt x="116127" y="760064"/>
                </a:cubicBezTo>
                <a:cubicBezTo>
                  <a:pt x="118534" y="745306"/>
                  <a:pt x="128704" y="731343"/>
                  <a:pt x="137266" y="718168"/>
                </a:cubicBezTo>
                <a:cubicBezTo>
                  <a:pt x="146097" y="704995"/>
                  <a:pt x="159474" y="693400"/>
                  <a:pt x="153053" y="676011"/>
                </a:cubicBezTo>
                <a:cubicBezTo>
                  <a:pt x="150380" y="668898"/>
                  <a:pt x="152250" y="644130"/>
                  <a:pt x="132450" y="663627"/>
                </a:cubicBezTo>
                <a:cubicBezTo>
                  <a:pt x="78133" y="717115"/>
                  <a:pt x="46557" y="666528"/>
                  <a:pt x="0" y="642286"/>
                </a:cubicBezTo>
                <a:cubicBezTo>
                  <a:pt x="37460" y="617254"/>
                  <a:pt x="71175" y="599602"/>
                  <a:pt x="76795" y="562188"/>
                </a:cubicBezTo>
                <a:cubicBezTo>
                  <a:pt x="88300" y="484987"/>
                  <a:pt x="137532" y="449681"/>
                  <a:pt x="212187" y="442830"/>
                </a:cubicBezTo>
                <a:cubicBezTo>
                  <a:pt x="184627" y="368265"/>
                  <a:pt x="184627" y="368265"/>
                  <a:pt x="273730" y="357988"/>
                </a:cubicBezTo>
                <a:cubicBezTo>
                  <a:pt x="239480" y="310562"/>
                  <a:pt x="239480" y="298442"/>
                  <a:pt x="280956" y="282106"/>
                </a:cubicBezTo>
                <a:cubicBezTo>
                  <a:pt x="320824" y="266560"/>
                  <a:pt x="364973" y="261290"/>
                  <a:pt x="401900" y="237315"/>
                </a:cubicBezTo>
                <a:cubicBezTo>
                  <a:pt x="367917" y="176713"/>
                  <a:pt x="358285" y="106364"/>
                  <a:pt x="288180" y="76852"/>
                </a:cubicBezTo>
                <a:cubicBezTo>
                  <a:pt x="277209" y="72374"/>
                  <a:pt x="269717" y="54193"/>
                  <a:pt x="276673" y="43654"/>
                </a:cubicBezTo>
                <a:cubicBezTo>
                  <a:pt x="283028" y="34103"/>
                  <a:pt x="285520" y="22412"/>
                  <a:pt x="286921" y="10118"/>
                </a:cubicBezTo>
                <a:close/>
              </a:path>
            </a:pathLst>
          </a:custGeom>
        </p:spPr>
      </p:pic>
      <p:pic>
        <p:nvPicPr>
          <p:cNvPr id="14" name="Picture 13" descr="Several barrels of toxic chemicals&#10;&#10;Description automatically generated">
            <a:extLst>
              <a:ext uri="{FF2B5EF4-FFF2-40B4-BE49-F238E27FC236}">
                <a16:creationId xmlns:a16="http://schemas.microsoft.com/office/drawing/2014/main" id="{14E8C796-182C-FBF2-58BE-4BD726DC420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0491" r="19983" b="3"/>
          <a:stretch/>
        </p:blipFill>
        <p:spPr>
          <a:xfrm>
            <a:off x="8556350" y="10"/>
            <a:ext cx="3635653" cy="3660317"/>
          </a:xfrm>
          <a:custGeom>
            <a:avLst/>
            <a:gdLst/>
            <a:ahLst/>
            <a:cxnLst/>
            <a:rect l="l" t="t" r="r" b="b"/>
            <a:pathLst>
              <a:path w="3635653" h="3660327">
                <a:moveTo>
                  <a:pt x="402121" y="0"/>
                </a:moveTo>
                <a:lnTo>
                  <a:pt x="3635653" y="0"/>
                </a:lnTo>
                <a:lnTo>
                  <a:pt x="3635653" y="3605403"/>
                </a:lnTo>
                <a:lnTo>
                  <a:pt x="3616543" y="3610878"/>
                </a:lnTo>
                <a:cubicBezTo>
                  <a:pt x="3510165" y="3637200"/>
                  <a:pt x="3401766" y="3654952"/>
                  <a:pt x="3290337" y="3659389"/>
                </a:cubicBezTo>
                <a:cubicBezTo>
                  <a:pt x="3106332" y="3666430"/>
                  <a:pt x="1510274" y="3659697"/>
                  <a:pt x="861903" y="2652440"/>
                </a:cubicBezTo>
                <a:cubicBezTo>
                  <a:pt x="849470" y="2647542"/>
                  <a:pt x="835485" y="2634687"/>
                  <a:pt x="831133" y="2622444"/>
                </a:cubicBezTo>
                <a:cubicBezTo>
                  <a:pt x="810307" y="2565210"/>
                  <a:pt x="759333" y="2540419"/>
                  <a:pt x="713332" y="2509507"/>
                </a:cubicBezTo>
                <a:cubicBezTo>
                  <a:pt x="672925" y="2482267"/>
                  <a:pt x="630030" y="2453803"/>
                  <a:pt x="613246" y="2407892"/>
                </a:cubicBezTo>
                <a:cubicBezTo>
                  <a:pt x="591178" y="2346680"/>
                  <a:pt x="653963" y="2396875"/>
                  <a:pt x="665465" y="2373614"/>
                </a:cubicBezTo>
                <a:cubicBezTo>
                  <a:pt x="641532" y="2341785"/>
                  <a:pt x="604543" y="2312707"/>
                  <a:pt x="594908" y="2276592"/>
                </a:cubicBezTo>
                <a:cubicBezTo>
                  <a:pt x="559787" y="2146208"/>
                  <a:pt x="483946" y="2051328"/>
                  <a:pt x="370497" y="1977567"/>
                </a:cubicBezTo>
                <a:cubicBezTo>
                  <a:pt x="337860" y="1956449"/>
                  <a:pt x="316415" y="1917884"/>
                  <a:pt x="271969" y="1911765"/>
                </a:cubicBezTo>
                <a:cubicBezTo>
                  <a:pt x="173127" y="1898297"/>
                  <a:pt x="204209" y="1793011"/>
                  <a:pt x="151990" y="1746183"/>
                </a:cubicBezTo>
                <a:cubicBezTo>
                  <a:pt x="142044" y="1737306"/>
                  <a:pt x="133031" y="1719862"/>
                  <a:pt x="134895" y="1707927"/>
                </a:cubicBezTo>
                <a:cubicBezTo>
                  <a:pt x="137691" y="1690784"/>
                  <a:pt x="149504" y="1674564"/>
                  <a:pt x="159450" y="1659260"/>
                </a:cubicBezTo>
                <a:cubicBezTo>
                  <a:pt x="169707" y="1643958"/>
                  <a:pt x="185247" y="1630489"/>
                  <a:pt x="177788" y="1610290"/>
                </a:cubicBezTo>
                <a:cubicBezTo>
                  <a:pt x="174683" y="1602027"/>
                  <a:pt x="176855" y="1573257"/>
                  <a:pt x="153855" y="1595904"/>
                </a:cubicBezTo>
                <a:cubicBezTo>
                  <a:pt x="90759" y="1658037"/>
                  <a:pt x="54081" y="1599274"/>
                  <a:pt x="0" y="1571114"/>
                </a:cubicBezTo>
                <a:cubicBezTo>
                  <a:pt x="43514" y="1542037"/>
                  <a:pt x="82677" y="1521532"/>
                  <a:pt x="89205" y="1478072"/>
                </a:cubicBezTo>
                <a:cubicBezTo>
                  <a:pt x="102570" y="1388394"/>
                  <a:pt x="159758" y="1347382"/>
                  <a:pt x="246479" y="1339424"/>
                </a:cubicBezTo>
                <a:cubicBezTo>
                  <a:pt x="214465" y="1252808"/>
                  <a:pt x="214465" y="1252808"/>
                  <a:pt x="317968" y="1240870"/>
                </a:cubicBezTo>
                <a:cubicBezTo>
                  <a:pt x="278183" y="1185780"/>
                  <a:pt x="278183" y="1171701"/>
                  <a:pt x="326361" y="1152725"/>
                </a:cubicBezTo>
                <a:cubicBezTo>
                  <a:pt x="372673" y="1134666"/>
                  <a:pt x="423957" y="1128545"/>
                  <a:pt x="466852" y="1100695"/>
                </a:cubicBezTo>
                <a:cubicBezTo>
                  <a:pt x="427377" y="1030299"/>
                  <a:pt x="416187" y="948581"/>
                  <a:pt x="334753" y="914300"/>
                </a:cubicBezTo>
                <a:cubicBezTo>
                  <a:pt x="322010" y="909097"/>
                  <a:pt x="313307" y="887979"/>
                  <a:pt x="321386" y="875737"/>
                </a:cubicBezTo>
                <a:cubicBezTo>
                  <a:pt x="350915" y="831359"/>
                  <a:pt x="308644" y="747189"/>
                  <a:pt x="400645" y="737702"/>
                </a:cubicBezTo>
                <a:cubicBezTo>
                  <a:pt x="412147" y="736784"/>
                  <a:pt x="422716" y="727601"/>
                  <a:pt x="413701" y="715664"/>
                </a:cubicBezTo>
                <a:cubicBezTo>
                  <a:pt x="382618" y="674041"/>
                  <a:pt x="420228" y="676794"/>
                  <a:pt x="442916" y="671592"/>
                </a:cubicBezTo>
                <a:cubicBezTo>
                  <a:pt x="470270" y="665166"/>
                  <a:pt x="501352" y="683528"/>
                  <a:pt x="526840" y="660880"/>
                </a:cubicBezTo>
                <a:cubicBezTo>
                  <a:pt x="520932" y="637006"/>
                  <a:pt x="498866" y="637312"/>
                  <a:pt x="483325" y="629661"/>
                </a:cubicBezTo>
                <a:cubicBezTo>
                  <a:pt x="437945" y="607624"/>
                  <a:pt x="400956" y="581304"/>
                  <a:pt x="398780" y="524068"/>
                </a:cubicBezTo>
                <a:cubicBezTo>
                  <a:pt x="397228" y="477853"/>
                  <a:pt x="392254" y="437148"/>
                  <a:pt x="455041" y="423067"/>
                </a:cubicBezTo>
                <a:cubicBezTo>
                  <a:pt x="481149" y="417251"/>
                  <a:pt x="473687" y="383892"/>
                  <a:pt x="458768" y="367363"/>
                </a:cubicBezTo>
                <a:cubicBezTo>
                  <a:pt x="432038" y="337982"/>
                  <a:pt x="409972" y="298806"/>
                  <a:pt x="363968" y="296052"/>
                </a:cubicBezTo>
                <a:cubicBezTo>
                  <a:pt x="335995" y="294216"/>
                  <a:pt x="314548" y="281971"/>
                  <a:pt x="292481" y="267894"/>
                </a:cubicBezTo>
                <a:cubicBezTo>
                  <a:pt x="276630" y="257791"/>
                  <a:pt x="257670" y="249223"/>
                  <a:pt x="259533" y="227493"/>
                </a:cubicBezTo>
                <a:cubicBezTo>
                  <a:pt x="261399" y="206680"/>
                  <a:pt x="279736" y="198111"/>
                  <a:pt x="298387" y="193826"/>
                </a:cubicBezTo>
                <a:cubicBezTo>
                  <a:pt x="360552" y="180054"/>
                  <a:pt x="418983" y="159853"/>
                  <a:pt x="470893" y="113638"/>
                </a:cubicBezTo>
                <a:cubicBezTo>
                  <a:pt x="436390" y="89152"/>
                  <a:pt x="403444" y="71400"/>
                  <a:pt x="377957" y="46608"/>
                </a:cubicBezTo>
                <a:cubicBezTo>
                  <a:pt x="370264" y="39110"/>
                  <a:pt x="371678" y="29598"/>
                  <a:pt x="380092" y="18562"/>
                </a:cubicBezTo>
                <a:close/>
              </a:path>
            </a:pathLst>
          </a:custGeom>
        </p:spPr>
      </p:pic>
      <p:sp>
        <p:nvSpPr>
          <p:cNvPr id="3" name="Content Placeholder 2">
            <a:extLst>
              <a:ext uri="{FF2B5EF4-FFF2-40B4-BE49-F238E27FC236}">
                <a16:creationId xmlns:a16="http://schemas.microsoft.com/office/drawing/2014/main" id="{36C90198-F2C9-F7C4-530B-FA6B5A9D8733}"/>
              </a:ext>
            </a:extLst>
          </p:cNvPr>
          <p:cNvSpPr>
            <a:spLocks noGrp="1"/>
          </p:cNvSpPr>
          <p:nvPr>
            <p:ph idx="1"/>
          </p:nvPr>
        </p:nvSpPr>
        <p:spPr>
          <a:xfrm>
            <a:off x="3882452" y="4769257"/>
            <a:ext cx="7657092" cy="1392495"/>
          </a:xfrm>
        </p:spPr>
        <p:txBody>
          <a:bodyPr>
            <a:noAutofit/>
          </a:bodyPr>
          <a:lstStyle/>
          <a:p>
            <a:pPr marL="0" marR="0" indent="0" algn="just">
              <a:spcBef>
                <a:spcPts val="0"/>
              </a:spcBef>
              <a:spcAft>
                <a:spcPts val="800"/>
              </a:spcAft>
              <a:buNone/>
            </a:pPr>
            <a:r>
              <a:rPr lang="en-US" sz="2500" kern="100" dirty="0">
                <a:effectLst/>
                <a:latin typeface="Times New Roman" panose="02020603050405020304" pitchFamily="18" charset="0"/>
                <a:ea typeface="Aptos" panose="020B0004020202020204" pitchFamily="34" charset="0"/>
                <a:cs typeface="Times New Roman" panose="02020603050405020304" pitchFamily="18" charset="0"/>
              </a:rPr>
              <a:t>Corporate lobbying and influence on public policy demonstrate the intersection of economic power and politics. This case highlights how economic interests can shape legislation and regulatory practices (</a:t>
            </a:r>
            <a:r>
              <a:rPr lang="en-US" sz="2500" kern="100" dirty="0" err="1">
                <a:effectLst/>
                <a:latin typeface="Times New Roman" panose="02020603050405020304" pitchFamily="18" charset="0"/>
                <a:ea typeface="Aptos" panose="020B0004020202020204" pitchFamily="34" charset="0"/>
                <a:cs typeface="Times New Roman" panose="02020603050405020304" pitchFamily="18" charset="0"/>
              </a:rPr>
              <a:t>Fremstad</a:t>
            </a:r>
            <a:r>
              <a:rPr lang="en-US" sz="2500" kern="100" dirty="0">
                <a:effectLst/>
                <a:latin typeface="Times New Roman" panose="02020603050405020304" pitchFamily="18" charset="0"/>
                <a:ea typeface="Aptos" panose="020B0004020202020204" pitchFamily="34" charset="0"/>
                <a:cs typeface="Times New Roman" panose="02020603050405020304" pitchFamily="18" charset="0"/>
              </a:rPr>
              <a:t> &amp; Karger, 2011).</a:t>
            </a:r>
          </a:p>
        </p:txBody>
      </p:sp>
    </p:spTree>
    <p:extLst>
      <p:ext uri="{BB962C8B-B14F-4D97-AF65-F5344CB8AC3E}">
        <p14:creationId xmlns:p14="http://schemas.microsoft.com/office/powerpoint/2010/main" val="1269292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277B0E5F-8031-8933-A191-4C2040FDFEC0}"/>
              </a:ext>
            </a:extLst>
          </p:cNvPr>
          <p:cNvSpPr>
            <a:spLocks noGrp="1"/>
          </p:cNvSpPr>
          <p:nvPr>
            <p:ph type="title"/>
          </p:nvPr>
        </p:nvSpPr>
        <p:spPr>
          <a:xfrm>
            <a:off x="1664716" y="1963664"/>
            <a:ext cx="8423664" cy="2993042"/>
          </a:xfrm>
        </p:spPr>
        <p:txBody>
          <a:bodyPr vert="horz" lIns="91440" tIns="45720" rIns="91440" bIns="45720" rtlCol="0" anchor="ctr">
            <a:noAutofit/>
          </a:bodyPr>
          <a:lstStyle/>
          <a:p>
            <a:pPr algn="ctr"/>
            <a:r>
              <a:rPr lang="en-US" sz="8000" b="1" kern="1200" dirty="0">
                <a:solidFill>
                  <a:schemeClr val="bg1"/>
                </a:solidFill>
                <a:effectLst/>
                <a:latin typeface="Times New Roman" panose="02020603050405020304" pitchFamily="18" charset="0"/>
                <a:cs typeface="Times New Roman" panose="02020603050405020304" pitchFamily="18" charset="0"/>
              </a:rPr>
              <a:t>Topic 4:</a:t>
            </a:r>
            <a:br>
              <a:rPr lang="en-US" sz="8000" b="1" kern="1200" dirty="0">
                <a:solidFill>
                  <a:schemeClr val="bg1"/>
                </a:solidFill>
                <a:effectLst/>
                <a:latin typeface="Times New Roman" panose="02020603050405020304" pitchFamily="18" charset="0"/>
                <a:cs typeface="Times New Roman" panose="02020603050405020304" pitchFamily="18" charset="0"/>
              </a:rPr>
            </a:br>
            <a:r>
              <a:rPr lang="en-US" sz="8000" b="1" kern="1200" dirty="0">
                <a:solidFill>
                  <a:schemeClr val="bg1"/>
                </a:solidFill>
                <a:effectLst/>
                <a:latin typeface="Times New Roman" panose="02020603050405020304" pitchFamily="18" charset="0"/>
                <a:cs typeface="Times New Roman" panose="02020603050405020304" pitchFamily="18" charset="0"/>
              </a:rPr>
              <a:t>Political Systems and Ideologies</a:t>
            </a:r>
            <a:endParaRPr lang="en-US" sz="8000" kern="1200" dirty="0">
              <a:solidFill>
                <a:schemeClr val="bg1"/>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1883640"/>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399233" y="5066757"/>
            <a:ext cx="69357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121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train with people on top of it&#10;&#10;Description automatically generated">
            <a:extLst>
              <a:ext uri="{FF2B5EF4-FFF2-40B4-BE49-F238E27FC236}">
                <a16:creationId xmlns:a16="http://schemas.microsoft.com/office/drawing/2014/main" id="{2BA276E6-71F5-5F4E-488D-BBAFDEE091CC}"/>
              </a:ext>
            </a:extLst>
          </p:cNvPr>
          <p:cNvPicPr>
            <a:picLocks noChangeAspect="1"/>
          </p:cNvPicPr>
          <p:nvPr/>
        </p:nvPicPr>
        <p:blipFill>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136"/>
          <a:stretch/>
        </p:blipFill>
        <p:spPr>
          <a:xfrm>
            <a:off x="-8" y="-4"/>
            <a:ext cx="12192000" cy="6855958"/>
          </a:xfrm>
          <a:prstGeom prst="rect">
            <a:avLst/>
          </a:prstGeom>
        </p:spPr>
      </p:pic>
      <p:sp>
        <p:nvSpPr>
          <p:cNvPr id="2" name="Title 1">
            <a:extLst>
              <a:ext uri="{FF2B5EF4-FFF2-40B4-BE49-F238E27FC236}">
                <a16:creationId xmlns:a16="http://schemas.microsoft.com/office/drawing/2014/main" id="{2E7C9D6F-EF41-84C2-F788-72764CC8113C}"/>
              </a:ext>
            </a:extLst>
          </p:cNvPr>
          <p:cNvSpPr>
            <a:spLocks noGrp="1"/>
          </p:cNvSpPr>
          <p:nvPr>
            <p:ph type="title"/>
          </p:nvPr>
        </p:nvSpPr>
        <p:spPr>
          <a:xfrm>
            <a:off x="3728545" y="3936475"/>
            <a:ext cx="5634685" cy="2584677"/>
          </a:xfrm>
        </p:spPr>
        <p:txBody>
          <a:bodyPr vert="horz" lIns="91440" tIns="45720" rIns="91440" bIns="45720" rtlCol="0" anchor="t">
            <a:noAutofit/>
          </a:bodyPr>
          <a:lstStyle/>
          <a:p>
            <a:pPr algn="ctr"/>
            <a:r>
              <a:rPr lang="en-US" sz="8800" b="1" kern="1200" dirty="0">
                <a:solidFill>
                  <a:schemeClr val="tx1"/>
                </a:solidFill>
                <a:effectLst/>
                <a:latin typeface="Times New Roman" panose="02020603050405020304" pitchFamily="18" charset="0"/>
                <a:cs typeface="Times New Roman" panose="02020603050405020304" pitchFamily="18" charset="0"/>
              </a:rPr>
              <a:t>Political Systems</a:t>
            </a:r>
            <a:endParaRPr lang="en-US" sz="8800" kern="1200" dirty="0">
              <a:solidFill>
                <a:schemeClr val="tx1"/>
              </a:solidFill>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A room with people sitting in chairs&#10;&#10;Description automatically generated">
            <a:extLst>
              <a:ext uri="{FF2B5EF4-FFF2-40B4-BE49-F238E27FC236}">
                <a16:creationId xmlns:a16="http://schemas.microsoft.com/office/drawing/2014/main" id="{B6524A51-DAFC-9CEC-10F9-8356037D9E9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2145" r="-1" b="-1"/>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20" name="Picture 19" descr="A map of the world&#10;&#10;Description automatically generated">
            <a:extLst>
              <a:ext uri="{FF2B5EF4-FFF2-40B4-BE49-F238E27FC236}">
                <a16:creationId xmlns:a16="http://schemas.microsoft.com/office/drawing/2014/main" id="{E9A14E7F-CBE9-12BB-8183-B58C867FA4B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5724" r="27861" b="-1"/>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33" name="Oval 32">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group of people playing instruments&#10;&#10;Description automatically generated">
            <a:extLst>
              <a:ext uri="{FF2B5EF4-FFF2-40B4-BE49-F238E27FC236}">
                <a16:creationId xmlns:a16="http://schemas.microsoft.com/office/drawing/2014/main" id="{B5F9A71A-11E7-F628-6129-FC10BBAC691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3953" r="15295" b="-4"/>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5" name="Freeform: Shape 34">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Cartoon of people in clothing and flags&#10;&#10;Description automatically generated">
            <a:extLst>
              <a:ext uri="{FF2B5EF4-FFF2-40B4-BE49-F238E27FC236}">
                <a16:creationId xmlns:a16="http://schemas.microsoft.com/office/drawing/2014/main" id="{3457731A-B199-C049-0997-49765EE6D180}"/>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8236" r="31465" b="2"/>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37" name="Freeform: Shape 36">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satellite view of the earth&#10;&#10;Description automatically generated">
            <a:extLst>
              <a:ext uri="{FF2B5EF4-FFF2-40B4-BE49-F238E27FC236}">
                <a16:creationId xmlns:a16="http://schemas.microsoft.com/office/drawing/2014/main" id="{73192C33-EB21-DCDD-C597-156E53FC60F4}"/>
              </a:ext>
            </a:extLst>
          </p:cNvPr>
          <p:cNvPicPr>
            <a:picLocks noGrp="1" noChangeAspect="1"/>
          </p:cNvPicPr>
          <p:nvPr>
            <p:ph idx="1"/>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r="1" b="1489"/>
          <a:stretch/>
        </p:blipFill>
        <p:spPr>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24" name="TextBox 23">
            <a:extLst>
              <a:ext uri="{FF2B5EF4-FFF2-40B4-BE49-F238E27FC236}">
                <a16:creationId xmlns:a16="http://schemas.microsoft.com/office/drawing/2014/main" id="{8702EDF7-CBAF-3A63-C89C-E6CA5103343E}"/>
              </a:ext>
            </a:extLst>
          </p:cNvPr>
          <p:cNvSpPr txBox="1"/>
          <p:nvPr/>
        </p:nvSpPr>
        <p:spPr>
          <a:xfrm>
            <a:off x="9759924" y="7083455"/>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news.lelemuku.com/2018/12/south-african-parliament-endorse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691501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Slide Background">
            <a:extLst>
              <a:ext uri="{FF2B5EF4-FFF2-40B4-BE49-F238E27FC236}">
                <a16:creationId xmlns:a16="http://schemas.microsoft.com/office/drawing/2014/main" id="{5F642B1C-ADBA-5B39-37F5-F3BE3D782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7" name="Rectangle 86">
            <a:extLst>
              <a:ext uri="{FF2B5EF4-FFF2-40B4-BE49-F238E27FC236}">
                <a16:creationId xmlns:a16="http://schemas.microsoft.com/office/drawing/2014/main" id="{388CF4BA-41BC-FF21-844C-1F2262244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1DC58A-14B1-F11F-7923-78A518B08039}"/>
              </a:ext>
            </a:extLst>
          </p:cNvPr>
          <p:cNvSpPr>
            <a:spLocks noGrp="1"/>
          </p:cNvSpPr>
          <p:nvPr>
            <p:ph type="title"/>
          </p:nvPr>
        </p:nvSpPr>
        <p:spPr>
          <a:xfrm>
            <a:off x="6096000" y="387244"/>
            <a:ext cx="5320414" cy="1306645"/>
          </a:xfrm>
        </p:spPr>
        <p:txBody>
          <a:bodyPr>
            <a:normAutofit/>
          </a:bodyPr>
          <a:lstStyle/>
          <a:p>
            <a:pPr algn="ct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Definition and Types of Political Systems</a:t>
            </a:r>
            <a:endParaRPr lang="en-US" dirty="0"/>
          </a:p>
        </p:txBody>
      </p:sp>
      <p:sp useBgFill="1">
        <p:nvSpPr>
          <p:cNvPr id="89" name="Rectangle 88">
            <a:extLst>
              <a:ext uri="{FF2B5EF4-FFF2-40B4-BE49-F238E27FC236}">
                <a16:creationId xmlns:a16="http://schemas.microsoft.com/office/drawing/2014/main" id="{831C75FA-AE0A-6B5D-9E65-F338FBE83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770" y="-5"/>
            <a:ext cx="5318902" cy="6858005"/>
          </a:xfrm>
          <a:prstGeom prst="rect">
            <a:avLst/>
          </a:prstGeom>
          <a:ln>
            <a:noFill/>
          </a:ln>
          <a:effectLst>
            <a:outerShdw blurRad="596900" dist="215900" dir="6600000" sx="92000" sy="92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silhouette of a person speaking at a podium with a crowd of people&#10;&#10;Description automatically generated">
            <a:extLst>
              <a:ext uri="{FF2B5EF4-FFF2-40B4-BE49-F238E27FC236}">
                <a16:creationId xmlns:a16="http://schemas.microsoft.com/office/drawing/2014/main" id="{33841998-E828-5B0B-8FEB-504B341207A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994" r="22014" b="-4"/>
          <a:stretch/>
        </p:blipFill>
        <p:spPr>
          <a:xfrm>
            <a:off x="20" y="4114799"/>
            <a:ext cx="2711454" cy="2743201"/>
          </a:xfrm>
          <a:prstGeom prst="rect">
            <a:avLst/>
          </a:prstGeom>
        </p:spPr>
      </p:pic>
      <p:pic>
        <p:nvPicPr>
          <p:cNvPr id="9" name="Picture 8" descr="A planet with a bright light&#10;&#10;Description automatically generated with medium confidence">
            <a:extLst>
              <a:ext uri="{FF2B5EF4-FFF2-40B4-BE49-F238E27FC236}">
                <a16:creationId xmlns:a16="http://schemas.microsoft.com/office/drawing/2014/main" id="{9CECD91C-CA0F-4DB3-9841-8C5FFFBF6BF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157"/>
          <a:stretch/>
        </p:blipFill>
        <p:spPr>
          <a:xfrm>
            <a:off x="2705198" y="4114799"/>
            <a:ext cx="2711474" cy="2743201"/>
          </a:xfrm>
          <a:prstGeom prst="rect">
            <a:avLst/>
          </a:prstGeom>
        </p:spPr>
      </p:pic>
      <p:pic>
        <p:nvPicPr>
          <p:cNvPr id="5" name="Picture 4" descr="A black and white icon of a person standing at a podium&#10;&#10;Description automatically generated">
            <a:extLst>
              <a:ext uri="{FF2B5EF4-FFF2-40B4-BE49-F238E27FC236}">
                <a16:creationId xmlns:a16="http://schemas.microsoft.com/office/drawing/2014/main" id="{39C247E3-B2E4-8727-FE82-CC3FE4029F9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4094" r="11862" b="3"/>
          <a:stretch/>
        </p:blipFill>
        <p:spPr>
          <a:xfrm>
            <a:off x="1" y="-8"/>
            <a:ext cx="5416672" cy="4114802"/>
          </a:xfrm>
          <a:prstGeom prst="rect">
            <a:avLst/>
          </a:prstGeom>
          <a:effectLst>
            <a:outerShdw blurRad="254000" dist="190500" dir="5580000" sx="90000" sy="90000" algn="ctr" rotWithShape="0">
              <a:srgbClr val="000000">
                <a:alpha val="25000"/>
              </a:srgbClr>
            </a:outerShdw>
          </a:effectLst>
        </p:spPr>
      </p:pic>
      <p:graphicFrame>
        <p:nvGraphicFramePr>
          <p:cNvPr id="55" name="Content Placeholder 2">
            <a:extLst>
              <a:ext uri="{FF2B5EF4-FFF2-40B4-BE49-F238E27FC236}">
                <a16:creationId xmlns:a16="http://schemas.microsoft.com/office/drawing/2014/main" id="{D5F3621E-1371-66D8-6FD2-36C9515CB8C6}"/>
              </a:ext>
            </a:extLst>
          </p:cNvPr>
          <p:cNvGraphicFramePr>
            <a:graphicFrameLocks noGrp="1"/>
          </p:cNvGraphicFramePr>
          <p:nvPr>
            <p:ph idx="1"/>
            <p:extLst>
              <p:ext uri="{D42A27DB-BD31-4B8C-83A1-F6EECF244321}">
                <p14:modId xmlns:p14="http://schemas.microsoft.com/office/powerpoint/2010/main" val="3836866938"/>
              </p:ext>
            </p:extLst>
          </p:nvPr>
        </p:nvGraphicFramePr>
        <p:xfrm>
          <a:off x="5838802" y="1693889"/>
          <a:ext cx="5416672" cy="44820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01859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fltVal val="0"/>
                                          </p:val>
                                        </p:tav>
                                        <p:tav tm="100000">
                                          <p:val>
                                            <p:strVal val="#ppt_w"/>
                                          </p:val>
                                        </p:tav>
                                      </p:tavLst>
                                    </p:anim>
                                    <p:anim calcmode="lin" valueType="num">
                                      <p:cBhvr>
                                        <p:cTn id="37" dur="1000" fill="hold"/>
                                        <p:tgtEl>
                                          <p:spTgt spid="5"/>
                                        </p:tgtEl>
                                        <p:attrNameLst>
                                          <p:attrName>ppt_h</p:attrName>
                                        </p:attrNameLst>
                                      </p:cBhvr>
                                      <p:tavLst>
                                        <p:tav tm="0">
                                          <p:val>
                                            <p:fltVal val="0"/>
                                          </p:val>
                                        </p:tav>
                                        <p:tav tm="100000">
                                          <p:val>
                                            <p:strVal val="#ppt_h"/>
                                          </p:val>
                                        </p:tav>
                                      </p:tavLst>
                                    </p:anim>
                                    <p:anim calcmode="lin" valueType="num">
                                      <p:cBhvr>
                                        <p:cTn id="38" dur="1000" fill="hold"/>
                                        <p:tgtEl>
                                          <p:spTgt spid="5"/>
                                        </p:tgtEl>
                                        <p:attrNameLst>
                                          <p:attrName>style.rotation</p:attrName>
                                        </p:attrNameLst>
                                      </p:cBhvr>
                                      <p:tavLst>
                                        <p:tav tm="0">
                                          <p:val>
                                            <p:fltVal val="90"/>
                                          </p:val>
                                        </p:tav>
                                        <p:tav tm="100000">
                                          <p:val>
                                            <p:fltVal val="0"/>
                                          </p:val>
                                        </p:tav>
                                      </p:tavLst>
                                    </p:anim>
                                    <p:animEffect transition="in" filter="fade">
                                      <p:cBhvr>
                                        <p:cTn id="39" dur="10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1000"/>
                                        <p:tgtEl>
                                          <p:spTgt spid="55"/>
                                        </p:tgtEl>
                                      </p:cBhvr>
                                    </p:animEffect>
                                    <p:anim calcmode="lin" valueType="num">
                                      <p:cBhvr>
                                        <p:cTn id="45" dur="1000" fill="hold"/>
                                        <p:tgtEl>
                                          <p:spTgt spid="55"/>
                                        </p:tgtEl>
                                        <p:attrNameLst>
                                          <p:attrName>ppt_x</p:attrName>
                                        </p:attrNameLst>
                                      </p:cBhvr>
                                      <p:tavLst>
                                        <p:tav tm="0">
                                          <p:val>
                                            <p:strVal val="#ppt_x"/>
                                          </p:val>
                                        </p:tav>
                                        <p:tav tm="100000">
                                          <p:val>
                                            <p:strVal val="#ppt_x"/>
                                          </p:val>
                                        </p:tav>
                                      </p:tavLst>
                                    </p:anim>
                                    <p:anim calcmode="lin" valueType="num">
                                      <p:cBhvr>
                                        <p:cTn id="46" dur="900" decel="100000" fill="hold"/>
                                        <p:tgtEl>
                                          <p:spTgt spid="55"/>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5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5"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large crowd of people in a stadium&#10;&#10;Description automatically generated">
            <a:extLst>
              <a:ext uri="{FF2B5EF4-FFF2-40B4-BE49-F238E27FC236}">
                <a16:creationId xmlns:a16="http://schemas.microsoft.com/office/drawing/2014/main" id="{B00A19F6-436A-5B19-313A-70EA05A9D73F}"/>
              </a:ext>
            </a:extLst>
          </p:cNvPr>
          <p:cNvPicPr>
            <a:picLocks noChangeAspect="1"/>
          </p:cNvPicPr>
          <p:nvPr/>
        </p:nvPicPr>
        <p:blipFill>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052"/>
          <a:stretch/>
        </p:blipFill>
        <p:spPr>
          <a:xfrm>
            <a:off x="20" y="1021"/>
            <a:ext cx="12191980" cy="6855958"/>
          </a:xfrm>
          <a:prstGeom prst="rect">
            <a:avLst/>
          </a:prstGeom>
        </p:spPr>
      </p:pic>
      <p:sp>
        <p:nvSpPr>
          <p:cNvPr id="2" name="Title 1">
            <a:extLst>
              <a:ext uri="{FF2B5EF4-FFF2-40B4-BE49-F238E27FC236}">
                <a16:creationId xmlns:a16="http://schemas.microsoft.com/office/drawing/2014/main" id="{28E2B6CD-B682-3DCF-2F54-B5A2B396D097}"/>
              </a:ext>
            </a:extLst>
          </p:cNvPr>
          <p:cNvSpPr>
            <a:spLocks noGrp="1"/>
          </p:cNvSpPr>
          <p:nvPr>
            <p:ph type="title"/>
          </p:nvPr>
        </p:nvSpPr>
        <p:spPr>
          <a:xfrm>
            <a:off x="808857" y="397068"/>
            <a:ext cx="4624342" cy="1325563"/>
          </a:xfrm>
        </p:spPr>
        <p:txBody>
          <a:bodyPr>
            <a:normAutofit/>
          </a:bodyPr>
          <a:lstStyle/>
          <a:p>
            <a:r>
              <a:rPr lang="en-US" sz="5400" b="1" dirty="0"/>
              <a:t>Continuation…</a:t>
            </a:r>
          </a:p>
        </p:txBody>
      </p:sp>
      <p:sp>
        <p:nvSpPr>
          <p:cNvPr id="23" name="Oval 2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men in traditional robes&#10;&#10;Description automatically generated">
            <a:extLst>
              <a:ext uri="{FF2B5EF4-FFF2-40B4-BE49-F238E27FC236}">
                <a16:creationId xmlns:a16="http://schemas.microsoft.com/office/drawing/2014/main" id="{A178A64B-4AFB-30D3-D0B9-BB03F8A9FD7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368" r="22381" b="-1"/>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Content Placeholder 2">
            <a:extLst>
              <a:ext uri="{FF2B5EF4-FFF2-40B4-BE49-F238E27FC236}">
                <a16:creationId xmlns:a16="http://schemas.microsoft.com/office/drawing/2014/main" id="{8A97FA06-CAB2-C3BC-EB04-AC468685E76D}"/>
              </a:ext>
            </a:extLst>
          </p:cNvPr>
          <p:cNvSpPr>
            <a:spLocks noGrp="1"/>
          </p:cNvSpPr>
          <p:nvPr>
            <p:ph idx="1"/>
          </p:nvPr>
        </p:nvSpPr>
        <p:spPr>
          <a:xfrm>
            <a:off x="619679" y="1530330"/>
            <a:ext cx="4951655" cy="4705578"/>
          </a:xfrm>
        </p:spPr>
        <p:txBody>
          <a:bodyPr anchor="t">
            <a:noAutofit/>
          </a:bodyPr>
          <a:lstStyle/>
          <a:p>
            <a:pPr algn="just"/>
            <a:r>
              <a:rPr lang="en-US" sz="2400" b="1" dirty="0">
                <a:latin typeface="Times New Roman" panose="02020603050405020304" pitchFamily="18" charset="0"/>
                <a:cs typeface="Times New Roman" panose="02020603050405020304" pitchFamily="18" charset="0"/>
              </a:rPr>
              <a:t>Totalitarianism</a:t>
            </a:r>
            <a:r>
              <a:rPr lang="en-US" sz="2400" dirty="0">
                <a:latin typeface="Times New Roman" panose="02020603050405020304" pitchFamily="18" charset="0"/>
                <a:cs typeface="Times New Roman" panose="02020603050405020304" pitchFamily="18" charset="0"/>
              </a:rPr>
              <a:t>: An extreme form of authoritarianism where the state seeks to control all public and private life aspects. It is characterized by a single ruling party, a central ideology, and pervasive surveillance (Arendt, 1951).</a:t>
            </a:r>
          </a:p>
          <a:p>
            <a:pPr algn="just"/>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Monarchy</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A system where a single individual, the monarch, holds supreme authority. Monarchies can be absolute (with total control) or constitutional (where the monarch's powers are limited by a constitution) (</a:t>
            </a: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Kishlansky</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et al., 2008).</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5" name="Freeform: Shape 2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group of people in a crowd&#10;&#10;Description automatically generated">
            <a:extLst>
              <a:ext uri="{FF2B5EF4-FFF2-40B4-BE49-F238E27FC236}">
                <a16:creationId xmlns:a16="http://schemas.microsoft.com/office/drawing/2014/main" id="{545725AD-9583-1A8E-95FC-9A873C9BA09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3095" r="15155" b="-1"/>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1" name="Picture 10" descr="A large crowd of people in a stadium&#10;&#10;Description automatically generated">
            <a:extLst>
              <a:ext uri="{FF2B5EF4-FFF2-40B4-BE49-F238E27FC236}">
                <a16:creationId xmlns:a16="http://schemas.microsoft.com/office/drawing/2014/main" id="{D6138500-1A0B-1CD3-D4F1-CD343588325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291" r="22560" b="-1"/>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9" name="Freeform: Shape 28">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descr="A gavel on a stand&#10;&#10;Description automatically generated">
            <a:extLst>
              <a:ext uri="{FF2B5EF4-FFF2-40B4-BE49-F238E27FC236}">
                <a16:creationId xmlns:a16="http://schemas.microsoft.com/office/drawing/2014/main" id="{9947F00D-A32B-FABD-67A2-E0456318AE6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2272" r="11648" b="-2"/>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19421540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24E9777-DF7E-45E5-B387-86C306DA64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324710-A1F1-55EB-D3B1-6794E2B1D227}"/>
              </a:ext>
            </a:extLst>
          </p:cNvPr>
          <p:cNvSpPr>
            <a:spLocks noGrp="1"/>
          </p:cNvSpPr>
          <p:nvPr>
            <p:ph type="title"/>
          </p:nvPr>
        </p:nvSpPr>
        <p:spPr>
          <a:xfrm>
            <a:off x="496912" y="505053"/>
            <a:ext cx="4223110" cy="774384"/>
          </a:xfrm>
        </p:spPr>
        <p:txBody>
          <a:bodyPr anchor="b">
            <a:normAutofit/>
          </a:bodyPr>
          <a:lstStyle/>
          <a:p>
            <a:pPr algn="ctr"/>
            <a:r>
              <a:rPr lang="en-US" b="1" dirty="0">
                <a:latin typeface="Times New Roman" panose="02020603050405020304" pitchFamily="18" charset="0"/>
                <a:cs typeface="Times New Roman" panose="02020603050405020304" pitchFamily="18" charset="0"/>
              </a:rPr>
              <a:t>Continuation…</a:t>
            </a:r>
          </a:p>
        </p:txBody>
      </p:sp>
      <p:sp>
        <p:nvSpPr>
          <p:cNvPr id="3" name="Content Placeholder 2">
            <a:extLst>
              <a:ext uri="{FF2B5EF4-FFF2-40B4-BE49-F238E27FC236}">
                <a16:creationId xmlns:a16="http://schemas.microsoft.com/office/drawing/2014/main" id="{5BEBAD14-7D2D-FCF9-A433-ECC0BBF14DAD}"/>
              </a:ext>
            </a:extLst>
          </p:cNvPr>
          <p:cNvSpPr>
            <a:spLocks noGrp="1"/>
          </p:cNvSpPr>
          <p:nvPr>
            <p:ph idx="1"/>
          </p:nvPr>
        </p:nvSpPr>
        <p:spPr>
          <a:xfrm>
            <a:off x="40330" y="2558725"/>
            <a:ext cx="4628671" cy="3023702"/>
          </a:xfrm>
        </p:spPr>
        <p:txBody>
          <a:bodyPr anchor="ct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Socialism</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A system where the state or collective ownership is central to managing the economy and providing social welfare. It emphasizes reducing income inequality and providing universal services (Giddens, 2006).</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Communism</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An ideology advocating for a classless society where the means of production are communally owned, aiming to eliminate private property and economic disparities (Marx &amp; Engels, 1848).</a:t>
            </a:r>
          </a:p>
        </p:txBody>
      </p:sp>
      <p:sp>
        <p:nvSpPr>
          <p:cNvPr id="27" name="Rectangle 2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110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335D5A6-AB7A-4677-8D44-034515D66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4757" y="703666"/>
            <a:ext cx="7168911" cy="563811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rtoon of a child standing on a pile of sand&#10;&#10;Description automatically generated">
            <a:extLst>
              <a:ext uri="{FF2B5EF4-FFF2-40B4-BE49-F238E27FC236}">
                <a16:creationId xmlns:a16="http://schemas.microsoft.com/office/drawing/2014/main" id="{E57B373C-2063-6F3A-9108-32B34A165E7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92451" y="241843"/>
            <a:ext cx="3305065" cy="2817569"/>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1EF6B3AB-AB7E-A128-0C4E-93936E0F110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59774" y="73624"/>
            <a:ext cx="3851636" cy="2648000"/>
          </a:xfrm>
          <a:prstGeom prst="rect">
            <a:avLst/>
          </a:prstGeom>
        </p:spPr>
      </p:pic>
      <p:pic>
        <p:nvPicPr>
          <p:cNvPr id="8" name="Picture 7" descr="A group of symbols with words&#10;&#10;Description automatically generated with medium confidence">
            <a:extLst>
              <a:ext uri="{FF2B5EF4-FFF2-40B4-BE49-F238E27FC236}">
                <a16:creationId xmlns:a16="http://schemas.microsoft.com/office/drawing/2014/main" id="{CD13B611-EB37-7348-531B-E52E32C2BBB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044581" y="2686750"/>
            <a:ext cx="6694130" cy="3630676"/>
          </a:xfrm>
          <a:prstGeom prst="rect">
            <a:avLst/>
          </a:prstGeom>
        </p:spPr>
      </p:pic>
    </p:spTree>
    <p:extLst>
      <p:ext uri="{BB962C8B-B14F-4D97-AF65-F5344CB8AC3E}">
        <p14:creationId xmlns:p14="http://schemas.microsoft.com/office/powerpoint/2010/main" val="2074546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 calcmode="lin" valueType="num">
                                      <p:cBhvr>
                                        <p:cTn id="4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anim calcmode="lin" valueType="num">
                                      <p:cBhvr>
                                        <p:cTn id="5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A9A8F6-F6A2-145E-9172-34A8F51346B0}"/>
              </a:ext>
            </a:extLst>
          </p:cNvPr>
          <p:cNvSpPr>
            <a:spLocks noGrp="1"/>
          </p:cNvSpPr>
          <p:nvPr>
            <p:ph type="title"/>
          </p:nvPr>
        </p:nvSpPr>
        <p:spPr>
          <a:xfrm>
            <a:off x="4272196" y="329184"/>
            <a:ext cx="7276675" cy="1396484"/>
          </a:xfrm>
        </p:spPr>
        <p:txBody>
          <a:bodyPr anchor="b">
            <a:normAutofit fontScale="90000"/>
          </a:bodyPr>
          <a:lstStyle/>
          <a:p>
            <a:pPr algn="ctr"/>
            <a:r>
              <a:rPr lang="en-US" sz="5400" b="1" kern="100" dirty="0">
                <a:effectLst/>
                <a:latin typeface="Times New Roman" panose="02020603050405020304" pitchFamily="18" charset="0"/>
                <a:ea typeface="Aptos" panose="020B0004020202020204" pitchFamily="34" charset="0"/>
                <a:cs typeface="Times New Roman" panose="02020603050405020304" pitchFamily="18" charset="0"/>
              </a:rPr>
              <a:t>Characteristics of Political Systems</a:t>
            </a:r>
            <a:endParaRPr lang="en-US" sz="5400" dirty="0"/>
          </a:p>
        </p:txBody>
      </p:sp>
      <p:pic>
        <p:nvPicPr>
          <p:cNvPr id="5" name="Picture 4" descr="A top view of books with different cover colours">
            <a:extLst>
              <a:ext uri="{FF2B5EF4-FFF2-40B4-BE49-F238E27FC236}">
                <a16:creationId xmlns:a16="http://schemas.microsoft.com/office/drawing/2014/main" id="{0D7C5A80-9F4F-9FDD-C1D3-707D19C93685}"/>
              </a:ext>
            </a:extLst>
          </p:cNvPr>
          <p:cNvPicPr>
            <a:picLocks noChangeAspect="1"/>
          </p:cNvPicPr>
          <p:nvPr/>
        </p:nvPicPr>
        <p:blipFill>
          <a:blip r:embed="rId2"/>
          <a:srcRect l="12631" r="1945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25B5CC8-E6A8-C838-128D-168283D5B794}"/>
              </a:ext>
            </a:extLst>
          </p:cNvPr>
          <p:cNvSpPr>
            <a:spLocks noGrp="1"/>
          </p:cNvSpPr>
          <p:nvPr>
            <p:ph idx="1"/>
          </p:nvPr>
        </p:nvSpPr>
        <p:spPr>
          <a:xfrm>
            <a:off x="4781862" y="2441448"/>
            <a:ext cx="6767010" cy="3483864"/>
          </a:xfrm>
        </p:spPr>
        <p:txBody>
          <a:bodyPr>
            <a:noAutofit/>
          </a:bodyPr>
          <a:lstStyle/>
          <a:p>
            <a:pPr marL="0" marR="0" indent="0" algn="just">
              <a:spcBef>
                <a:spcPts val="0"/>
              </a:spcBef>
              <a:spcAft>
                <a:spcPts val="800"/>
              </a:spcAft>
              <a:buNone/>
            </a:pPr>
            <a:r>
              <a:rPr lang="en-US" kern="100" dirty="0">
                <a:effectLst/>
                <a:latin typeface="Times New Roman" panose="02020603050405020304" pitchFamily="18" charset="0"/>
                <a:ea typeface="Aptos" panose="020B0004020202020204" pitchFamily="34" charset="0"/>
                <a:cs typeface="Times New Roman" panose="02020603050405020304" pitchFamily="18" charset="0"/>
              </a:rPr>
              <a:t>Political systems can be distinguished by:</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Authority Structure</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The distribution of power and decision-making processes (Weber, 1947).</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Political Participation</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How citizens engage in the political process (Dahl, 1989).</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Rule of Law</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The extent to which laws apply equally to all citizens and are enforced impartially (Friedman, 2005).</a:t>
            </a:r>
          </a:p>
        </p:txBody>
      </p:sp>
    </p:spTree>
    <p:extLst>
      <p:ext uri="{BB962C8B-B14F-4D97-AF65-F5344CB8AC3E}">
        <p14:creationId xmlns:p14="http://schemas.microsoft.com/office/powerpoint/2010/main" val="34133170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3" name="Content Placeholder 14">
            <a:extLst>
              <a:ext uri="{FF2B5EF4-FFF2-40B4-BE49-F238E27FC236}">
                <a16:creationId xmlns:a16="http://schemas.microsoft.com/office/drawing/2014/main" id="{63BC2C29-9F68-2938-2AE9-7875F86E3C27}"/>
              </a:ext>
            </a:extLst>
          </p:cNvPr>
          <p:cNvGraphicFramePr>
            <a:graphicFrameLocks noGrp="1"/>
          </p:cNvGraphicFramePr>
          <p:nvPr>
            <p:ph idx="1"/>
            <p:extLst>
              <p:ext uri="{D42A27DB-BD31-4B8C-83A1-F6EECF244321}">
                <p14:modId xmlns:p14="http://schemas.microsoft.com/office/powerpoint/2010/main" val="2149390389"/>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8572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ppt_x"/>
                                          </p:val>
                                        </p:tav>
                                        <p:tav tm="100000">
                                          <p:val>
                                            <p:strVal val="#ppt_x"/>
                                          </p:val>
                                        </p:tav>
                                      </p:tavLst>
                                    </p:anim>
                                    <p:anim calcmode="lin" valueType="num">
                                      <p:cBhvr additive="base">
                                        <p:cTn id="8"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3" grpId="0">
        <p:bldAsOne/>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525D-7BE6-3D3B-9BDB-E4103FD023BD}"/>
              </a:ext>
            </a:extLst>
          </p:cNvPr>
          <p:cNvSpPr>
            <a:spLocks noGrp="1"/>
          </p:cNvSpPr>
          <p:nvPr>
            <p:ph type="title"/>
          </p:nvPr>
        </p:nvSpPr>
        <p:spPr>
          <a:xfrm>
            <a:off x="208613" y="5689954"/>
            <a:ext cx="7061616" cy="804161"/>
          </a:xfrm>
        </p:spPr>
        <p:txBody>
          <a:bodyPr vert="horz" lIns="91440" tIns="45720" rIns="91440" bIns="45720" rtlCol="0" anchor="ctr">
            <a:normAutofit/>
          </a:bodyPr>
          <a:lstStyle/>
          <a:p>
            <a:r>
              <a:rPr lang="en-US" sz="4000" b="1" kern="1200" dirty="0">
                <a:solidFill>
                  <a:schemeClr val="tx1"/>
                </a:solidFill>
                <a:effectLst/>
                <a:latin typeface="Times New Roman" panose="02020603050405020304" pitchFamily="18" charset="0"/>
                <a:cs typeface="Times New Roman" panose="02020603050405020304" pitchFamily="18" charset="0"/>
              </a:rPr>
              <a:t>Political Ideologies</a:t>
            </a:r>
            <a:endParaRPr lang="en-US" sz="4000" kern="1200" dirty="0">
              <a:solidFill>
                <a:schemeClr val="tx1"/>
              </a:solidFill>
              <a:latin typeface="Times New Roman" panose="02020603050405020304" pitchFamily="18" charset="0"/>
              <a:cs typeface="Times New Roman" panose="02020603050405020304" pitchFamily="18" charset="0"/>
            </a:endParaRPr>
          </a:p>
        </p:txBody>
      </p:sp>
      <p:pic>
        <p:nvPicPr>
          <p:cNvPr id="7" name="Picture 6" descr="A person and person's head with a donkey and elephant&#10;&#10;Description automatically generated">
            <a:extLst>
              <a:ext uri="{FF2B5EF4-FFF2-40B4-BE49-F238E27FC236}">
                <a16:creationId xmlns:a16="http://schemas.microsoft.com/office/drawing/2014/main" id="{BB64125D-D877-EB02-9E02-E920CECCDC1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9298" b="-1"/>
          <a:stretch/>
        </p:blipFill>
        <p:spPr>
          <a:xfrm>
            <a:off x="0" y="13826"/>
            <a:ext cx="7765518" cy="5279933"/>
          </a:xfrm>
          <a:prstGeom prst="rect">
            <a:avLst/>
          </a:prstGeom>
        </p:spPr>
      </p:pic>
      <p:pic>
        <p:nvPicPr>
          <p:cNvPr id="19" name="Picture 18" descr="A close up of a couple of mannequins&#10;&#10;Description automatically generated">
            <a:extLst>
              <a:ext uri="{FF2B5EF4-FFF2-40B4-BE49-F238E27FC236}">
                <a16:creationId xmlns:a16="http://schemas.microsoft.com/office/drawing/2014/main" id="{0758CB27-BC7D-FF1D-FBBF-4AB132CDB18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5272" r="3201" b="-2"/>
          <a:stretch/>
        </p:blipFill>
        <p:spPr>
          <a:xfrm>
            <a:off x="7765518" y="0"/>
            <a:ext cx="4426484" cy="3214477"/>
          </a:xfrm>
          <a:prstGeom prst="rect">
            <a:avLst/>
          </a:prstGeom>
        </p:spPr>
      </p:pic>
      <p:pic>
        <p:nvPicPr>
          <p:cNvPr id="11" name="Picture 10" descr="Cartoon of people crossing a bridge with signs on it&#10;&#10;Description automatically generated">
            <a:extLst>
              <a:ext uri="{FF2B5EF4-FFF2-40B4-BE49-F238E27FC236}">
                <a16:creationId xmlns:a16="http://schemas.microsoft.com/office/drawing/2014/main" id="{FA5C7AF3-49BE-AF5A-6EE3-33D550DA126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369" r="4" b="4"/>
          <a:stretch/>
        </p:blipFill>
        <p:spPr>
          <a:xfrm>
            <a:off x="5372100" y="3214478"/>
            <a:ext cx="6832852" cy="3629696"/>
          </a:xfrm>
          <a:prstGeom prst="rect">
            <a:avLst/>
          </a:prstGeom>
        </p:spPr>
      </p:pic>
      <p:grpSp>
        <p:nvGrpSpPr>
          <p:cNvPr id="81" name="Group 80">
            <a:extLst>
              <a:ext uri="{FF2B5EF4-FFF2-40B4-BE49-F238E27FC236}">
                <a16:creationId xmlns:a16="http://schemas.microsoft.com/office/drawing/2014/main" id="{AA47CC56-1188-533D-88C5-F705AFAAAE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193370"/>
            <a:ext cx="12207200" cy="123363"/>
            <a:chOff x="-5025" y="6737718"/>
            <a:chExt cx="12207200" cy="123363"/>
          </a:xfrm>
        </p:grpSpPr>
        <p:sp>
          <p:nvSpPr>
            <p:cNvPr id="82" name="Rectangle 81">
              <a:extLst>
                <a:ext uri="{FF2B5EF4-FFF2-40B4-BE49-F238E27FC236}">
                  <a16:creationId xmlns:a16="http://schemas.microsoft.com/office/drawing/2014/main" id="{5EEFA798-8C89-9948-4282-92855291A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B4009D10-42BE-E080-5E98-DA638B250D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908886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Lecturer">
            <a:extLst>
              <a:ext uri="{FF2B5EF4-FFF2-40B4-BE49-F238E27FC236}">
                <a16:creationId xmlns:a16="http://schemas.microsoft.com/office/drawing/2014/main" id="{58FE2C7E-3F26-22BE-3720-E10471FA42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988" y="1744515"/>
            <a:ext cx="3368969" cy="3368969"/>
          </a:xfrm>
          <a:prstGeom prst="rect">
            <a:avLst/>
          </a:prstGeom>
        </p:spPr>
      </p:pic>
      <p:sp>
        <p:nvSpPr>
          <p:cNvPr id="19" name="Freeform: Shape 18">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52752C9-790E-130B-22D2-65D6BFE44D31}"/>
              </a:ext>
            </a:extLst>
          </p:cNvPr>
          <p:cNvSpPr>
            <a:spLocks noGrp="1"/>
          </p:cNvSpPr>
          <p:nvPr>
            <p:ph type="title"/>
          </p:nvPr>
        </p:nvSpPr>
        <p:spPr>
          <a:xfrm>
            <a:off x="5355093" y="342542"/>
            <a:ext cx="6328492" cy="1835911"/>
          </a:xfrm>
        </p:spPr>
        <p:txBody>
          <a:bodyPr anchor="b">
            <a:noAutofit/>
          </a:bodyPr>
          <a:lstStyle/>
          <a:p>
            <a:r>
              <a:rPr lang="en-US" sz="48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Definition and Purpose of Ideologies</a:t>
            </a:r>
            <a:endParaRPr lang="en-US" sz="4800" dirty="0">
              <a:solidFill>
                <a:srgbClr val="FFFFFF"/>
              </a:solidFill>
            </a:endParaRPr>
          </a:p>
        </p:txBody>
      </p:sp>
      <p:sp>
        <p:nvSpPr>
          <p:cNvPr id="21"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C3EA56-2833-EC6B-7E24-7604BF7AA3B2}"/>
              </a:ext>
            </a:extLst>
          </p:cNvPr>
          <p:cNvSpPr>
            <a:spLocks noGrp="1"/>
          </p:cNvSpPr>
          <p:nvPr>
            <p:ph idx="1"/>
          </p:nvPr>
        </p:nvSpPr>
        <p:spPr>
          <a:xfrm>
            <a:off x="5138407" y="2579117"/>
            <a:ext cx="6545178" cy="3584447"/>
          </a:xfrm>
        </p:spPr>
        <p:txBody>
          <a:bodyPr anchor="t">
            <a:noAutofit/>
          </a:bodyPr>
          <a:lstStyle/>
          <a:p>
            <a:pPr marL="0" marR="0" indent="0" algn="just">
              <a:spcBef>
                <a:spcPts val="0"/>
              </a:spcBef>
              <a:spcAft>
                <a:spcPts val="800"/>
              </a:spcAft>
              <a:buNone/>
            </a:pPr>
            <a:r>
              <a:rPr lang="en-US" sz="4000"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Political ideologies are sets of beliefs and values that shape political attitudes and actions. They provide frameworks for understanding political phenomena and guide policy-making (Heywood, 2007).</a:t>
            </a:r>
          </a:p>
        </p:txBody>
      </p:sp>
    </p:spTree>
    <p:extLst>
      <p:ext uri="{BB962C8B-B14F-4D97-AF65-F5344CB8AC3E}">
        <p14:creationId xmlns:p14="http://schemas.microsoft.com/office/powerpoint/2010/main" val="32264280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4C4944-DE88-B08A-1869-B2FFCBE23340}"/>
              </a:ext>
            </a:extLst>
          </p:cNvPr>
          <p:cNvSpPr>
            <a:spLocks noGrp="1"/>
          </p:cNvSpPr>
          <p:nvPr>
            <p:ph type="title"/>
          </p:nvPr>
        </p:nvSpPr>
        <p:spPr>
          <a:xfrm>
            <a:off x="612648" y="365125"/>
            <a:ext cx="5971418" cy="2063808"/>
          </a:xfrm>
        </p:spPr>
        <p:txBody>
          <a:bodyPr anchor="b">
            <a:normAutofit/>
          </a:bodyPr>
          <a:lstStyle/>
          <a:p>
            <a:r>
              <a:rPr lang="en-US" sz="6600" b="1" kern="100" dirty="0">
                <a:effectLst/>
                <a:latin typeface="Times New Roman" panose="02020603050405020304" pitchFamily="18" charset="0"/>
                <a:ea typeface="Aptos" panose="020B0004020202020204" pitchFamily="34" charset="0"/>
                <a:cs typeface="Times New Roman" panose="02020603050405020304" pitchFamily="18" charset="0"/>
              </a:rPr>
              <a:t>Major Political Ideologies</a:t>
            </a:r>
            <a:endParaRPr lang="en-US" sz="6600" dirty="0"/>
          </a:p>
        </p:txBody>
      </p:sp>
      <p:sp>
        <p:nvSpPr>
          <p:cNvPr id="19"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8D2831-B3CA-44BD-45D5-6E8037FB4590}"/>
              </a:ext>
            </a:extLst>
          </p:cNvPr>
          <p:cNvSpPr>
            <a:spLocks noGrp="1"/>
          </p:cNvSpPr>
          <p:nvPr>
            <p:ph idx="1"/>
          </p:nvPr>
        </p:nvSpPr>
        <p:spPr>
          <a:xfrm>
            <a:off x="612648" y="2794589"/>
            <a:ext cx="5783749" cy="3268957"/>
          </a:xfrm>
        </p:spPr>
        <p:txBody>
          <a:bodyP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Liberalism</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Emphasizes individual freedoms, democracy, and the protection of human rights. It supports market economies with some state intervention to address inequalities (Rawls, 1971).</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Conservatism</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Focuses on preserving traditional values, institutions, and social order. It advocates for gradual change and often supports free market policies (Burke, 1790).</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Socialism</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Advocates for social ownership of the means of production and emphasizes reducing social inequality. Socialists support strong welfare systems and public services (Giddens, 2006).</a:t>
            </a:r>
          </a:p>
        </p:txBody>
      </p:sp>
      <p:pic>
        <p:nvPicPr>
          <p:cNvPr id="8" name="Picture 7" descr="A red fist with black lines&#10;&#10;Description automatically generated">
            <a:extLst>
              <a:ext uri="{FF2B5EF4-FFF2-40B4-BE49-F238E27FC236}">
                <a16:creationId xmlns:a16="http://schemas.microsoft.com/office/drawing/2014/main" id="{B70C6F77-02B6-88A2-F85D-71CD273A381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84066" y="362384"/>
            <a:ext cx="2228267" cy="2884488"/>
          </a:xfrm>
          <a:prstGeom prst="rect">
            <a:avLst/>
          </a:prstGeom>
        </p:spPr>
      </p:pic>
      <p:pic>
        <p:nvPicPr>
          <p:cNvPr id="11" name="Picture 10" descr="A group of people in a car&#10;&#10;Description automatically generated">
            <a:extLst>
              <a:ext uri="{FF2B5EF4-FFF2-40B4-BE49-F238E27FC236}">
                <a16:creationId xmlns:a16="http://schemas.microsoft.com/office/drawing/2014/main" id="{C3798F6E-2CD8-BF92-6777-3E469E25500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224328" y="942183"/>
            <a:ext cx="2603605" cy="1724888"/>
          </a:xfrm>
          <a:prstGeom prst="rect">
            <a:avLst/>
          </a:prstGeom>
        </p:spPr>
      </p:pic>
      <p:pic>
        <p:nvPicPr>
          <p:cNvPr id="5" name="Picture 4" descr="A red and blue donkeys&#10;&#10;Description automatically generated">
            <a:extLst>
              <a:ext uri="{FF2B5EF4-FFF2-40B4-BE49-F238E27FC236}">
                <a16:creationId xmlns:a16="http://schemas.microsoft.com/office/drawing/2014/main" id="{808624DF-2BD6-5F68-503D-7381840B769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396397" y="3443726"/>
            <a:ext cx="5431536" cy="2715768"/>
          </a:xfrm>
          <a:prstGeom prst="rect">
            <a:avLst/>
          </a:prstGeom>
        </p:spPr>
      </p:pic>
    </p:spTree>
    <p:extLst>
      <p:ext uri="{BB962C8B-B14F-4D97-AF65-F5344CB8AC3E}">
        <p14:creationId xmlns:p14="http://schemas.microsoft.com/office/powerpoint/2010/main" val="382511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1000"/>
                                        <p:tgtEl>
                                          <p:spTgt spid="3">
                                            <p:txEl>
                                              <p:pRg st="1" end="1"/>
                                            </p:txEl>
                                          </p:spTgt>
                                        </p:tgtEl>
                                      </p:cBhvr>
                                    </p:animEffect>
                                    <p:anim calcmode="lin" valueType="num">
                                      <p:cBhvr>
                                        <p:cTn id="3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1000"/>
                                        <p:tgtEl>
                                          <p:spTgt spid="3">
                                            <p:txEl>
                                              <p:pRg st="2" end="2"/>
                                            </p:txEl>
                                          </p:spTgt>
                                        </p:tgtEl>
                                      </p:cBhvr>
                                    </p:animEffect>
                                    <p:anim calcmode="lin" valueType="num">
                                      <p:cBhvr>
                                        <p:cTn id="4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2" name="Rectangle 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1E4850-A351-89C1-B99D-178FF30ADC1B}"/>
              </a:ext>
            </a:extLst>
          </p:cNvPr>
          <p:cNvSpPr>
            <a:spLocks noGrp="1"/>
          </p:cNvSpPr>
          <p:nvPr>
            <p:ph type="title"/>
          </p:nvPr>
        </p:nvSpPr>
        <p:spPr>
          <a:xfrm>
            <a:off x="1043631" y="809898"/>
            <a:ext cx="10173010" cy="1554480"/>
          </a:xfrm>
        </p:spPr>
        <p:txBody>
          <a:bodyPr anchor="ctr">
            <a:normAutofit/>
          </a:bodyPr>
          <a:lstStyle/>
          <a:p>
            <a:r>
              <a:rPr lang="en-US" sz="6000" b="1" dirty="0"/>
              <a:t>Continuation</a:t>
            </a:r>
            <a:r>
              <a:rPr lang="en-US" sz="4800" b="1" dirty="0"/>
              <a:t>…</a:t>
            </a:r>
          </a:p>
        </p:txBody>
      </p:sp>
      <p:cxnSp>
        <p:nvCxnSpPr>
          <p:cNvPr id="26" name="Straight Connector 2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27" name="Content Placeholder 2">
            <a:extLst>
              <a:ext uri="{FF2B5EF4-FFF2-40B4-BE49-F238E27FC236}">
                <a16:creationId xmlns:a16="http://schemas.microsoft.com/office/drawing/2014/main" id="{B0BC1E2C-C2AF-5CC7-694E-D57BB5DE59BC}"/>
              </a:ext>
            </a:extLst>
          </p:cNvPr>
          <p:cNvGraphicFramePr>
            <a:graphicFrameLocks noGrp="1"/>
          </p:cNvGraphicFramePr>
          <p:nvPr>
            <p:ph idx="1"/>
            <p:extLst>
              <p:ext uri="{D42A27DB-BD31-4B8C-83A1-F6EECF244321}">
                <p14:modId xmlns:p14="http://schemas.microsoft.com/office/powerpoint/2010/main" val="1086132991"/>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3226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7" grpId="0">
        <p:bldAsOne/>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CFFB1-5C7E-7277-8AA6-50E0C67F2DB2}"/>
              </a:ext>
            </a:extLst>
          </p:cNvPr>
          <p:cNvSpPr>
            <a:spLocks noGrp="1"/>
          </p:cNvSpPr>
          <p:nvPr>
            <p:ph type="title"/>
          </p:nvPr>
        </p:nvSpPr>
        <p:spPr>
          <a:xfrm>
            <a:off x="838201" y="345810"/>
            <a:ext cx="5120561" cy="1325563"/>
          </a:xfrm>
        </p:spPr>
        <p:txBody>
          <a:bodyPr>
            <a:normAutofit/>
          </a:bodyPr>
          <a:lstStyle/>
          <a:p>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Ideological Impacts on Governance</a:t>
            </a:r>
            <a:endParaRPr lang="en-US" dirty="0"/>
          </a:p>
        </p:txBody>
      </p:sp>
      <p:sp>
        <p:nvSpPr>
          <p:cNvPr id="3" name="Content Placeholder 2">
            <a:extLst>
              <a:ext uri="{FF2B5EF4-FFF2-40B4-BE49-F238E27FC236}">
                <a16:creationId xmlns:a16="http://schemas.microsoft.com/office/drawing/2014/main" id="{2F1FD9D7-23A3-D9A6-4645-D2FA36E9DE4A}"/>
              </a:ext>
            </a:extLst>
          </p:cNvPr>
          <p:cNvSpPr>
            <a:spLocks noGrp="1"/>
          </p:cNvSpPr>
          <p:nvPr>
            <p:ph idx="1"/>
          </p:nvPr>
        </p:nvSpPr>
        <p:spPr>
          <a:xfrm>
            <a:off x="706422" y="1671373"/>
            <a:ext cx="5396012" cy="4351338"/>
          </a:xfrm>
        </p:spPr>
        <p:txBody>
          <a:bodyPr>
            <a:noAutofit/>
          </a:bodyPr>
          <a:lstStyle/>
          <a:p>
            <a:pPr marL="0" marR="0" indent="0" algn="just">
              <a:spcBef>
                <a:spcPts val="0"/>
              </a:spcBef>
              <a:spcAft>
                <a:spcPts val="800"/>
              </a:spcAft>
              <a:buNone/>
            </a:pP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Different ideologies shape governance practices and policy priorities. For instance:</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600" b="1" kern="100" dirty="0">
                <a:effectLst/>
                <a:latin typeface="Times New Roman" panose="02020603050405020304" pitchFamily="18" charset="0"/>
                <a:ea typeface="Aptos" panose="020B0004020202020204" pitchFamily="34" charset="0"/>
                <a:cs typeface="Times New Roman" panose="02020603050405020304" pitchFamily="18" charset="0"/>
              </a:rPr>
              <a:t>Liberal Democracies</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Emphasize individual rights, democratic processes, and market economies.</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600" b="1" kern="100" dirty="0">
                <a:effectLst/>
                <a:latin typeface="Times New Roman" panose="02020603050405020304" pitchFamily="18" charset="0"/>
                <a:ea typeface="Aptos" panose="020B0004020202020204" pitchFamily="34" charset="0"/>
                <a:cs typeface="Times New Roman" panose="02020603050405020304" pitchFamily="18" charset="0"/>
              </a:rPr>
              <a:t>Socialist Governments</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Focus on social equality, public welfare, and state intervention in the economy.</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600" b="1" kern="100" dirty="0">
                <a:effectLst/>
                <a:latin typeface="Times New Roman" panose="02020603050405020304" pitchFamily="18" charset="0"/>
                <a:ea typeface="Aptos" panose="020B0004020202020204" pitchFamily="34" charset="0"/>
                <a:cs typeface="Times New Roman" panose="02020603050405020304" pitchFamily="18" charset="0"/>
              </a:rPr>
              <a:t>Authoritarian Regimes</a:t>
            </a:r>
            <a:r>
              <a:rPr lang="en-US" sz="2600" kern="100" dirty="0">
                <a:effectLst/>
                <a:latin typeface="Times New Roman" panose="02020603050405020304" pitchFamily="18" charset="0"/>
                <a:ea typeface="Aptos" panose="020B0004020202020204" pitchFamily="34" charset="0"/>
                <a:cs typeface="Times New Roman" panose="02020603050405020304" pitchFamily="18" charset="0"/>
              </a:rPr>
              <a:t>: Centralize power and limit political freedoms, often prioritizing stability over individual rights.</a:t>
            </a:r>
          </a:p>
          <a:p>
            <a:pPr marL="0" indent="0" algn="just">
              <a:buNone/>
            </a:pPr>
            <a:endParaRPr lang="en-US" sz="2600" dirty="0">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A glowing globe with dots and lines&#10;&#10;Description automatically generated">
            <a:extLst>
              <a:ext uri="{FF2B5EF4-FFF2-40B4-BE49-F238E27FC236}">
                <a16:creationId xmlns:a16="http://schemas.microsoft.com/office/drawing/2014/main" id="{7273349C-D181-B9F2-6F7B-3E678191049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335" r="4320"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6" name="Arc 1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descr="Cartoon of a cartoon of a person standing on a bridge between two black pillars&#10;&#10;Description automatically generated">
            <a:extLst>
              <a:ext uri="{FF2B5EF4-FFF2-40B4-BE49-F238E27FC236}">
                <a16:creationId xmlns:a16="http://schemas.microsoft.com/office/drawing/2014/main" id="{E4682FDB-B442-19E6-7776-C108C53651C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6814" r="5434" b="-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9112042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F50D1F-9998-1B3E-24CC-0BF305B0CAC0}"/>
              </a:ext>
            </a:extLst>
          </p:cNvPr>
          <p:cNvSpPr>
            <a:spLocks noGrp="1"/>
          </p:cNvSpPr>
          <p:nvPr>
            <p:ph type="title"/>
          </p:nvPr>
        </p:nvSpPr>
        <p:spPr>
          <a:xfrm>
            <a:off x="841248" y="334644"/>
            <a:ext cx="10509504" cy="1076914"/>
          </a:xfrm>
        </p:spPr>
        <p:txBody>
          <a:bodyPr anchor="ctr">
            <a:normAutofit/>
          </a:bodyPr>
          <a:lstStyle/>
          <a:p>
            <a:pPr marL="0" marR="0">
              <a:spcBef>
                <a:spcPts val="0"/>
              </a:spcBef>
              <a:spcAft>
                <a:spcPts val="800"/>
              </a:spcAft>
            </a:pPr>
            <a:r>
              <a:rPr lang="en-US" sz="4000" b="1" kern="100" dirty="0">
                <a:effectLst/>
                <a:latin typeface="Times New Roman" panose="02020603050405020304" pitchFamily="18" charset="0"/>
                <a:ea typeface="Aptos" panose="020B0004020202020204" pitchFamily="34" charset="0"/>
                <a:cs typeface="Times New Roman" panose="02020603050405020304" pitchFamily="18" charset="0"/>
              </a:rPr>
              <a:t>Comparative Analysis of Political Systems</a:t>
            </a:r>
            <a:endParaRPr lang="en-US" sz="4000" dirty="0"/>
          </a:p>
        </p:txBody>
      </p:sp>
      <p:sp>
        <p:nvSpPr>
          <p:cNvPr id="15" name="Rectangle 14">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6D3BD21F-1758-0A15-224D-5D71D86475B5}"/>
              </a:ext>
            </a:extLst>
          </p:cNvPr>
          <p:cNvGraphicFramePr>
            <a:graphicFrameLocks noGrp="1"/>
          </p:cNvGraphicFramePr>
          <p:nvPr>
            <p:ph idx="1"/>
            <p:extLst>
              <p:ext uri="{D42A27DB-BD31-4B8C-83A1-F6EECF244321}">
                <p14:modId xmlns:p14="http://schemas.microsoft.com/office/powerpoint/2010/main" val="947598311"/>
              </p:ext>
            </p:extLst>
          </p:nvPr>
        </p:nvGraphicFramePr>
        <p:xfrm>
          <a:off x="1171074" y="1947191"/>
          <a:ext cx="10176629" cy="4504089"/>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4027927368"/>
                    </a:ext>
                  </a:extLst>
                </a:gridCol>
                <a:gridCol w="4379494">
                  <a:extLst>
                    <a:ext uri="{9D8B030D-6E8A-4147-A177-3AD203B41FA5}">
                      <a16:colId xmlns:a16="http://schemas.microsoft.com/office/drawing/2014/main" val="646640188"/>
                    </a:ext>
                  </a:extLst>
                </a:gridCol>
                <a:gridCol w="4577935">
                  <a:extLst>
                    <a:ext uri="{9D8B030D-6E8A-4147-A177-3AD203B41FA5}">
                      <a16:colId xmlns:a16="http://schemas.microsoft.com/office/drawing/2014/main" val="143689904"/>
                    </a:ext>
                  </a:extLst>
                </a:gridCol>
              </a:tblGrid>
              <a:tr h="680803">
                <a:tc>
                  <a:txBody>
                    <a:bodyPr/>
                    <a:lstStyle/>
                    <a:p>
                      <a:pPr algn="just"/>
                      <a:r>
                        <a:rPr lang="en-US" sz="3000" b="1" dirty="0">
                          <a:latin typeface="Times New Roman" panose="02020603050405020304" pitchFamily="18" charset="0"/>
                          <a:cs typeface="Times New Roman" panose="02020603050405020304" pitchFamily="18" charset="0"/>
                        </a:rPr>
                        <a:t> S/NO</a:t>
                      </a:r>
                    </a:p>
                  </a:txBody>
                  <a:tcPr marL="154728" marR="154728" marT="77364" marB="77364"/>
                </a:tc>
                <a:tc>
                  <a:txBody>
                    <a:bodyPr/>
                    <a:lstStyle/>
                    <a:p>
                      <a:pPr algn="just"/>
                      <a:r>
                        <a:rPr lang="en-US" sz="3000" b="1" kern="100" dirty="0">
                          <a:effectLst/>
                          <a:latin typeface="Times New Roman" panose="02020603050405020304" pitchFamily="18" charset="0"/>
                          <a:ea typeface="Aptos" panose="020B0004020202020204" pitchFamily="34" charset="0"/>
                          <a:cs typeface="Times New Roman" panose="02020603050405020304" pitchFamily="18" charset="0"/>
                        </a:rPr>
                        <a:t>DEMOCRACY</a:t>
                      </a:r>
                      <a:endParaRPr lang="en-US" sz="3000" b="1" dirty="0">
                        <a:latin typeface="Times New Roman" panose="02020603050405020304" pitchFamily="18" charset="0"/>
                        <a:cs typeface="Times New Roman" panose="02020603050405020304" pitchFamily="18" charset="0"/>
                      </a:endParaRPr>
                    </a:p>
                  </a:txBody>
                  <a:tcPr marL="154728" marR="154728" marT="77364" marB="77364"/>
                </a:tc>
                <a:tc>
                  <a:txBody>
                    <a:bodyPr/>
                    <a:lstStyle/>
                    <a:p>
                      <a:pPr algn="just"/>
                      <a:r>
                        <a:rPr lang="en-US" sz="3000" b="1" kern="100" dirty="0">
                          <a:effectLst/>
                          <a:latin typeface="Times New Roman" panose="02020603050405020304" pitchFamily="18" charset="0"/>
                          <a:ea typeface="Aptos" panose="020B0004020202020204" pitchFamily="34" charset="0"/>
                          <a:cs typeface="Times New Roman" panose="02020603050405020304" pitchFamily="18" charset="0"/>
                        </a:rPr>
                        <a:t>AUTHORITARIANISM</a:t>
                      </a:r>
                      <a:endParaRPr lang="en-US" sz="3000" b="1" dirty="0">
                        <a:latin typeface="Times New Roman" panose="02020603050405020304" pitchFamily="18" charset="0"/>
                        <a:cs typeface="Times New Roman" panose="02020603050405020304" pitchFamily="18" charset="0"/>
                      </a:endParaRPr>
                    </a:p>
                  </a:txBody>
                  <a:tcPr marL="154728" marR="154728" marT="77364" marB="77364"/>
                </a:tc>
                <a:extLst>
                  <a:ext uri="{0D108BD9-81ED-4DB2-BD59-A6C34878D82A}">
                    <a16:rowId xmlns:a16="http://schemas.microsoft.com/office/drawing/2014/main" val="2301779928"/>
                  </a:ext>
                </a:extLst>
              </a:tr>
              <a:tr h="1144987">
                <a:tc>
                  <a:txBody>
                    <a:bodyPr/>
                    <a:lstStyle/>
                    <a:p>
                      <a:pPr marL="0" indent="0" algn="just">
                        <a:buFont typeface="+mj-lt"/>
                        <a:buNone/>
                      </a:pPr>
                      <a:r>
                        <a:rPr lang="en-US" sz="3000" b="0">
                          <a:latin typeface="Times New Roman" panose="02020603050405020304" pitchFamily="18" charset="0"/>
                          <a:cs typeface="Times New Roman" panose="02020603050405020304" pitchFamily="18" charset="0"/>
                        </a:rPr>
                        <a:t>               1. </a:t>
                      </a:r>
                    </a:p>
                  </a:txBody>
                  <a:tcPr marL="154728" marR="154728" marT="77364" marB="77364"/>
                </a:tc>
                <a:tc>
                  <a:txBody>
                    <a:bodyPr/>
                    <a:lstStyle/>
                    <a:p>
                      <a:pPr algn="just"/>
                      <a:r>
                        <a:rPr lang="en-US" sz="3000" b="0" kern="100" dirty="0">
                          <a:effectLst/>
                          <a:latin typeface="Times New Roman" panose="02020603050405020304" pitchFamily="18" charset="0"/>
                          <a:ea typeface="Aptos" panose="020B0004020202020204" pitchFamily="34" charset="0"/>
                          <a:cs typeface="Times New Roman" panose="02020603050405020304" pitchFamily="18" charset="0"/>
                        </a:rPr>
                        <a:t>Encourages participation</a:t>
                      </a:r>
                      <a:endParaRPr lang="en-US" sz="3000" b="0" dirty="0">
                        <a:latin typeface="Times New Roman" panose="02020603050405020304" pitchFamily="18" charset="0"/>
                        <a:cs typeface="Times New Roman" panose="02020603050405020304" pitchFamily="18" charset="0"/>
                      </a:endParaRPr>
                    </a:p>
                  </a:txBody>
                  <a:tcPr marL="154728" marR="154728" marT="77364" marB="77364"/>
                </a:tc>
                <a:tc>
                  <a:txBody>
                    <a:bodyPr/>
                    <a:lstStyle/>
                    <a:p>
                      <a:pPr algn="just"/>
                      <a:r>
                        <a:rPr lang="en-US" sz="3000" b="0" kern="100">
                          <a:effectLst/>
                          <a:latin typeface="Times New Roman" panose="02020603050405020304" pitchFamily="18" charset="0"/>
                          <a:ea typeface="Aptos" panose="020B0004020202020204" pitchFamily="34" charset="0"/>
                          <a:cs typeface="Times New Roman" panose="02020603050405020304" pitchFamily="18" charset="0"/>
                        </a:rPr>
                        <a:t>Concentrates power</a:t>
                      </a:r>
                      <a:endParaRPr lang="en-US" sz="3000" b="0">
                        <a:latin typeface="Times New Roman" panose="02020603050405020304" pitchFamily="18" charset="0"/>
                        <a:cs typeface="Times New Roman" panose="02020603050405020304" pitchFamily="18" charset="0"/>
                      </a:endParaRPr>
                    </a:p>
                  </a:txBody>
                  <a:tcPr marL="154728" marR="154728" marT="77364" marB="77364"/>
                </a:tc>
                <a:extLst>
                  <a:ext uri="{0D108BD9-81ED-4DB2-BD59-A6C34878D82A}">
                    <a16:rowId xmlns:a16="http://schemas.microsoft.com/office/drawing/2014/main" val="3490628261"/>
                  </a:ext>
                </a:extLst>
              </a:tr>
              <a:tr h="1144987">
                <a:tc>
                  <a:txBody>
                    <a:bodyPr/>
                    <a:lstStyle/>
                    <a:p>
                      <a:pPr marL="0" indent="0" algn="just">
                        <a:buFont typeface="+mj-lt"/>
                        <a:buNone/>
                      </a:pPr>
                      <a:r>
                        <a:rPr lang="en-US" sz="3000" b="0" dirty="0">
                          <a:latin typeface="Times New Roman" panose="02020603050405020304" pitchFamily="18" charset="0"/>
                          <a:cs typeface="Times New Roman" panose="02020603050405020304" pitchFamily="18" charset="0"/>
                        </a:rPr>
                        <a:t>               2. </a:t>
                      </a:r>
                    </a:p>
                  </a:txBody>
                  <a:tcPr marL="154728" marR="154728" marT="77364" marB="77364"/>
                </a:tc>
                <a:tc>
                  <a:txBody>
                    <a:bodyPr/>
                    <a:lstStyle/>
                    <a:p>
                      <a:pPr algn="just"/>
                      <a:r>
                        <a:rPr lang="en-US" sz="3000" b="0" kern="100">
                          <a:effectLst/>
                          <a:latin typeface="Times New Roman" panose="02020603050405020304" pitchFamily="18" charset="0"/>
                          <a:ea typeface="Aptos" panose="020B0004020202020204" pitchFamily="34" charset="0"/>
                          <a:cs typeface="Times New Roman" panose="02020603050405020304" pitchFamily="18" charset="0"/>
                        </a:rPr>
                        <a:t>Accountability</a:t>
                      </a:r>
                      <a:endParaRPr lang="en-US" sz="3000" b="0">
                        <a:latin typeface="Times New Roman" panose="02020603050405020304" pitchFamily="18" charset="0"/>
                        <a:cs typeface="Times New Roman" panose="02020603050405020304" pitchFamily="18" charset="0"/>
                      </a:endParaRPr>
                    </a:p>
                  </a:txBody>
                  <a:tcPr marL="154728" marR="154728" marT="77364" marB="77364"/>
                </a:tc>
                <a:tc>
                  <a:txBody>
                    <a:bodyPr/>
                    <a:lstStyle/>
                    <a:p>
                      <a:pPr algn="just"/>
                      <a:r>
                        <a:rPr lang="en-US" sz="3000" b="0" kern="100">
                          <a:effectLst/>
                          <a:latin typeface="Times New Roman" panose="02020603050405020304" pitchFamily="18" charset="0"/>
                          <a:ea typeface="Aptos" panose="020B0004020202020204" pitchFamily="34" charset="0"/>
                          <a:cs typeface="Times New Roman" panose="02020603050405020304" pitchFamily="18" charset="0"/>
                        </a:rPr>
                        <a:t>Often suppresses dissent</a:t>
                      </a:r>
                      <a:endParaRPr lang="en-US" sz="3000" b="0">
                        <a:latin typeface="Times New Roman" panose="02020603050405020304" pitchFamily="18" charset="0"/>
                        <a:cs typeface="Times New Roman" panose="02020603050405020304" pitchFamily="18" charset="0"/>
                      </a:endParaRPr>
                    </a:p>
                  </a:txBody>
                  <a:tcPr marL="154728" marR="154728" marT="77364" marB="77364"/>
                </a:tc>
                <a:extLst>
                  <a:ext uri="{0D108BD9-81ED-4DB2-BD59-A6C34878D82A}">
                    <a16:rowId xmlns:a16="http://schemas.microsoft.com/office/drawing/2014/main" val="1625398142"/>
                  </a:ext>
                </a:extLst>
              </a:tr>
              <a:tr h="1144987">
                <a:tc>
                  <a:txBody>
                    <a:bodyPr/>
                    <a:lstStyle/>
                    <a:p>
                      <a:pPr algn="just"/>
                      <a:r>
                        <a:rPr lang="en-US" sz="3000" b="0">
                          <a:latin typeface="Times New Roman" panose="02020603050405020304" pitchFamily="18" charset="0"/>
                          <a:cs typeface="Times New Roman" panose="02020603050405020304" pitchFamily="18" charset="0"/>
                        </a:rPr>
                        <a:t>               3. </a:t>
                      </a:r>
                    </a:p>
                  </a:txBody>
                  <a:tcPr marL="154728" marR="154728" marT="77364" marB="77364"/>
                </a:tc>
                <a:tc>
                  <a:txBody>
                    <a:bodyPr/>
                    <a:lstStyle/>
                    <a:p>
                      <a:pPr algn="just"/>
                      <a:r>
                        <a:rPr lang="en-US" sz="3000" b="0" kern="100">
                          <a:effectLst/>
                          <a:latin typeface="Times New Roman" panose="02020603050405020304" pitchFamily="18" charset="0"/>
                          <a:ea typeface="Aptos" panose="020B0004020202020204" pitchFamily="34" charset="0"/>
                          <a:cs typeface="Times New Roman" panose="02020603050405020304" pitchFamily="18" charset="0"/>
                        </a:rPr>
                        <a:t>The protection of freedoms </a:t>
                      </a:r>
                      <a:endParaRPr lang="en-US" sz="3000" b="0">
                        <a:latin typeface="Times New Roman" panose="02020603050405020304" pitchFamily="18" charset="0"/>
                        <a:cs typeface="Times New Roman" panose="02020603050405020304" pitchFamily="18" charset="0"/>
                      </a:endParaRPr>
                    </a:p>
                  </a:txBody>
                  <a:tcPr marL="154728" marR="154728" marT="77364" marB="77364"/>
                </a:tc>
                <a:tc>
                  <a:txBody>
                    <a:bodyPr/>
                    <a:lstStyle/>
                    <a:p>
                      <a:pPr algn="just"/>
                      <a:r>
                        <a:rPr lang="en-US" sz="3000" b="0" kern="100" dirty="0">
                          <a:effectLst/>
                          <a:latin typeface="Times New Roman" panose="02020603050405020304" pitchFamily="18" charset="0"/>
                          <a:ea typeface="Aptos" panose="020B0004020202020204" pitchFamily="34" charset="0"/>
                          <a:cs typeface="Times New Roman" panose="02020603050405020304" pitchFamily="18" charset="0"/>
                        </a:rPr>
                        <a:t>Limits political participation </a:t>
                      </a:r>
                      <a:endParaRPr lang="en-US" sz="3000" b="0" dirty="0">
                        <a:latin typeface="Times New Roman" panose="02020603050405020304" pitchFamily="18" charset="0"/>
                        <a:cs typeface="Times New Roman" panose="02020603050405020304" pitchFamily="18" charset="0"/>
                      </a:endParaRPr>
                    </a:p>
                  </a:txBody>
                  <a:tcPr marL="154728" marR="154728" marT="77364" marB="77364"/>
                </a:tc>
                <a:extLst>
                  <a:ext uri="{0D108BD9-81ED-4DB2-BD59-A6C34878D82A}">
                    <a16:rowId xmlns:a16="http://schemas.microsoft.com/office/drawing/2014/main" val="1199413326"/>
                  </a:ext>
                </a:extLst>
              </a:tr>
            </a:tbl>
          </a:graphicData>
        </a:graphic>
      </p:graphicFrame>
    </p:spTree>
    <p:extLst>
      <p:ext uri="{BB962C8B-B14F-4D97-AF65-F5344CB8AC3E}">
        <p14:creationId xmlns:p14="http://schemas.microsoft.com/office/powerpoint/2010/main" val="412163429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7A6B34A9-D7B0-2E05-67CC-086B04E60E30}"/>
              </a:ext>
            </a:extLst>
          </p:cNvPr>
          <p:cNvSpPr>
            <a:spLocks noGrp="1"/>
          </p:cNvSpPr>
          <p:nvPr>
            <p:ph type="title"/>
          </p:nvPr>
        </p:nvSpPr>
        <p:spPr>
          <a:xfrm>
            <a:off x="838200" y="388308"/>
            <a:ext cx="5499970" cy="1021424"/>
          </a:xfrm>
        </p:spPr>
        <p:txBody>
          <a:bodyPr anchor="b">
            <a:normAutofit/>
          </a:bodyPr>
          <a:lstStyle/>
          <a:p>
            <a:pPr marL="0" marR="0" algn="ctr">
              <a:spcBef>
                <a:spcPts val="0"/>
              </a:spcBef>
              <a:spcAft>
                <a:spcPts val="800"/>
              </a:spcAft>
            </a:pPr>
            <a:r>
              <a:rPr lang="en-US" sz="3100"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Monarchy vs. Republic</a:t>
            </a:r>
            <a:br>
              <a:rPr lang="en-US" sz="3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br>
            <a:endParaRPr lang="en-US" sz="3100" dirty="0">
              <a:solidFill>
                <a:schemeClr val="bg1"/>
              </a:solidFill>
            </a:endParaRPr>
          </a:p>
        </p:txBody>
      </p:sp>
      <p:cxnSp>
        <p:nvCxnSpPr>
          <p:cNvPr id="11" name="Straight Connector 1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1440584"/>
            <a:ext cx="62119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34A11EAF-0460-F1AC-DB9F-2B0BB2FFB446}"/>
              </a:ext>
            </a:extLst>
          </p:cNvPr>
          <p:cNvGraphicFramePr>
            <a:graphicFrameLocks noGrp="1"/>
          </p:cNvGraphicFramePr>
          <p:nvPr>
            <p:ph idx="1"/>
            <p:extLst>
              <p:ext uri="{D42A27DB-BD31-4B8C-83A1-F6EECF244321}">
                <p14:modId xmlns:p14="http://schemas.microsoft.com/office/powerpoint/2010/main" val="4282500958"/>
              </p:ext>
            </p:extLst>
          </p:nvPr>
        </p:nvGraphicFramePr>
        <p:xfrm>
          <a:off x="838201" y="1892974"/>
          <a:ext cx="10840452" cy="4331365"/>
        </p:xfrm>
        <a:graphic>
          <a:graphicData uri="http://schemas.openxmlformats.org/drawingml/2006/table">
            <a:tbl>
              <a:tblPr firstRow="1" bandRow="1">
                <a:tableStyleId>{5C22544A-7EE6-4342-B048-85BDC9FD1C3A}</a:tableStyleId>
              </a:tblPr>
              <a:tblGrid>
                <a:gridCol w="1964761">
                  <a:extLst>
                    <a:ext uri="{9D8B030D-6E8A-4147-A177-3AD203B41FA5}">
                      <a16:colId xmlns:a16="http://schemas.microsoft.com/office/drawing/2014/main" val="844516736"/>
                    </a:ext>
                  </a:extLst>
                </a:gridCol>
                <a:gridCol w="4831529">
                  <a:extLst>
                    <a:ext uri="{9D8B030D-6E8A-4147-A177-3AD203B41FA5}">
                      <a16:colId xmlns:a16="http://schemas.microsoft.com/office/drawing/2014/main" val="3950202625"/>
                    </a:ext>
                  </a:extLst>
                </a:gridCol>
                <a:gridCol w="4044162">
                  <a:extLst>
                    <a:ext uri="{9D8B030D-6E8A-4147-A177-3AD203B41FA5}">
                      <a16:colId xmlns:a16="http://schemas.microsoft.com/office/drawing/2014/main" val="944333574"/>
                    </a:ext>
                  </a:extLst>
                </a:gridCol>
              </a:tblGrid>
              <a:tr h="1008163">
                <a:tc>
                  <a:txBody>
                    <a:bodyPr/>
                    <a:lstStyle/>
                    <a:p>
                      <a:pPr algn="ctr"/>
                      <a:r>
                        <a:rPr lang="en-US" sz="4000" dirty="0">
                          <a:latin typeface="Times New Roman" panose="02020603050405020304" pitchFamily="18" charset="0"/>
                          <a:cs typeface="Times New Roman" panose="02020603050405020304" pitchFamily="18" charset="0"/>
                        </a:rPr>
                        <a:t>S/NO</a:t>
                      </a:r>
                    </a:p>
                  </a:txBody>
                  <a:tcPr marL="152407" marR="152407" marT="76203" marB="76203"/>
                </a:tc>
                <a:tc>
                  <a:txBody>
                    <a:bodyPr/>
                    <a:lstStyle/>
                    <a:p>
                      <a:pPr algn="ctr"/>
                      <a:r>
                        <a:rPr lang="en-US" sz="4000" b="1" kern="100">
                          <a:effectLst/>
                          <a:latin typeface="Times New Roman" panose="02020603050405020304" pitchFamily="18" charset="0"/>
                          <a:ea typeface="Aptos" panose="020B0004020202020204" pitchFamily="34" charset="0"/>
                          <a:cs typeface="Times New Roman" panose="02020603050405020304" pitchFamily="18" charset="0"/>
                        </a:rPr>
                        <a:t>Monarchy</a:t>
                      </a:r>
                      <a:endParaRPr lang="en-US" sz="4000">
                        <a:latin typeface="Times New Roman" panose="02020603050405020304" pitchFamily="18" charset="0"/>
                        <a:cs typeface="Times New Roman" panose="02020603050405020304" pitchFamily="18" charset="0"/>
                      </a:endParaRPr>
                    </a:p>
                  </a:txBody>
                  <a:tcPr marL="152407" marR="152407" marT="76203" marB="76203"/>
                </a:tc>
                <a:tc>
                  <a:txBody>
                    <a:bodyPr/>
                    <a:lstStyle/>
                    <a:p>
                      <a:pPr algn="ctr"/>
                      <a:r>
                        <a:rPr lang="en-US" sz="4000" b="1" kern="100">
                          <a:effectLst/>
                          <a:latin typeface="Times New Roman" panose="02020603050405020304" pitchFamily="18" charset="0"/>
                          <a:ea typeface="Aptos" panose="020B0004020202020204" pitchFamily="34" charset="0"/>
                          <a:cs typeface="Times New Roman" panose="02020603050405020304" pitchFamily="18" charset="0"/>
                        </a:rPr>
                        <a:t>Republic</a:t>
                      </a:r>
                      <a:endParaRPr lang="en-US" sz="4000">
                        <a:latin typeface="Times New Roman" panose="02020603050405020304" pitchFamily="18" charset="0"/>
                        <a:cs typeface="Times New Roman" panose="02020603050405020304" pitchFamily="18" charset="0"/>
                      </a:endParaRPr>
                    </a:p>
                  </a:txBody>
                  <a:tcPr marL="152407" marR="152407" marT="76203" marB="76203"/>
                </a:tc>
                <a:extLst>
                  <a:ext uri="{0D108BD9-81ED-4DB2-BD59-A6C34878D82A}">
                    <a16:rowId xmlns:a16="http://schemas.microsoft.com/office/drawing/2014/main" val="1632132931"/>
                  </a:ext>
                </a:extLst>
              </a:tr>
              <a:tr h="1381556">
                <a:tc>
                  <a:txBody>
                    <a:bodyPr/>
                    <a:lstStyle/>
                    <a:p>
                      <a:r>
                        <a:rPr lang="en-US" sz="3000" dirty="0"/>
                        <a:t>      1. </a:t>
                      </a:r>
                    </a:p>
                  </a:txBody>
                  <a:tcPr marL="152407" marR="152407" marT="76203" marB="76203"/>
                </a:tc>
                <a:tc>
                  <a:txBody>
                    <a:bodyPr/>
                    <a:lstStyle/>
                    <a:p>
                      <a:pPr algn="just"/>
                      <a:r>
                        <a:rPr lang="en-US" sz="3000" kern="100" dirty="0">
                          <a:effectLst/>
                          <a:latin typeface="Times New Roman" panose="02020603050405020304" pitchFamily="18" charset="0"/>
                          <a:ea typeface="Aptos" panose="020B0004020202020204" pitchFamily="34" charset="0"/>
                          <a:cs typeface="Times New Roman" panose="02020603050405020304" pitchFamily="18" charset="0"/>
                        </a:rPr>
                        <a:t>Can be absolute or constitutional</a:t>
                      </a:r>
                      <a:endParaRPr lang="en-US" sz="3000" dirty="0"/>
                    </a:p>
                  </a:txBody>
                  <a:tcPr marL="152407" marR="152407" marT="76203" marB="76203"/>
                </a:tc>
                <a:tc>
                  <a:txBody>
                    <a:bodyPr/>
                    <a:lstStyle/>
                    <a:p>
                      <a:pPr algn="just"/>
                      <a:r>
                        <a:rPr lang="en-US" sz="3000" kern="100">
                          <a:effectLst/>
                          <a:latin typeface="Times New Roman" panose="02020603050405020304" pitchFamily="18" charset="0"/>
                          <a:ea typeface="Aptos" panose="020B0004020202020204" pitchFamily="34" charset="0"/>
                          <a:cs typeface="Times New Roman" panose="02020603050405020304" pitchFamily="18" charset="0"/>
                        </a:rPr>
                        <a:t>Emphasizes elected representatives </a:t>
                      </a:r>
                      <a:endParaRPr lang="en-US" sz="3000"/>
                    </a:p>
                  </a:txBody>
                  <a:tcPr marL="152407" marR="152407" marT="76203" marB="76203"/>
                </a:tc>
                <a:extLst>
                  <a:ext uri="{0D108BD9-81ED-4DB2-BD59-A6C34878D82A}">
                    <a16:rowId xmlns:a16="http://schemas.microsoft.com/office/drawing/2014/main" val="1715970623"/>
                  </a:ext>
                </a:extLst>
              </a:tr>
              <a:tr h="1941646">
                <a:tc>
                  <a:txBody>
                    <a:bodyPr/>
                    <a:lstStyle/>
                    <a:p>
                      <a:r>
                        <a:rPr lang="en-US" sz="3000" dirty="0"/>
                        <a:t>     2. </a:t>
                      </a:r>
                    </a:p>
                  </a:txBody>
                  <a:tcPr marL="152407" marR="152407" marT="76203" marB="76203"/>
                </a:tc>
                <a:tc>
                  <a:txBody>
                    <a:bodyPr/>
                    <a:lstStyle/>
                    <a:p>
                      <a:pPr algn="just"/>
                      <a:r>
                        <a:rPr lang="en-US" sz="3000" kern="100" dirty="0">
                          <a:effectLst/>
                          <a:latin typeface="Times New Roman" panose="02020603050405020304" pitchFamily="18" charset="0"/>
                          <a:ea typeface="Aptos" panose="020B0004020202020204" pitchFamily="34" charset="0"/>
                          <a:cs typeface="Times New Roman" panose="02020603050405020304" pitchFamily="18" charset="0"/>
                        </a:rPr>
                        <a:t>With varying degrees of power vested in the monarch </a:t>
                      </a:r>
                      <a:endParaRPr lang="en-US" sz="3000" dirty="0"/>
                    </a:p>
                  </a:txBody>
                  <a:tcPr marL="152407" marR="152407" marT="76203" marB="76203"/>
                </a:tc>
                <a:tc>
                  <a:txBody>
                    <a:bodyPr/>
                    <a:lstStyle/>
                    <a:p>
                      <a:pPr algn="just"/>
                      <a:r>
                        <a:rPr lang="en-US" sz="3000" kern="100" dirty="0">
                          <a:effectLst/>
                          <a:latin typeface="Times New Roman" panose="02020603050405020304" pitchFamily="18" charset="0"/>
                          <a:ea typeface="Aptos" panose="020B0004020202020204" pitchFamily="34" charset="0"/>
                          <a:cs typeface="Times New Roman" panose="02020603050405020304" pitchFamily="18" charset="0"/>
                        </a:rPr>
                        <a:t>The absence of hereditary rule</a:t>
                      </a:r>
                      <a:endParaRPr lang="en-US" sz="3000" dirty="0"/>
                    </a:p>
                  </a:txBody>
                  <a:tcPr marL="152407" marR="152407" marT="76203" marB="76203"/>
                </a:tc>
                <a:extLst>
                  <a:ext uri="{0D108BD9-81ED-4DB2-BD59-A6C34878D82A}">
                    <a16:rowId xmlns:a16="http://schemas.microsoft.com/office/drawing/2014/main" val="887366203"/>
                  </a:ext>
                </a:extLst>
              </a:tr>
            </a:tbl>
          </a:graphicData>
        </a:graphic>
      </p:graphicFrame>
    </p:spTree>
    <p:extLst>
      <p:ext uri="{BB962C8B-B14F-4D97-AF65-F5344CB8AC3E}">
        <p14:creationId xmlns:p14="http://schemas.microsoft.com/office/powerpoint/2010/main" val="287411995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C75B8358-C451-3A39-7EFF-1F3F2A1211CD}"/>
              </a:ext>
            </a:extLst>
          </p:cNvPr>
          <p:cNvSpPr>
            <a:spLocks noGrp="1"/>
          </p:cNvSpPr>
          <p:nvPr>
            <p:ph type="title"/>
          </p:nvPr>
        </p:nvSpPr>
        <p:spPr>
          <a:xfrm>
            <a:off x="838199" y="388308"/>
            <a:ext cx="7188989" cy="1021424"/>
          </a:xfrm>
        </p:spPr>
        <p:txBody>
          <a:bodyPr anchor="b">
            <a:normAutofit/>
          </a:bodyPr>
          <a:lstStyle/>
          <a:p>
            <a:r>
              <a:rPr lang="en-US" sz="4000"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Socialism vs. Capitalism</a:t>
            </a:r>
            <a:endParaRPr lang="en-US" sz="4000" dirty="0">
              <a:solidFill>
                <a:schemeClr val="bg1"/>
              </a:solidFill>
            </a:endParaRP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440584"/>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7C2F6CE-0CF2-4DDD-85F5-96799A328F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164811" y="6267491"/>
            <a:ext cx="80271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3">
            <a:extLst>
              <a:ext uri="{FF2B5EF4-FFF2-40B4-BE49-F238E27FC236}">
                <a16:creationId xmlns:a16="http://schemas.microsoft.com/office/drawing/2014/main" id="{83E9E788-1A28-F0B7-0768-9B438501808E}"/>
              </a:ext>
            </a:extLst>
          </p:cNvPr>
          <p:cNvGraphicFramePr>
            <a:graphicFrameLocks noGrp="1"/>
          </p:cNvGraphicFramePr>
          <p:nvPr>
            <p:ph idx="1"/>
            <p:extLst>
              <p:ext uri="{D42A27DB-BD31-4B8C-83A1-F6EECF244321}">
                <p14:modId xmlns:p14="http://schemas.microsoft.com/office/powerpoint/2010/main" val="4194268575"/>
              </p:ext>
            </p:extLst>
          </p:nvPr>
        </p:nvGraphicFramePr>
        <p:xfrm>
          <a:off x="1409759" y="1715407"/>
          <a:ext cx="9372485" cy="4241801"/>
        </p:xfrm>
        <a:graphic>
          <a:graphicData uri="http://schemas.openxmlformats.org/drawingml/2006/table">
            <a:tbl>
              <a:tblPr firstRow="1" bandRow="1">
                <a:tableStyleId>{5C22544A-7EE6-4342-B048-85BDC9FD1C3A}</a:tableStyleId>
              </a:tblPr>
              <a:tblGrid>
                <a:gridCol w="2185387">
                  <a:extLst>
                    <a:ext uri="{9D8B030D-6E8A-4147-A177-3AD203B41FA5}">
                      <a16:colId xmlns:a16="http://schemas.microsoft.com/office/drawing/2014/main" val="809301556"/>
                    </a:ext>
                  </a:extLst>
                </a:gridCol>
                <a:gridCol w="4016495">
                  <a:extLst>
                    <a:ext uri="{9D8B030D-6E8A-4147-A177-3AD203B41FA5}">
                      <a16:colId xmlns:a16="http://schemas.microsoft.com/office/drawing/2014/main" val="1913781320"/>
                    </a:ext>
                  </a:extLst>
                </a:gridCol>
                <a:gridCol w="3170603">
                  <a:extLst>
                    <a:ext uri="{9D8B030D-6E8A-4147-A177-3AD203B41FA5}">
                      <a16:colId xmlns:a16="http://schemas.microsoft.com/office/drawing/2014/main" val="562747252"/>
                    </a:ext>
                  </a:extLst>
                </a:gridCol>
              </a:tblGrid>
              <a:tr h="630538">
                <a:tc>
                  <a:txBody>
                    <a:bodyPr/>
                    <a:lstStyle/>
                    <a:p>
                      <a:pPr algn="ctr"/>
                      <a:r>
                        <a:rPr lang="en-US" sz="2800">
                          <a:latin typeface="Times New Roman" panose="02020603050405020304" pitchFamily="18" charset="0"/>
                          <a:cs typeface="Times New Roman" panose="02020603050405020304" pitchFamily="18" charset="0"/>
                        </a:rPr>
                        <a:t>S/NO</a:t>
                      </a:r>
                    </a:p>
                  </a:txBody>
                  <a:tcPr marL="143304" marR="143304" marT="71652" marB="71652"/>
                </a:tc>
                <a:tc>
                  <a:txBody>
                    <a:bodyPr/>
                    <a:lstStyle/>
                    <a:p>
                      <a:pPr algn="ctr"/>
                      <a:r>
                        <a:rPr lang="en-US" sz="2800" b="1" kern="100">
                          <a:effectLst/>
                          <a:latin typeface="Times New Roman" panose="02020603050405020304" pitchFamily="18" charset="0"/>
                          <a:ea typeface="Aptos" panose="020B0004020202020204" pitchFamily="34" charset="0"/>
                          <a:cs typeface="Times New Roman" panose="02020603050405020304" pitchFamily="18" charset="0"/>
                        </a:rPr>
                        <a:t>Socialism</a:t>
                      </a:r>
                      <a:endParaRPr lang="en-US" sz="2800"/>
                    </a:p>
                  </a:txBody>
                  <a:tcPr marL="143304" marR="143304" marT="71652" marB="71652"/>
                </a:tc>
                <a:tc>
                  <a:txBody>
                    <a:bodyPr/>
                    <a:lstStyle/>
                    <a:p>
                      <a:pPr algn="ctr"/>
                      <a:r>
                        <a:rPr lang="en-US" sz="2800" b="1" kern="100">
                          <a:effectLst/>
                          <a:latin typeface="Times New Roman" panose="02020603050405020304" pitchFamily="18" charset="0"/>
                          <a:ea typeface="Aptos" panose="020B0004020202020204" pitchFamily="34" charset="0"/>
                          <a:cs typeface="Times New Roman" panose="02020603050405020304" pitchFamily="18" charset="0"/>
                        </a:rPr>
                        <a:t>Capitalism</a:t>
                      </a:r>
                      <a:endParaRPr lang="en-US" sz="2800"/>
                    </a:p>
                  </a:txBody>
                  <a:tcPr marL="143304" marR="143304" marT="71652" marB="71652"/>
                </a:tc>
                <a:extLst>
                  <a:ext uri="{0D108BD9-81ED-4DB2-BD59-A6C34878D82A}">
                    <a16:rowId xmlns:a16="http://schemas.microsoft.com/office/drawing/2014/main" val="2261471504"/>
                  </a:ext>
                </a:extLst>
              </a:tr>
              <a:tr h="1490363">
                <a:tc>
                  <a:txBody>
                    <a:bodyPr/>
                    <a:lstStyle/>
                    <a:p>
                      <a:r>
                        <a:rPr lang="en-US" sz="2800"/>
                        <a:t>               1.</a:t>
                      </a:r>
                    </a:p>
                  </a:txBody>
                  <a:tcPr marL="143304" marR="143304" marT="71652" marB="71652"/>
                </a:tc>
                <a:tc>
                  <a:txBody>
                    <a:bodyPr/>
                    <a:lstStyle/>
                    <a:p>
                      <a:pPr algn="just"/>
                      <a:r>
                        <a:rPr lang="en-US" sz="2800" kern="100">
                          <a:effectLst/>
                          <a:latin typeface="Times New Roman" panose="02020603050405020304" pitchFamily="18" charset="0"/>
                          <a:ea typeface="Aptos" panose="020B0004020202020204" pitchFamily="34" charset="0"/>
                          <a:cs typeface="Times New Roman" panose="02020603050405020304" pitchFamily="18" charset="0"/>
                        </a:rPr>
                        <a:t>Seeks to address inequality through state control and redistribution </a:t>
                      </a:r>
                      <a:endParaRPr lang="en-US" sz="2800"/>
                    </a:p>
                  </a:txBody>
                  <a:tcPr marL="143304" marR="143304" marT="71652" marB="71652"/>
                </a:tc>
                <a:tc>
                  <a:txBody>
                    <a:bodyPr/>
                    <a:lstStyle/>
                    <a:p>
                      <a:r>
                        <a:rPr lang="en-US" sz="2800" kern="100">
                          <a:effectLst/>
                          <a:latin typeface="Times New Roman" panose="02020603050405020304" pitchFamily="18" charset="0"/>
                          <a:ea typeface="Aptos" panose="020B0004020202020204" pitchFamily="34" charset="0"/>
                          <a:cs typeface="Times New Roman" panose="02020603050405020304" pitchFamily="18" charset="0"/>
                        </a:rPr>
                        <a:t>Focuses on private ownership</a:t>
                      </a:r>
                      <a:endParaRPr lang="en-US" sz="2800"/>
                    </a:p>
                  </a:txBody>
                  <a:tcPr marL="143304" marR="143304" marT="71652" marB="71652"/>
                </a:tc>
                <a:extLst>
                  <a:ext uri="{0D108BD9-81ED-4DB2-BD59-A6C34878D82A}">
                    <a16:rowId xmlns:a16="http://schemas.microsoft.com/office/drawing/2014/main" val="4205427960"/>
                  </a:ext>
                </a:extLst>
              </a:tr>
              <a:tr h="1060450">
                <a:tc>
                  <a:txBody>
                    <a:bodyPr/>
                    <a:lstStyle/>
                    <a:p>
                      <a:r>
                        <a:rPr lang="en-US" sz="2800"/>
                        <a:t>              2.</a:t>
                      </a:r>
                    </a:p>
                  </a:txBody>
                  <a:tcPr marL="143304" marR="143304" marT="71652" marB="71652"/>
                </a:tc>
                <a:tc>
                  <a:txBody>
                    <a:bodyPr/>
                    <a:lstStyle/>
                    <a:p>
                      <a:endParaRPr lang="en-US" sz="2800" dirty="0"/>
                    </a:p>
                  </a:txBody>
                  <a:tcPr marL="143304" marR="143304" marT="71652" marB="71652"/>
                </a:tc>
                <a:tc>
                  <a:txBody>
                    <a:bodyPr/>
                    <a:lstStyle/>
                    <a:p>
                      <a:r>
                        <a:rPr lang="en-US" sz="2800" kern="100">
                          <a:effectLst/>
                          <a:latin typeface="Times New Roman" panose="02020603050405020304" pitchFamily="18" charset="0"/>
                          <a:ea typeface="Aptos" panose="020B0004020202020204" pitchFamily="34" charset="0"/>
                          <a:cs typeface="Times New Roman" panose="02020603050405020304" pitchFamily="18" charset="0"/>
                        </a:rPr>
                        <a:t>Market-driven economies</a:t>
                      </a:r>
                      <a:endParaRPr lang="en-US" sz="2800"/>
                    </a:p>
                  </a:txBody>
                  <a:tcPr marL="143304" marR="143304" marT="71652" marB="71652"/>
                </a:tc>
                <a:extLst>
                  <a:ext uri="{0D108BD9-81ED-4DB2-BD59-A6C34878D82A}">
                    <a16:rowId xmlns:a16="http://schemas.microsoft.com/office/drawing/2014/main" val="121708971"/>
                  </a:ext>
                </a:extLst>
              </a:tr>
              <a:tr h="1060450">
                <a:tc>
                  <a:txBody>
                    <a:bodyPr/>
                    <a:lstStyle/>
                    <a:p>
                      <a:r>
                        <a:rPr lang="en-US" sz="2800"/>
                        <a:t>              3.</a:t>
                      </a:r>
                    </a:p>
                  </a:txBody>
                  <a:tcPr marL="143304" marR="143304" marT="71652" marB="71652"/>
                </a:tc>
                <a:tc>
                  <a:txBody>
                    <a:bodyPr/>
                    <a:lstStyle/>
                    <a:p>
                      <a:endParaRPr lang="en-US" sz="2800"/>
                    </a:p>
                  </a:txBody>
                  <a:tcPr marL="143304" marR="143304" marT="71652" marB="71652"/>
                </a:tc>
                <a:tc>
                  <a:txBody>
                    <a:bodyPr/>
                    <a:lstStyle/>
                    <a:p>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Limited state intervention</a:t>
                      </a:r>
                      <a:endParaRPr lang="en-US" sz="2800" dirty="0"/>
                    </a:p>
                  </a:txBody>
                  <a:tcPr marL="143304" marR="143304" marT="71652" marB="71652"/>
                </a:tc>
                <a:extLst>
                  <a:ext uri="{0D108BD9-81ED-4DB2-BD59-A6C34878D82A}">
                    <a16:rowId xmlns:a16="http://schemas.microsoft.com/office/drawing/2014/main" val="3890326869"/>
                  </a:ext>
                </a:extLst>
              </a:tr>
            </a:tbl>
          </a:graphicData>
        </a:graphic>
      </p:graphicFrame>
    </p:spTree>
    <p:extLst>
      <p:ext uri="{BB962C8B-B14F-4D97-AF65-F5344CB8AC3E}">
        <p14:creationId xmlns:p14="http://schemas.microsoft.com/office/powerpoint/2010/main" val="1089218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ypewriter and books on a wooden surface&#10;&#10;Description automatically generated">
            <a:extLst>
              <a:ext uri="{FF2B5EF4-FFF2-40B4-BE49-F238E27FC236}">
                <a16:creationId xmlns:a16="http://schemas.microsoft.com/office/drawing/2014/main" id="{C43B39CD-F6E6-56E5-37F8-65F12FCDE80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3298" b="9091"/>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8B814A-367F-DC3A-AC65-FB84CB8F260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dirty="0">
                <a:effectLst/>
              </a:rPr>
              <a:t>Case Studies and Examples</a:t>
            </a:r>
            <a:endParaRPr lang="en-US" sz="4800" dirty="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BC0C7C6-33E7-C2CA-9AA5-D3EB43B54FB7}"/>
              </a:ext>
            </a:extLst>
          </p:cNvPr>
          <p:cNvSpPr txBox="1"/>
          <p:nvPr/>
        </p:nvSpPr>
        <p:spPr>
          <a:xfrm>
            <a:off x="9602830" y="6657945"/>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soundsandcolours.com/subjects/travel/most-popular-case-study-topics-in-brazil-4856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33050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flags on a flagpole&#10;&#10;Description automatically generated">
            <a:extLst>
              <a:ext uri="{FF2B5EF4-FFF2-40B4-BE49-F238E27FC236}">
                <a16:creationId xmlns:a16="http://schemas.microsoft.com/office/drawing/2014/main" id="{4D6A8234-E228-59AB-7E41-9FA28546745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51" r="36815"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27AC4C-FB08-2580-B93B-E6CD40F6AA86}"/>
              </a:ext>
            </a:extLst>
          </p:cNvPr>
          <p:cNvSpPr>
            <a:spLocks noGrp="1"/>
          </p:cNvSpPr>
          <p:nvPr>
            <p:ph type="title"/>
          </p:nvPr>
        </p:nvSpPr>
        <p:spPr>
          <a:xfrm>
            <a:off x="6785812" y="267145"/>
            <a:ext cx="4969041" cy="1899912"/>
          </a:xfrm>
        </p:spPr>
        <p:txBody>
          <a:bodyPr>
            <a:noAutofit/>
          </a:bodyPr>
          <a:lstStyle/>
          <a:p>
            <a:pPr marL="0" marR="0" indent="0">
              <a:spcBef>
                <a:spcPts val="0"/>
              </a:spcBef>
              <a:spcAft>
                <a:spcPts val="800"/>
              </a:spcAft>
              <a:buNone/>
            </a:pPr>
            <a:r>
              <a:rPr lang="en-US" sz="4800" b="1" kern="100" dirty="0">
                <a:effectLst/>
                <a:latin typeface="Times New Roman" panose="02020603050405020304" pitchFamily="18" charset="0"/>
                <a:ea typeface="Aptos" panose="020B0004020202020204" pitchFamily="34" charset="0"/>
                <a:cs typeface="Times New Roman" panose="02020603050405020304" pitchFamily="18" charset="0"/>
              </a:rPr>
              <a:t>Case Study: The Nordic Model</a:t>
            </a:r>
            <a:endParaRPr lang="en-US" sz="4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ADD22E5-9D30-E5CF-7452-164885B96FCE}"/>
              </a:ext>
            </a:extLst>
          </p:cNvPr>
          <p:cNvSpPr>
            <a:spLocks noGrp="1"/>
          </p:cNvSpPr>
          <p:nvPr>
            <p:ph idx="1"/>
          </p:nvPr>
        </p:nvSpPr>
        <p:spPr>
          <a:xfrm>
            <a:off x="6785812" y="2434201"/>
            <a:ext cx="4567988" cy="3742762"/>
          </a:xfrm>
        </p:spPr>
        <p:txBody>
          <a:bodyPr>
            <a:noAutofit/>
          </a:bodyPr>
          <a:lstStyle/>
          <a:p>
            <a:pPr marL="0" marR="0" indent="0" algn="just">
              <a:spcBef>
                <a:spcPts val="0"/>
              </a:spcBef>
              <a:spcAft>
                <a:spcPts val="800"/>
              </a:spcAft>
              <a:buNone/>
            </a:pPr>
            <a:r>
              <a:rPr lang="en-US" sz="3200" kern="100" dirty="0">
                <a:effectLst/>
                <a:latin typeface="Times New Roman" panose="02020603050405020304" pitchFamily="18" charset="0"/>
                <a:ea typeface="Aptos" panose="020B0004020202020204" pitchFamily="34" charset="0"/>
                <a:cs typeface="Times New Roman" panose="02020603050405020304" pitchFamily="18" charset="0"/>
              </a:rPr>
              <a:t>The Nordic countries (Sweden, Denmark, Norway) combine democratic governance with extensive social welfare systems, illustrating a blend of socialism and capitalism (</a:t>
            </a:r>
            <a:r>
              <a:rPr lang="en-US" sz="3200" kern="100" dirty="0" err="1">
                <a:effectLst/>
                <a:latin typeface="Times New Roman" panose="02020603050405020304" pitchFamily="18" charset="0"/>
                <a:ea typeface="Aptos" panose="020B0004020202020204" pitchFamily="34" charset="0"/>
                <a:cs typeface="Times New Roman" panose="02020603050405020304" pitchFamily="18" charset="0"/>
              </a:rPr>
              <a:t>Esping</a:t>
            </a:r>
            <a:r>
              <a:rPr lang="en-US" sz="3200" kern="100" dirty="0">
                <a:effectLst/>
                <a:latin typeface="Times New Roman" panose="02020603050405020304" pitchFamily="18" charset="0"/>
                <a:ea typeface="Aptos" panose="020B0004020202020204" pitchFamily="34" charset="0"/>
                <a:cs typeface="Times New Roman" panose="02020603050405020304" pitchFamily="18" charset="0"/>
              </a:rPr>
              <a:t>-Andersen, 1990).</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71763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89AE703-9EC1-473D-8723-8E991E885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uple of men with a flag and a globe&#10;&#10;Description automatically generated">
            <a:extLst>
              <a:ext uri="{FF2B5EF4-FFF2-40B4-BE49-F238E27FC236}">
                <a16:creationId xmlns:a16="http://schemas.microsoft.com/office/drawing/2014/main" id="{AE844CE8-D7EF-52C9-3FFD-AC456AA163B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275" r="13925"/>
          <a:stretch/>
        </p:blipFill>
        <p:spPr>
          <a:xfrm>
            <a:off x="20" y="10"/>
            <a:ext cx="7534636" cy="6857990"/>
          </a:xfrm>
          <a:custGeom>
            <a:avLst/>
            <a:gdLst/>
            <a:ahLst/>
            <a:cxnLst/>
            <a:rect l="l" t="t" r="r" b="b"/>
            <a:pathLst>
              <a:path w="7534656" h="6858000">
                <a:moveTo>
                  <a:pt x="4678390" y="3089451"/>
                </a:moveTo>
                <a:cubicBezTo>
                  <a:pt x="4704756" y="3107456"/>
                  <a:pt x="4731118" y="3125461"/>
                  <a:pt x="4757484" y="3143466"/>
                </a:cubicBezTo>
                <a:cubicBezTo>
                  <a:pt x="4742694" y="3138965"/>
                  <a:pt x="4726618" y="3134464"/>
                  <a:pt x="4711185" y="3129962"/>
                </a:cubicBezTo>
                <a:cubicBezTo>
                  <a:pt x="4698324" y="3119029"/>
                  <a:pt x="4684820" y="3108743"/>
                  <a:pt x="4671961" y="3097166"/>
                </a:cubicBezTo>
                <a:cubicBezTo>
                  <a:pt x="4673888" y="3094594"/>
                  <a:pt x="4676460" y="3092024"/>
                  <a:pt x="4678390" y="3089451"/>
                </a:cubicBezTo>
                <a:close/>
                <a:moveTo>
                  <a:pt x="5151664" y="2187270"/>
                </a:moveTo>
                <a:cubicBezTo>
                  <a:pt x="5309853" y="2295300"/>
                  <a:pt x="5468040" y="2403973"/>
                  <a:pt x="5626227" y="2512004"/>
                </a:cubicBezTo>
                <a:cubicBezTo>
                  <a:pt x="5623653" y="2514576"/>
                  <a:pt x="5621726" y="2517148"/>
                  <a:pt x="5619152" y="2519721"/>
                </a:cubicBezTo>
                <a:cubicBezTo>
                  <a:pt x="5445533" y="2428409"/>
                  <a:pt x="5281559" y="2326810"/>
                  <a:pt x="5151664" y="2187270"/>
                </a:cubicBezTo>
                <a:close/>
                <a:moveTo>
                  <a:pt x="0" y="0"/>
                </a:moveTo>
                <a:lnTo>
                  <a:pt x="7534656" y="0"/>
                </a:lnTo>
                <a:lnTo>
                  <a:pt x="7534656" y="2520617"/>
                </a:lnTo>
                <a:lnTo>
                  <a:pt x="7532186" y="2520363"/>
                </a:lnTo>
                <a:cubicBezTo>
                  <a:pt x="7340561" y="2495285"/>
                  <a:pt x="6360574" y="2283083"/>
                  <a:pt x="6073136" y="2103675"/>
                </a:cubicBezTo>
                <a:cubicBezTo>
                  <a:pt x="5779268" y="1919767"/>
                  <a:pt x="5502120" y="1716567"/>
                  <a:pt x="5226257" y="1512725"/>
                </a:cubicBezTo>
                <a:cubicBezTo>
                  <a:pt x="5106652" y="1424628"/>
                  <a:pt x="4979331" y="1344249"/>
                  <a:pt x="4871300" y="1243293"/>
                </a:cubicBezTo>
                <a:cubicBezTo>
                  <a:pt x="4763272" y="1141694"/>
                  <a:pt x="4660386" y="1036235"/>
                  <a:pt x="4543354" y="942352"/>
                </a:cubicBezTo>
                <a:cubicBezTo>
                  <a:pt x="4509916" y="915344"/>
                  <a:pt x="4476478" y="886408"/>
                  <a:pt x="4427606" y="881906"/>
                </a:cubicBezTo>
                <a:cubicBezTo>
                  <a:pt x="4416676" y="880620"/>
                  <a:pt x="4405100" y="881263"/>
                  <a:pt x="4394168" y="882548"/>
                </a:cubicBezTo>
                <a:cubicBezTo>
                  <a:pt x="4381952" y="883835"/>
                  <a:pt x="4372305" y="890265"/>
                  <a:pt x="4367803" y="901197"/>
                </a:cubicBezTo>
                <a:cubicBezTo>
                  <a:pt x="4363304" y="913416"/>
                  <a:pt x="4371019" y="920488"/>
                  <a:pt x="4380021" y="926918"/>
                </a:cubicBezTo>
                <a:cubicBezTo>
                  <a:pt x="4386451" y="931420"/>
                  <a:pt x="4392881" y="938494"/>
                  <a:pt x="4401241" y="939779"/>
                </a:cubicBezTo>
                <a:cubicBezTo>
                  <a:pt x="4454614" y="947496"/>
                  <a:pt x="4474548" y="986721"/>
                  <a:pt x="4499626" y="1021444"/>
                </a:cubicBezTo>
                <a:cubicBezTo>
                  <a:pt x="4510559" y="1036235"/>
                  <a:pt x="4522132" y="1047810"/>
                  <a:pt x="4502199" y="1069029"/>
                </a:cubicBezTo>
                <a:cubicBezTo>
                  <a:pt x="4484838" y="1087677"/>
                  <a:pt x="4502841" y="1097324"/>
                  <a:pt x="4520845" y="1102469"/>
                </a:cubicBezTo>
                <a:cubicBezTo>
                  <a:pt x="4545924" y="1109541"/>
                  <a:pt x="4575503" y="1108256"/>
                  <a:pt x="4603797" y="1131405"/>
                </a:cubicBezTo>
                <a:cubicBezTo>
                  <a:pt x="4497696" y="1133334"/>
                  <a:pt x="4452684" y="1072246"/>
                  <a:pt x="4404457" y="1015657"/>
                </a:cubicBezTo>
                <a:cubicBezTo>
                  <a:pt x="4386451" y="995081"/>
                  <a:pt x="4374235" y="970645"/>
                  <a:pt x="4358802" y="947496"/>
                </a:cubicBezTo>
                <a:cubicBezTo>
                  <a:pt x="4339510" y="919203"/>
                  <a:pt x="4317003" y="917916"/>
                  <a:pt x="4288710" y="942994"/>
                </a:cubicBezTo>
                <a:cubicBezTo>
                  <a:pt x="4263632" y="965500"/>
                  <a:pt x="4251416" y="963572"/>
                  <a:pt x="4243055" y="932705"/>
                </a:cubicBezTo>
                <a:cubicBezTo>
                  <a:pt x="4230195" y="884478"/>
                  <a:pt x="4200613" y="850398"/>
                  <a:pt x="4150456" y="833036"/>
                </a:cubicBezTo>
                <a:cubicBezTo>
                  <a:pt x="4144991" y="831106"/>
                  <a:pt x="4138882" y="828052"/>
                  <a:pt x="4132854" y="827007"/>
                </a:cubicBezTo>
                <a:cubicBezTo>
                  <a:pt x="4126826" y="825962"/>
                  <a:pt x="4120878" y="826927"/>
                  <a:pt x="4115733" y="833036"/>
                </a:cubicBezTo>
                <a:cubicBezTo>
                  <a:pt x="4106731" y="843323"/>
                  <a:pt x="4114446" y="855542"/>
                  <a:pt x="4120878" y="864544"/>
                </a:cubicBezTo>
                <a:cubicBezTo>
                  <a:pt x="4132452" y="880620"/>
                  <a:pt x="4142741" y="896052"/>
                  <a:pt x="4147242" y="915344"/>
                </a:cubicBezTo>
                <a:cubicBezTo>
                  <a:pt x="4150456" y="928205"/>
                  <a:pt x="4153673" y="942352"/>
                  <a:pt x="4144669" y="951996"/>
                </a:cubicBezTo>
                <a:cubicBezTo>
                  <a:pt x="4107374" y="993151"/>
                  <a:pt x="4134382" y="1012442"/>
                  <a:pt x="4166533" y="1034306"/>
                </a:cubicBezTo>
                <a:cubicBezTo>
                  <a:pt x="4210902" y="1063886"/>
                  <a:pt x="4228266" y="1107611"/>
                  <a:pt x="4217977" y="1159698"/>
                </a:cubicBezTo>
                <a:cubicBezTo>
                  <a:pt x="4214117" y="1180919"/>
                  <a:pt x="4216690" y="1193778"/>
                  <a:pt x="4243055" y="1193136"/>
                </a:cubicBezTo>
                <a:cubicBezTo>
                  <a:pt x="4253342" y="1193136"/>
                  <a:pt x="4255915" y="1200210"/>
                  <a:pt x="4259774" y="1207925"/>
                </a:cubicBezTo>
                <a:cubicBezTo>
                  <a:pt x="4342082" y="1389905"/>
                  <a:pt x="4461044" y="1549378"/>
                  <a:pt x="4600583" y="1695991"/>
                </a:cubicBezTo>
                <a:cubicBezTo>
                  <a:pt x="4713758" y="1814953"/>
                  <a:pt x="4838507" y="1922339"/>
                  <a:pt x="4967756" y="2026512"/>
                </a:cubicBezTo>
                <a:cubicBezTo>
                  <a:pt x="4971614" y="2029727"/>
                  <a:pt x="4975473" y="2033584"/>
                  <a:pt x="4977403" y="2040014"/>
                </a:cubicBezTo>
                <a:cubicBezTo>
                  <a:pt x="4916314" y="2027155"/>
                  <a:pt x="4863586" y="2000789"/>
                  <a:pt x="4812784" y="1971210"/>
                </a:cubicBezTo>
                <a:cubicBezTo>
                  <a:pt x="4677748" y="1892760"/>
                  <a:pt x="4563930" y="1791160"/>
                  <a:pt x="4448827" y="1691489"/>
                </a:cubicBezTo>
                <a:cubicBezTo>
                  <a:pt x="4378737" y="1630400"/>
                  <a:pt x="4306715" y="1571241"/>
                  <a:pt x="4229552" y="1517227"/>
                </a:cubicBezTo>
                <a:cubicBezTo>
                  <a:pt x="4216690" y="1508223"/>
                  <a:pt x="4207687" y="1496649"/>
                  <a:pt x="4198686" y="1485074"/>
                </a:cubicBezTo>
                <a:cubicBezTo>
                  <a:pt x="4193541" y="1478645"/>
                  <a:pt x="4187111" y="1472857"/>
                  <a:pt x="4176822" y="1475430"/>
                </a:cubicBezTo>
                <a:cubicBezTo>
                  <a:pt x="4163961" y="1478645"/>
                  <a:pt x="4162675" y="1488289"/>
                  <a:pt x="4161388" y="1497936"/>
                </a:cubicBezTo>
                <a:cubicBezTo>
                  <a:pt x="4157531" y="1528801"/>
                  <a:pt x="4165890" y="1556452"/>
                  <a:pt x="4181966" y="1582816"/>
                </a:cubicBezTo>
                <a:cubicBezTo>
                  <a:pt x="4223765" y="1650334"/>
                  <a:pt x="4285495" y="1702421"/>
                  <a:pt x="4349155" y="1751935"/>
                </a:cubicBezTo>
                <a:cubicBezTo>
                  <a:pt x="4431464" y="1815596"/>
                  <a:pt x="4511200" y="1881828"/>
                  <a:pt x="4583864" y="1954492"/>
                </a:cubicBezTo>
                <a:cubicBezTo>
                  <a:pt x="4589008" y="1959636"/>
                  <a:pt x="4598653" y="1962851"/>
                  <a:pt x="4595438" y="1977640"/>
                </a:cubicBezTo>
                <a:cubicBezTo>
                  <a:pt x="4549783" y="1943560"/>
                  <a:pt x="4506699" y="1910122"/>
                  <a:pt x="4462973" y="1877969"/>
                </a:cubicBezTo>
                <a:cubicBezTo>
                  <a:pt x="4419889" y="1845818"/>
                  <a:pt x="4376162" y="1813666"/>
                  <a:pt x="4333080" y="1782158"/>
                </a:cubicBezTo>
                <a:cubicBezTo>
                  <a:pt x="4322790" y="1774441"/>
                  <a:pt x="4311858" y="1763509"/>
                  <a:pt x="4297070" y="1773155"/>
                </a:cubicBezTo>
                <a:cubicBezTo>
                  <a:pt x="4281639" y="1782800"/>
                  <a:pt x="4283566" y="1798877"/>
                  <a:pt x="4287426" y="1811736"/>
                </a:cubicBezTo>
                <a:cubicBezTo>
                  <a:pt x="4299642" y="1849676"/>
                  <a:pt x="4320864" y="1883114"/>
                  <a:pt x="4349155" y="1912694"/>
                </a:cubicBezTo>
                <a:cubicBezTo>
                  <a:pt x="4445611" y="2010436"/>
                  <a:pt x="4556856" y="2094673"/>
                  <a:pt x="4660386" y="2185984"/>
                </a:cubicBezTo>
                <a:cubicBezTo>
                  <a:pt x="4716330" y="2235499"/>
                  <a:pt x="4767772" y="2288228"/>
                  <a:pt x="4816643" y="2342884"/>
                </a:cubicBezTo>
                <a:cubicBezTo>
                  <a:pt x="4827576" y="2355104"/>
                  <a:pt x="4826931" y="2366678"/>
                  <a:pt x="4823716" y="2380824"/>
                </a:cubicBezTo>
                <a:cubicBezTo>
                  <a:pt x="4810857" y="2438056"/>
                  <a:pt x="4830791" y="2457346"/>
                  <a:pt x="4895093" y="2446415"/>
                </a:cubicBezTo>
                <a:cubicBezTo>
                  <a:pt x="4915027" y="2443198"/>
                  <a:pt x="4928532" y="2446415"/>
                  <a:pt x="4940748" y="2459917"/>
                </a:cubicBezTo>
                <a:cubicBezTo>
                  <a:pt x="5088648" y="2627107"/>
                  <a:pt x="5263553" y="2767932"/>
                  <a:pt x="5454535" y="2893324"/>
                </a:cubicBezTo>
                <a:cubicBezTo>
                  <a:pt x="5532343" y="2944123"/>
                  <a:pt x="5612723" y="2992353"/>
                  <a:pt x="5694388" y="3037365"/>
                </a:cubicBezTo>
                <a:cubicBezTo>
                  <a:pt x="5694388" y="3040580"/>
                  <a:pt x="5694388" y="3044439"/>
                  <a:pt x="5694388" y="3047654"/>
                </a:cubicBezTo>
                <a:cubicBezTo>
                  <a:pt x="5693745" y="3052154"/>
                  <a:pt x="5693102" y="3054726"/>
                  <a:pt x="5692459" y="3058585"/>
                </a:cubicBezTo>
                <a:cubicBezTo>
                  <a:pt x="5577355" y="2989137"/>
                  <a:pt x="5463536" y="2917760"/>
                  <a:pt x="5352292" y="2842525"/>
                </a:cubicBezTo>
                <a:cubicBezTo>
                  <a:pt x="5050709" y="2638683"/>
                  <a:pt x="4762627" y="2420050"/>
                  <a:pt x="4470046" y="2206561"/>
                </a:cubicBezTo>
                <a:cubicBezTo>
                  <a:pt x="4371661" y="2134541"/>
                  <a:pt x="4293855" y="2042587"/>
                  <a:pt x="4205115" y="1961564"/>
                </a:cubicBezTo>
                <a:cubicBezTo>
                  <a:pt x="4145956" y="1907550"/>
                  <a:pt x="4089368" y="1850963"/>
                  <a:pt x="4020564" y="1806593"/>
                </a:cubicBezTo>
                <a:cubicBezTo>
                  <a:pt x="3992271" y="1788587"/>
                  <a:pt x="3962691" y="1772511"/>
                  <a:pt x="3924751" y="1777013"/>
                </a:cubicBezTo>
                <a:cubicBezTo>
                  <a:pt x="3909962" y="1778943"/>
                  <a:pt x="3893242" y="1782800"/>
                  <a:pt x="3888098" y="1799519"/>
                </a:cubicBezTo>
                <a:cubicBezTo>
                  <a:pt x="3883596" y="1816238"/>
                  <a:pt x="3897100" y="1823955"/>
                  <a:pt x="3909319" y="1831028"/>
                </a:cubicBezTo>
                <a:cubicBezTo>
                  <a:pt x="3912534" y="1832957"/>
                  <a:pt x="3915749" y="1835530"/>
                  <a:pt x="3918964" y="1835530"/>
                </a:cubicBezTo>
                <a:cubicBezTo>
                  <a:pt x="3980052" y="1839387"/>
                  <a:pt x="3994199" y="1888258"/>
                  <a:pt x="4023137" y="1923626"/>
                </a:cubicBezTo>
                <a:cubicBezTo>
                  <a:pt x="4032139" y="1934558"/>
                  <a:pt x="4032781" y="1945489"/>
                  <a:pt x="4023137" y="1958349"/>
                </a:cubicBezTo>
                <a:cubicBezTo>
                  <a:pt x="4005773" y="1981498"/>
                  <a:pt x="4017992" y="1991787"/>
                  <a:pt x="4041141" y="1998217"/>
                </a:cubicBezTo>
                <a:cubicBezTo>
                  <a:pt x="4064289" y="2004648"/>
                  <a:pt x="4089368" y="2006576"/>
                  <a:pt x="4114446" y="2021367"/>
                </a:cubicBezTo>
                <a:cubicBezTo>
                  <a:pt x="4074579" y="2033584"/>
                  <a:pt x="4046928" y="2020725"/>
                  <a:pt x="4021207" y="2004648"/>
                </a:cubicBezTo>
                <a:cubicBezTo>
                  <a:pt x="3963333" y="1969281"/>
                  <a:pt x="3926038" y="1917194"/>
                  <a:pt x="3890670" y="1863823"/>
                </a:cubicBezTo>
                <a:cubicBezTo>
                  <a:pt x="3883596" y="1853534"/>
                  <a:pt x="3877809" y="1841959"/>
                  <a:pt x="3868164" y="1833600"/>
                </a:cubicBezTo>
                <a:cubicBezTo>
                  <a:pt x="3850158" y="1816881"/>
                  <a:pt x="3830867" y="1814953"/>
                  <a:pt x="3809005" y="1835530"/>
                </a:cubicBezTo>
                <a:cubicBezTo>
                  <a:pt x="3780067" y="1862537"/>
                  <a:pt x="3769780" y="1860608"/>
                  <a:pt x="3760134" y="1825885"/>
                </a:cubicBezTo>
                <a:cubicBezTo>
                  <a:pt x="3747272" y="1778943"/>
                  <a:pt x="3718336" y="1746147"/>
                  <a:pt x="3668822" y="1728786"/>
                </a:cubicBezTo>
                <a:cubicBezTo>
                  <a:pt x="3658535" y="1724927"/>
                  <a:pt x="3647603" y="1719782"/>
                  <a:pt x="3636671" y="1728142"/>
                </a:cubicBezTo>
                <a:cubicBezTo>
                  <a:pt x="3625097" y="1737788"/>
                  <a:pt x="3632812" y="1747433"/>
                  <a:pt x="3637314" y="1756437"/>
                </a:cubicBezTo>
                <a:cubicBezTo>
                  <a:pt x="3643744" y="1770583"/>
                  <a:pt x="3651461" y="1784730"/>
                  <a:pt x="3657248" y="1799519"/>
                </a:cubicBezTo>
                <a:cubicBezTo>
                  <a:pt x="3667537" y="1823312"/>
                  <a:pt x="3669467" y="1848391"/>
                  <a:pt x="3650175" y="1871539"/>
                </a:cubicBezTo>
                <a:cubicBezTo>
                  <a:pt x="3636027" y="1888258"/>
                  <a:pt x="3637314" y="1899190"/>
                  <a:pt x="3655963" y="1910765"/>
                </a:cubicBezTo>
                <a:cubicBezTo>
                  <a:pt x="3715764" y="1946775"/>
                  <a:pt x="3753704" y="1993716"/>
                  <a:pt x="3733126" y="2067022"/>
                </a:cubicBezTo>
                <a:cubicBezTo>
                  <a:pt x="3729911" y="2077311"/>
                  <a:pt x="3733770" y="2087600"/>
                  <a:pt x="3745987" y="2086956"/>
                </a:cubicBezTo>
                <a:cubicBezTo>
                  <a:pt x="3772995" y="2085028"/>
                  <a:pt x="3777495" y="2101747"/>
                  <a:pt x="3785212" y="2119109"/>
                </a:cubicBezTo>
                <a:cubicBezTo>
                  <a:pt x="3860447" y="2285655"/>
                  <a:pt x="3969120" y="2430981"/>
                  <a:pt x="4094512" y="2567305"/>
                </a:cubicBezTo>
                <a:cubicBezTo>
                  <a:pt x="4218619" y="2702344"/>
                  <a:pt x="4358159" y="2823234"/>
                  <a:pt x="4506699" y="2938980"/>
                </a:cubicBezTo>
                <a:cubicBezTo>
                  <a:pt x="4464901" y="2935122"/>
                  <a:pt x="4410886" y="2911330"/>
                  <a:pt x="4358802" y="2883679"/>
                </a:cubicBezTo>
                <a:cubicBezTo>
                  <a:pt x="4221193" y="2809730"/>
                  <a:pt x="4108016" y="2709416"/>
                  <a:pt x="3992913" y="2611032"/>
                </a:cubicBezTo>
                <a:cubicBezTo>
                  <a:pt x="3912534" y="2542227"/>
                  <a:pt x="3834084" y="2471493"/>
                  <a:pt x="3744057" y="2412332"/>
                </a:cubicBezTo>
                <a:cubicBezTo>
                  <a:pt x="3733770" y="2405903"/>
                  <a:pt x="3726696" y="2397543"/>
                  <a:pt x="3720909" y="2387254"/>
                </a:cubicBezTo>
                <a:cubicBezTo>
                  <a:pt x="3715764" y="2378252"/>
                  <a:pt x="3708047" y="2369893"/>
                  <a:pt x="3694545" y="2373750"/>
                </a:cubicBezTo>
                <a:cubicBezTo>
                  <a:pt x="3681041" y="2378252"/>
                  <a:pt x="3679754" y="2389827"/>
                  <a:pt x="3679754" y="2400116"/>
                </a:cubicBezTo>
                <a:cubicBezTo>
                  <a:pt x="3681684" y="2438698"/>
                  <a:pt x="3692615" y="2473421"/>
                  <a:pt x="3716407" y="2504287"/>
                </a:cubicBezTo>
                <a:cubicBezTo>
                  <a:pt x="3762706" y="2566020"/>
                  <a:pt x="3824437" y="2614247"/>
                  <a:pt x="3886168" y="2662474"/>
                </a:cubicBezTo>
                <a:cubicBezTo>
                  <a:pt x="3971693" y="2728707"/>
                  <a:pt x="4050787" y="2800727"/>
                  <a:pt x="4122163" y="2881107"/>
                </a:cubicBezTo>
                <a:cubicBezTo>
                  <a:pt x="4070721" y="2841882"/>
                  <a:pt x="4019277" y="2802013"/>
                  <a:pt x="3967191" y="2762788"/>
                </a:cubicBezTo>
                <a:cubicBezTo>
                  <a:pt x="3927966" y="2733209"/>
                  <a:pt x="3887455" y="2704914"/>
                  <a:pt x="3847588" y="2675978"/>
                </a:cubicBezTo>
                <a:cubicBezTo>
                  <a:pt x="3837941" y="2668905"/>
                  <a:pt x="3827652" y="2661189"/>
                  <a:pt x="3814150" y="2670833"/>
                </a:cubicBezTo>
                <a:cubicBezTo>
                  <a:pt x="3801931" y="2679193"/>
                  <a:pt x="3803861" y="2691412"/>
                  <a:pt x="3806433" y="2702986"/>
                </a:cubicBezTo>
                <a:cubicBezTo>
                  <a:pt x="3816078" y="2748641"/>
                  <a:pt x="3843086" y="2785294"/>
                  <a:pt x="3876524" y="2818089"/>
                </a:cubicBezTo>
                <a:cubicBezTo>
                  <a:pt x="3917034" y="2857314"/>
                  <a:pt x="3959476" y="2894611"/>
                  <a:pt x="4003201" y="2931907"/>
                </a:cubicBezTo>
                <a:cubicBezTo>
                  <a:pt x="3956261" y="2921618"/>
                  <a:pt x="3909319" y="2911330"/>
                  <a:pt x="3862377" y="2902971"/>
                </a:cubicBezTo>
                <a:cubicBezTo>
                  <a:pt x="3883596" y="2977562"/>
                  <a:pt x="3933110" y="2992353"/>
                  <a:pt x="3977480" y="3003927"/>
                </a:cubicBezTo>
                <a:cubicBezTo>
                  <a:pt x="4037283" y="3018716"/>
                  <a:pt x="4094512" y="3037365"/>
                  <a:pt x="4151101" y="3058585"/>
                </a:cubicBezTo>
                <a:cubicBezTo>
                  <a:pt x="4174892" y="3079805"/>
                  <a:pt x="4198686" y="3100383"/>
                  <a:pt x="4221834" y="3122245"/>
                </a:cubicBezTo>
                <a:cubicBezTo>
                  <a:pt x="4245627" y="3144753"/>
                  <a:pt x="4268133" y="3167259"/>
                  <a:pt x="4290640" y="3191050"/>
                </a:cubicBezTo>
                <a:cubicBezTo>
                  <a:pt x="4306715" y="3208411"/>
                  <a:pt x="4326007" y="3223203"/>
                  <a:pt x="4307359" y="3252781"/>
                </a:cubicBezTo>
                <a:cubicBezTo>
                  <a:pt x="4298999" y="3266285"/>
                  <a:pt x="4353655" y="3339593"/>
                  <a:pt x="4371019" y="3344093"/>
                </a:cubicBezTo>
                <a:cubicBezTo>
                  <a:pt x="4373591" y="3344735"/>
                  <a:pt x="4376162" y="3345380"/>
                  <a:pt x="4378091" y="3345380"/>
                </a:cubicBezTo>
                <a:cubicBezTo>
                  <a:pt x="4415390" y="3342808"/>
                  <a:pt x="4423749" y="3364671"/>
                  <a:pt x="4424390" y="3392322"/>
                </a:cubicBezTo>
                <a:cubicBezTo>
                  <a:pt x="4425034" y="3419328"/>
                  <a:pt x="4418604" y="3452766"/>
                  <a:pt x="4469403" y="3439262"/>
                </a:cubicBezTo>
                <a:cubicBezTo>
                  <a:pt x="4475190" y="3437977"/>
                  <a:pt x="4476478" y="3441834"/>
                  <a:pt x="4479048" y="3446336"/>
                </a:cubicBezTo>
                <a:cubicBezTo>
                  <a:pt x="4534350" y="3561439"/>
                  <a:pt x="4627590" y="3650178"/>
                  <a:pt x="4719544" y="3738917"/>
                </a:cubicBezTo>
                <a:cubicBezTo>
                  <a:pt x="4724691" y="3743419"/>
                  <a:pt x="4729833" y="3747920"/>
                  <a:pt x="4734977" y="3752421"/>
                </a:cubicBezTo>
                <a:cubicBezTo>
                  <a:pt x="4638523" y="3729915"/>
                  <a:pt x="4320218" y="3700977"/>
                  <a:pt x="4226978" y="3710624"/>
                </a:cubicBezTo>
                <a:cubicBezTo>
                  <a:pt x="4144027" y="3718984"/>
                  <a:pt x="3675254" y="3578802"/>
                  <a:pt x="3578155" y="3495850"/>
                </a:cubicBezTo>
                <a:cubicBezTo>
                  <a:pt x="3564651" y="3560796"/>
                  <a:pt x="3593587" y="3586517"/>
                  <a:pt x="3616738" y="3616098"/>
                </a:cubicBezTo>
                <a:cubicBezTo>
                  <a:pt x="3649531" y="3657895"/>
                  <a:pt x="3654676" y="3687475"/>
                  <a:pt x="3592944" y="3720913"/>
                </a:cubicBezTo>
                <a:cubicBezTo>
                  <a:pt x="3416109" y="3816082"/>
                  <a:pt x="3418038" y="3819297"/>
                  <a:pt x="3583942" y="3948546"/>
                </a:cubicBezTo>
                <a:cubicBezTo>
                  <a:pt x="3591659" y="3954335"/>
                  <a:pt x="3587800" y="3972982"/>
                  <a:pt x="3589730" y="3985844"/>
                </a:cubicBezTo>
                <a:cubicBezTo>
                  <a:pt x="3546645" y="4005135"/>
                  <a:pt x="3495846" y="3954978"/>
                  <a:pt x="3444404" y="4008992"/>
                </a:cubicBezTo>
                <a:cubicBezTo>
                  <a:pt x="3666250" y="4246272"/>
                  <a:pt x="4003845" y="4471979"/>
                  <a:pt x="4309931" y="4650101"/>
                </a:cubicBezTo>
                <a:cubicBezTo>
                  <a:pt x="4062362" y="4708617"/>
                  <a:pt x="3913819" y="4502845"/>
                  <a:pt x="3731840" y="4529209"/>
                </a:cubicBezTo>
                <a:cubicBezTo>
                  <a:pt x="3641172" y="4593512"/>
                  <a:pt x="3911247" y="4697685"/>
                  <a:pt x="3653390" y="4727908"/>
                </a:cubicBezTo>
                <a:cubicBezTo>
                  <a:pt x="3765278" y="4784495"/>
                  <a:pt x="3848230" y="4839796"/>
                  <a:pt x="3925393" y="4904742"/>
                </a:cubicBezTo>
                <a:cubicBezTo>
                  <a:pt x="4062362" y="5021132"/>
                  <a:pt x="4089368" y="5098297"/>
                  <a:pt x="4026352" y="5254555"/>
                </a:cubicBezTo>
                <a:cubicBezTo>
                  <a:pt x="3984554" y="5357440"/>
                  <a:pt x="3924108" y="5451967"/>
                  <a:pt x="3977480" y="5574787"/>
                </a:cubicBezTo>
                <a:cubicBezTo>
                  <a:pt x="4014133" y="5659024"/>
                  <a:pt x="3999986" y="5714325"/>
                  <a:pt x="3861090" y="5676385"/>
                </a:cubicBezTo>
                <a:cubicBezTo>
                  <a:pt x="3711264" y="5635875"/>
                  <a:pt x="3654676" y="5711753"/>
                  <a:pt x="3692615" y="5859008"/>
                </a:cubicBezTo>
                <a:cubicBezTo>
                  <a:pt x="3717051" y="5953535"/>
                  <a:pt x="3691328" y="5983115"/>
                  <a:pt x="3588443" y="5972183"/>
                </a:cubicBezTo>
                <a:cubicBezTo>
                  <a:pt x="3474625" y="5959965"/>
                  <a:pt x="3366596" y="5898233"/>
                  <a:pt x="3225771" y="5927814"/>
                </a:cubicBezTo>
                <a:cubicBezTo>
                  <a:pt x="3338301" y="6100148"/>
                  <a:pt x="3578798" y="6051276"/>
                  <a:pt x="3709977" y="6215251"/>
                </a:cubicBezTo>
                <a:cubicBezTo>
                  <a:pt x="3553719" y="6215893"/>
                  <a:pt x="3434115" y="6215251"/>
                  <a:pt x="3318367" y="6179240"/>
                </a:cubicBezTo>
                <a:cubicBezTo>
                  <a:pt x="3270140" y="6164451"/>
                  <a:pt x="3217411" y="6149662"/>
                  <a:pt x="3190403" y="6199174"/>
                </a:cubicBezTo>
                <a:cubicBezTo>
                  <a:pt x="3158252" y="6258978"/>
                  <a:pt x="3223841" y="6281484"/>
                  <a:pt x="3263066" y="6292415"/>
                </a:cubicBezTo>
                <a:cubicBezTo>
                  <a:pt x="3373669" y="6322638"/>
                  <a:pt x="3458550" y="6394014"/>
                  <a:pt x="3550504" y="6449958"/>
                </a:cubicBezTo>
                <a:cubicBezTo>
                  <a:pt x="3726616" y="6557427"/>
                  <a:pt x="3917990" y="6649139"/>
                  <a:pt x="4077239" y="6805655"/>
                </a:cubicBezTo>
                <a:lnTo>
                  <a:pt x="4125813" y="6858000"/>
                </a:lnTo>
                <a:lnTo>
                  <a:pt x="4084568" y="6858000"/>
                </a:lnTo>
                <a:lnTo>
                  <a:pt x="3991456" y="6828025"/>
                </a:lnTo>
                <a:cubicBezTo>
                  <a:pt x="3846743" y="6771357"/>
                  <a:pt x="3719301" y="6699136"/>
                  <a:pt x="3569795" y="6680810"/>
                </a:cubicBezTo>
                <a:cubicBezTo>
                  <a:pt x="3613040" y="6726948"/>
                  <a:pt x="3659338" y="6769067"/>
                  <a:pt x="3707747" y="6808392"/>
                </a:cubicBezTo>
                <a:lnTo>
                  <a:pt x="3775165" y="6858000"/>
                </a:lnTo>
                <a:lnTo>
                  <a:pt x="0" y="6858000"/>
                </a:lnTo>
                <a:close/>
              </a:path>
            </a:pathLst>
          </a:custGeom>
        </p:spPr>
      </p:pic>
      <p:sp>
        <p:nvSpPr>
          <p:cNvPr id="2" name="Title 1">
            <a:extLst>
              <a:ext uri="{FF2B5EF4-FFF2-40B4-BE49-F238E27FC236}">
                <a16:creationId xmlns:a16="http://schemas.microsoft.com/office/drawing/2014/main" id="{7D75B6AA-20AE-C301-74C2-45885AD44E16}"/>
              </a:ext>
            </a:extLst>
          </p:cNvPr>
          <p:cNvSpPr>
            <a:spLocks noGrp="1"/>
          </p:cNvSpPr>
          <p:nvPr>
            <p:ph type="title"/>
          </p:nvPr>
        </p:nvSpPr>
        <p:spPr>
          <a:xfrm>
            <a:off x="4953000" y="2878372"/>
            <a:ext cx="7129072" cy="1406070"/>
          </a:xfrm>
        </p:spPr>
        <p:txBody>
          <a:bodyPr anchor="b">
            <a:normAutofit/>
          </a:bodyPr>
          <a:lstStyle/>
          <a:p>
            <a:r>
              <a:rPr lang="en-US" sz="3100" b="1" kern="100" dirty="0">
                <a:effectLst/>
                <a:latin typeface="Times New Roman" panose="02020603050405020304" pitchFamily="18" charset="0"/>
                <a:ea typeface="Aptos" panose="020B0004020202020204" pitchFamily="34" charset="0"/>
                <a:cs typeface="Times New Roman" panose="02020603050405020304" pitchFamily="18" charset="0"/>
              </a:rPr>
              <a:t>Definition and Concepts of Governance, Politics, and Development</a:t>
            </a:r>
            <a:endParaRPr lang="en-US" sz="3100" dirty="0"/>
          </a:p>
        </p:txBody>
      </p:sp>
      <p:pic>
        <p:nvPicPr>
          <p:cNvPr id="8" name="Picture 7" descr="A close up of a globe&#10;&#10;Description automatically generated">
            <a:extLst>
              <a:ext uri="{FF2B5EF4-FFF2-40B4-BE49-F238E27FC236}">
                <a16:creationId xmlns:a16="http://schemas.microsoft.com/office/drawing/2014/main" id="{E0FC2D10-4967-4DC7-0030-B54E706D1F8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745" r="-4" b="-4"/>
          <a:stretch/>
        </p:blipFill>
        <p:spPr>
          <a:xfrm>
            <a:off x="7653520" y="10"/>
            <a:ext cx="4538480" cy="2624956"/>
          </a:xfrm>
          <a:custGeom>
            <a:avLst/>
            <a:gdLst/>
            <a:ahLst/>
            <a:cxnLst/>
            <a:rect l="l" t="t" r="r" b="b"/>
            <a:pathLst>
              <a:path w="4538480" h="2624966">
                <a:moveTo>
                  <a:pt x="0" y="0"/>
                </a:moveTo>
                <a:lnTo>
                  <a:pt x="4538480" y="0"/>
                </a:lnTo>
                <a:lnTo>
                  <a:pt x="4538480" y="2278570"/>
                </a:lnTo>
                <a:lnTo>
                  <a:pt x="4520384" y="2284270"/>
                </a:lnTo>
                <a:cubicBezTo>
                  <a:pt x="3945063" y="2457853"/>
                  <a:pt x="2850619" y="2701056"/>
                  <a:pt x="1497830" y="2602030"/>
                </a:cubicBezTo>
                <a:cubicBezTo>
                  <a:pt x="1428382" y="2596885"/>
                  <a:pt x="1362793" y="2593669"/>
                  <a:pt x="1295917" y="2591098"/>
                </a:cubicBezTo>
                <a:cubicBezTo>
                  <a:pt x="852222" y="2571324"/>
                  <a:pt x="414677" y="2559146"/>
                  <a:pt x="120277" y="2541000"/>
                </a:cubicBezTo>
                <a:lnTo>
                  <a:pt x="0" y="2532395"/>
                </a:lnTo>
                <a:close/>
              </a:path>
            </a:pathLst>
          </a:custGeom>
        </p:spPr>
      </p:pic>
      <p:sp>
        <p:nvSpPr>
          <p:cNvPr id="3" name="Content Placeholder 2">
            <a:extLst>
              <a:ext uri="{FF2B5EF4-FFF2-40B4-BE49-F238E27FC236}">
                <a16:creationId xmlns:a16="http://schemas.microsoft.com/office/drawing/2014/main" id="{C71F697D-3E41-871F-CEE7-6B3B22D50935}"/>
              </a:ext>
            </a:extLst>
          </p:cNvPr>
          <p:cNvSpPr>
            <a:spLocks noGrp="1"/>
          </p:cNvSpPr>
          <p:nvPr>
            <p:ph idx="1"/>
          </p:nvPr>
        </p:nvSpPr>
        <p:spPr>
          <a:xfrm>
            <a:off x="4107305" y="4445309"/>
            <a:ext cx="7534636" cy="1970481"/>
          </a:xfrm>
        </p:spPr>
        <p:txBody>
          <a:bodyPr>
            <a:normAutofit lnSpcReduction="10000"/>
          </a:bodyPr>
          <a:lstStyle/>
          <a:p>
            <a:pPr marR="0">
              <a:spcBef>
                <a:spcPts val="0"/>
              </a:spcBef>
              <a:spcAft>
                <a:spcPts val="800"/>
              </a:spcAft>
              <a:buFont typeface="Wingdings" panose="05000000000000000000" pitchFamily="2" charset="2"/>
              <a:buChar char="q"/>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Governance</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just">
              <a:spcBef>
                <a:spcPts val="0"/>
              </a:spcBef>
              <a:spcAft>
                <a:spcPts val="800"/>
              </a:spcAft>
              <a:buNone/>
            </a:pPr>
            <a:r>
              <a:rPr lang="en-US" sz="1600" kern="100" dirty="0">
                <a:effectLst/>
                <a:latin typeface="Times New Roman" panose="02020603050405020304" pitchFamily="18" charset="0"/>
                <a:ea typeface="Aptos" panose="020B0004020202020204" pitchFamily="34" charset="0"/>
                <a:cs typeface="Times New Roman" panose="02020603050405020304" pitchFamily="18" charset="0"/>
              </a:rPr>
              <a:t>Governance refers to the processes, structures, and institutions through which decisions are made and authority is exercised in a society. It encompasses the mechanisms through which power is distributed and exercised, the management of resources, and the establishment of policies and regulations that guide the actions of individuals, communities, and organizations. Governance is not limited to governmental institutions; it includes non-state actors like civil society organizations, private sector entities, and international bodies (Chambers, 1997).</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49324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ircle(in)">
                                      <p:cBhvr>
                                        <p:cTn id="19"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5A5F-E08B-A566-D0C7-E117F428FF9F}"/>
              </a:ext>
            </a:extLst>
          </p:cNvPr>
          <p:cNvSpPr>
            <a:spLocks noGrp="1"/>
          </p:cNvSpPr>
          <p:nvPr>
            <p:ph type="title"/>
          </p:nvPr>
        </p:nvSpPr>
        <p:spPr>
          <a:xfrm>
            <a:off x="481013" y="3752849"/>
            <a:ext cx="3290887" cy="2452687"/>
          </a:xfrm>
        </p:spPr>
        <p:txBody>
          <a:bodyPr anchor="ctr">
            <a:noAutofit/>
          </a:bodyPr>
          <a:lstStyle/>
          <a:p>
            <a:pPr algn="just"/>
            <a:r>
              <a:rPr lang="en-US" sz="4000" b="1" kern="100" dirty="0">
                <a:effectLst/>
                <a:latin typeface="Times New Roman" panose="02020603050405020304" pitchFamily="18" charset="0"/>
                <a:ea typeface="Aptos" panose="020B0004020202020204" pitchFamily="34" charset="0"/>
                <a:cs typeface="Times New Roman" panose="02020603050405020304" pitchFamily="18" charset="0"/>
              </a:rPr>
              <a:t>Case Study: The Rise of Authoritarian Regimes</a:t>
            </a:r>
            <a:endParaRPr lang="en-US" sz="4000" dirty="0"/>
          </a:p>
        </p:txBody>
      </p:sp>
      <p:pic>
        <p:nvPicPr>
          <p:cNvPr id="5" name="Picture 4" descr="A red person standing in front of a group of people&#10;&#10;Description automatically generated">
            <a:extLst>
              <a:ext uri="{FF2B5EF4-FFF2-40B4-BE49-F238E27FC236}">
                <a16:creationId xmlns:a16="http://schemas.microsoft.com/office/drawing/2014/main" id="{79257875-CA2B-8BEC-D7C9-B31654BAF4A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2196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EC1AF4C3-1C17-66DB-3E8C-1C34202F2CF2}"/>
              </a:ext>
            </a:extLst>
          </p:cNvPr>
          <p:cNvSpPr>
            <a:spLocks noGrp="1"/>
          </p:cNvSpPr>
          <p:nvPr>
            <p:ph idx="1"/>
          </p:nvPr>
        </p:nvSpPr>
        <p:spPr>
          <a:xfrm>
            <a:off x="4010526" y="3902115"/>
            <a:ext cx="7700461" cy="2452687"/>
          </a:xfrm>
        </p:spPr>
        <p:txBody>
          <a:bodyPr anchor="ctr">
            <a:noAutofit/>
          </a:bodyPr>
          <a:lstStyle/>
          <a:p>
            <a:pPr marL="0" marR="0" indent="0" algn="just">
              <a:spcBef>
                <a:spcPts val="0"/>
              </a:spcBef>
              <a:spcAft>
                <a:spcPts val="800"/>
              </a:spcAft>
              <a:buNone/>
            </a:pPr>
            <a:r>
              <a:rPr lang="en-US" sz="3600" kern="100" dirty="0">
                <a:effectLst/>
                <a:latin typeface="Times New Roman" panose="02020603050405020304" pitchFamily="18" charset="0"/>
                <a:ea typeface="Aptos" panose="020B0004020202020204" pitchFamily="34" charset="0"/>
                <a:cs typeface="Times New Roman" panose="02020603050405020304" pitchFamily="18" charset="0"/>
              </a:rPr>
              <a:t>Examines recent trends in authoritarianism in countries like Russia and Venezuela, highlighting the shift towards centralized control and diminished democratic practices (</a:t>
            </a:r>
            <a:r>
              <a:rPr lang="en-US" sz="3600" kern="100" dirty="0" err="1">
                <a:effectLst/>
                <a:latin typeface="Times New Roman" panose="02020603050405020304" pitchFamily="18" charset="0"/>
                <a:ea typeface="Aptos" panose="020B0004020202020204" pitchFamily="34" charset="0"/>
                <a:cs typeface="Times New Roman" panose="02020603050405020304" pitchFamily="18" charset="0"/>
              </a:rPr>
              <a:t>Levitsky</a:t>
            </a:r>
            <a:r>
              <a:rPr lang="en-US" sz="3600" kern="100" dirty="0">
                <a:effectLst/>
                <a:latin typeface="Times New Roman" panose="02020603050405020304" pitchFamily="18" charset="0"/>
                <a:ea typeface="Aptos" panose="020B0004020202020204" pitchFamily="34" charset="0"/>
                <a:cs typeface="Times New Roman" panose="02020603050405020304" pitchFamily="18" charset="0"/>
              </a:rPr>
              <a:t> &amp; Way, 2010).</a:t>
            </a:r>
          </a:p>
        </p:txBody>
      </p:sp>
    </p:spTree>
    <p:extLst>
      <p:ext uri="{BB962C8B-B14F-4D97-AF65-F5344CB8AC3E}">
        <p14:creationId xmlns:p14="http://schemas.microsoft.com/office/powerpoint/2010/main" val="14188210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C1DEA01-2281-558B-22C9-38FBE381D366}"/>
              </a:ext>
            </a:extLst>
          </p:cNvPr>
          <p:cNvPicPr>
            <a:picLocks noChangeAspect="1"/>
          </p:cNvPicPr>
          <p:nvPr/>
        </p:nvPicPr>
        <p:blipFill>
          <a:blip r:embed="rId2"/>
          <a:srcRect l="1739" r="15785"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740E4D-FD1A-9FC3-23E5-99C3A801A9AB}"/>
              </a:ext>
            </a:extLst>
          </p:cNvPr>
          <p:cNvSpPr>
            <a:spLocks noGrp="1"/>
          </p:cNvSpPr>
          <p:nvPr>
            <p:ph type="title"/>
          </p:nvPr>
        </p:nvSpPr>
        <p:spPr>
          <a:xfrm>
            <a:off x="477981" y="1122363"/>
            <a:ext cx="8668512" cy="3204134"/>
          </a:xfrm>
        </p:spPr>
        <p:txBody>
          <a:bodyPr vert="horz" lIns="91440" tIns="45720" rIns="91440" bIns="45720" rtlCol="0" anchor="b">
            <a:normAutofit/>
          </a:bodyPr>
          <a:lstStyle/>
          <a:p>
            <a:pPr algn="ctr"/>
            <a:r>
              <a:rPr lang="en-US" sz="6600" b="1" dirty="0">
                <a:solidFill>
                  <a:schemeClr val="bg1"/>
                </a:solidFill>
                <a:effectLst/>
                <a:latin typeface="Times New Roman" panose="02020603050405020304" pitchFamily="18" charset="0"/>
                <a:cs typeface="Times New Roman" panose="02020603050405020304" pitchFamily="18" charset="0"/>
              </a:rPr>
              <a:t>Topic 5:</a:t>
            </a:r>
            <a:br>
              <a:rPr lang="en-US" sz="6600" b="1" dirty="0">
                <a:solidFill>
                  <a:schemeClr val="bg1"/>
                </a:solidFill>
                <a:effectLst/>
                <a:latin typeface="Times New Roman" panose="02020603050405020304" pitchFamily="18" charset="0"/>
                <a:cs typeface="Times New Roman" panose="02020603050405020304" pitchFamily="18" charset="0"/>
              </a:rPr>
            </a:br>
            <a:r>
              <a:rPr lang="en-US" sz="6600" b="1" dirty="0">
                <a:solidFill>
                  <a:schemeClr val="bg1"/>
                </a:solidFill>
                <a:effectLst/>
                <a:latin typeface="Times New Roman" panose="02020603050405020304" pitchFamily="18" charset="0"/>
                <a:cs typeface="Times New Roman" panose="02020603050405020304" pitchFamily="18" charset="0"/>
              </a:rPr>
              <a:t>Nationalism, Ethnicity, and State Building</a:t>
            </a:r>
            <a:endParaRPr lang="en-US" sz="6600" dirty="0">
              <a:solidFill>
                <a:schemeClr val="bg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18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EF356C7-2D12-C243-AC8E-68946CA0AB4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047" b="23692"/>
          <a:stretch/>
        </p:blipFill>
        <p:spPr>
          <a:xfrm>
            <a:off x="20" y="10"/>
            <a:ext cx="12191980" cy="4465973"/>
          </a:xfrm>
          <a:prstGeom prst="rect">
            <a:avLst/>
          </a:prstGeom>
        </p:spPr>
      </p:pic>
      <p:sp>
        <p:nvSpPr>
          <p:cNvPr id="66" name="Rectangle: Rounded Corners 65">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8EEBFB72-7A0B-93EE-4788-F5416A36E189}"/>
              </a:ext>
            </a:extLst>
          </p:cNvPr>
          <p:cNvSpPr>
            <a:spLocks noGrp="1"/>
          </p:cNvSpPr>
          <p:nvPr>
            <p:ph type="title"/>
          </p:nvPr>
        </p:nvSpPr>
        <p:spPr>
          <a:xfrm>
            <a:off x="566928" y="4203278"/>
            <a:ext cx="8557193" cy="536063"/>
          </a:xfrm>
        </p:spPr>
        <p:txBody>
          <a:bodyPr>
            <a:noAutofit/>
          </a:bodyPr>
          <a:lstStyle/>
          <a:p>
            <a:pPr algn="just"/>
            <a:r>
              <a:rPr lang="en-US" sz="4800" b="1" dirty="0">
                <a:solidFill>
                  <a:schemeClr val="bg1"/>
                </a:solidFill>
                <a:effectLst/>
                <a:latin typeface="Times New Roman" panose="02020603050405020304" pitchFamily="18" charset="0"/>
                <a:ea typeface="Aptos" panose="020B0004020202020204" pitchFamily="34" charset="0"/>
              </a:rPr>
              <a:t>Nationalism</a:t>
            </a:r>
            <a:endParaRPr lang="en-US" sz="4800" dirty="0">
              <a:solidFill>
                <a:schemeClr val="bg1"/>
              </a:solidFill>
            </a:endParaRPr>
          </a:p>
        </p:txBody>
      </p:sp>
      <p:sp>
        <p:nvSpPr>
          <p:cNvPr id="3" name="Content Placeholder 2">
            <a:extLst>
              <a:ext uri="{FF2B5EF4-FFF2-40B4-BE49-F238E27FC236}">
                <a16:creationId xmlns:a16="http://schemas.microsoft.com/office/drawing/2014/main" id="{70FF577A-657C-28B2-8976-42FF012C64BF}"/>
              </a:ext>
            </a:extLst>
          </p:cNvPr>
          <p:cNvSpPr>
            <a:spLocks noGrp="1"/>
          </p:cNvSpPr>
          <p:nvPr>
            <p:ph idx="1"/>
          </p:nvPr>
        </p:nvSpPr>
        <p:spPr>
          <a:xfrm>
            <a:off x="566928" y="4956314"/>
            <a:ext cx="11058144" cy="1306417"/>
          </a:xfrm>
        </p:spPr>
        <p:txBody>
          <a:bodyPr>
            <a:noAutofit/>
          </a:bodyPr>
          <a:lstStyle/>
          <a:p>
            <a:pPr marL="0" marR="0" algn="just">
              <a:spcBef>
                <a:spcPts val="0"/>
              </a:spcBef>
              <a:spcAft>
                <a:spcPts val="800"/>
              </a:spcAf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Definition and Historical Development</a:t>
            </a:r>
            <a:endParaRPr lang="en-US" sz="2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gn="just">
              <a:spcBef>
                <a:spcPts val="0"/>
              </a:spcBef>
              <a:spcAft>
                <a:spcPts val="800"/>
              </a:spcAft>
              <a:buNone/>
            </a:pP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Nationalism is a political ideology </a:t>
            </a:r>
            <a:r>
              <a:rPr lang="en-US" sz="2400" kern="100" dirty="0" err="1">
                <a:effectLst/>
                <a:latin typeface="Times New Roman" panose="02020603050405020304" pitchFamily="18" charset="0"/>
                <a:ea typeface="Aptos" panose="020B0004020202020204" pitchFamily="34" charset="0"/>
                <a:cs typeface="Times New Roman" panose="02020603050405020304" pitchFamily="18" charset="0"/>
              </a:rPr>
              <a:t>centred</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on the belief that a nation should be congruent with the state. It emphasizes the interests, culture, and identity of a particular nation and often seeks to establish or maintain a nation-state (Smith, 1991).</a:t>
            </a:r>
          </a:p>
        </p:txBody>
      </p:sp>
    </p:spTree>
    <p:extLst>
      <p:ext uri="{BB962C8B-B14F-4D97-AF65-F5344CB8AC3E}">
        <p14:creationId xmlns:p14="http://schemas.microsoft.com/office/powerpoint/2010/main" val="3681624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BF8515F7-1C79-4F09-8BF7-1F3736EB2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79C81-CAC8-4077-2569-7C243D846E01}"/>
              </a:ext>
            </a:extLst>
          </p:cNvPr>
          <p:cNvSpPr>
            <a:spLocks noGrp="1"/>
          </p:cNvSpPr>
          <p:nvPr>
            <p:ph type="title"/>
          </p:nvPr>
        </p:nvSpPr>
        <p:spPr>
          <a:xfrm>
            <a:off x="4485683" y="349664"/>
            <a:ext cx="7124671" cy="1638377"/>
          </a:xfrm>
        </p:spPr>
        <p:txBody>
          <a:bodyPr anchor="b">
            <a:normAutofit/>
          </a:bodyPr>
          <a:lstStyle/>
          <a:p>
            <a:pPr algn="ctr"/>
            <a:r>
              <a:rPr lang="en-US" sz="6600" b="1" dirty="0">
                <a:latin typeface="Times New Roman" panose="02020603050405020304" pitchFamily="18" charset="0"/>
                <a:cs typeface="Times New Roman" panose="02020603050405020304" pitchFamily="18" charset="0"/>
              </a:rPr>
              <a:t>Continuation…</a:t>
            </a:r>
          </a:p>
        </p:txBody>
      </p:sp>
      <p:sp>
        <p:nvSpPr>
          <p:cNvPr id="50" name="Rectangle 49">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424614"/>
            <a:ext cx="3461419" cy="578346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men holding flags&#10;&#10;Description automatically generated">
            <a:extLst>
              <a:ext uri="{FF2B5EF4-FFF2-40B4-BE49-F238E27FC236}">
                <a16:creationId xmlns:a16="http://schemas.microsoft.com/office/drawing/2014/main" id="{361E9397-066F-9992-CDB3-9A125564E40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 b="11874"/>
          <a:stretch/>
        </p:blipFill>
        <p:spPr>
          <a:xfrm>
            <a:off x="551160" y="612966"/>
            <a:ext cx="3046866" cy="1686170"/>
          </a:xfrm>
          <a:prstGeom prst="rect">
            <a:avLst/>
          </a:prstGeom>
        </p:spPr>
      </p:pic>
      <p:pic>
        <p:nvPicPr>
          <p:cNvPr id="11" name="Picture 10" descr="A crowd of people holding flags&#10;&#10;Description automatically generated">
            <a:extLst>
              <a:ext uri="{FF2B5EF4-FFF2-40B4-BE49-F238E27FC236}">
                <a16:creationId xmlns:a16="http://schemas.microsoft.com/office/drawing/2014/main" id="{42DD7715-EADD-5F14-4B92-7F5752B49ED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18" r="1" b="16071"/>
          <a:stretch/>
        </p:blipFill>
        <p:spPr>
          <a:xfrm>
            <a:off x="551160" y="2467768"/>
            <a:ext cx="3046866" cy="1686170"/>
          </a:xfrm>
          <a:prstGeom prst="rect">
            <a:avLst/>
          </a:prstGeom>
        </p:spPr>
      </p:pic>
      <p:pic>
        <p:nvPicPr>
          <p:cNvPr id="5" name="Picture 4" descr="A group of people in a crowd&#10;&#10;Description automatically generated">
            <a:extLst>
              <a:ext uri="{FF2B5EF4-FFF2-40B4-BE49-F238E27FC236}">
                <a16:creationId xmlns:a16="http://schemas.microsoft.com/office/drawing/2014/main" id="{DCEE0ACD-3499-D648-7C5C-9CA9A387B1A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20658" r="-2" b="-2"/>
          <a:stretch/>
        </p:blipFill>
        <p:spPr>
          <a:xfrm>
            <a:off x="551161" y="4322570"/>
            <a:ext cx="3046866" cy="1686170"/>
          </a:xfrm>
          <a:prstGeom prst="rect">
            <a:avLst/>
          </a:prstGeom>
        </p:spPr>
      </p:pic>
      <p:sp>
        <p:nvSpPr>
          <p:cNvPr id="3" name="Content Placeholder 2">
            <a:extLst>
              <a:ext uri="{FF2B5EF4-FFF2-40B4-BE49-F238E27FC236}">
                <a16:creationId xmlns:a16="http://schemas.microsoft.com/office/drawing/2014/main" id="{AF4B0EC7-D48E-C1BA-52A3-E76ADE71611A}"/>
              </a:ext>
            </a:extLst>
          </p:cNvPr>
          <p:cNvSpPr>
            <a:spLocks noGrp="1"/>
          </p:cNvSpPr>
          <p:nvPr>
            <p:ph idx="1"/>
          </p:nvPr>
        </p:nvSpPr>
        <p:spPr>
          <a:xfrm>
            <a:off x="4123413" y="2538146"/>
            <a:ext cx="7115139" cy="3023702"/>
          </a:xfrm>
        </p:spPr>
        <p:txBody>
          <a:bodyPr anchor="ct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Early Nationalism</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Emerged in Europe during the late 18th and early 19th centuries, driven by the French Revolution and the desire for self-determination (Hobsbawm, 1990).</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Modern Nationalism</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Continues to shape political landscapes globally, influencing movements for independence and national unity (Anderson, 1983).</a:t>
            </a:r>
          </a:p>
        </p:txBody>
      </p:sp>
    </p:spTree>
    <p:extLst>
      <p:ext uri="{BB962C8B-B14F-4D97-AF65-F5344CB8AC3E}">
        <p14:creationId xmlns:p14="http://schemas.microsoft.com/office/powerpoint/2010/main" val="970987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53B475F8-50AE-46A0-9943-B2B63183D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A10A2A-E287-1FC5-8CF8-FF3DDEBC46B5}"/>
              </a:ext>
            </a:extLst>
          </p:cNvPr>
          <p:cNvSpPr>
            <a:spLocks noGrp="1"/>
          </p:cNvSpPr>
          <p:nvPr>
            <p:ph type="title"/>
          </p:nvPr>
        </p:nvSpPr>
        <p:spPr>
          <a:xfrm>
            <a:off x="612648" y="365125"/>
            <a:ext cx="6986015" cy="1776484"/>
          </a:xfrm>
        </p:spPr>
        <p:txBody>
          <a:bodyPr anchor="b">
            <a:normAutofit/>
          </a:bodyPr>
          <a:lstStyle/>
          <a:p>
            <a:r>
              <a:rPr lang="en-US" sz="5400" b="1" kern="100" dirty="0">
                <a:effectLst/>
                <a:latin typeface="Times New Roman" panose="02020603050405020304" pitchFamily="18" charset="0"/>
                <a:ea typeface="Aptos" panose="020B0004020202020204" pitchFamily="34" charset="0"/>
                <a:cs typeface="Times New Roman" panose="02020603050405020304" pitchFamily="18" charset="0"/>
              </a:rPr>
              <a:t>Types of Nationalism</a:t>
            </a:r>
            <a:endParaRPr lang="en-US" sz="5400" dirty="0"/>
          </a:p>
        </p:txBody>
      </p:sp>
      <p:pic>
        <p:nvPicPr>
          <p:cNvPr id="11" name="Picture 10" descr="A clear glass ball with a mossy surface&#10;&#10;Description automatically generated">
            <a:extLst>
              <a:ext uri="{FF2B5EF4-FFF2-40B4-BE49-F238E27FC236}">
                <a16:creationId xmlns:a16="http://schemas.microsoft.com/office/drawing/2014/main" id="{AABFF7E0-1987-3F73-3283-7514E52D43B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37" r="2" b="2"/>
          <a:stretch/>
        </p:blipFill>
        <p:spPr>
          <a:xfrm>
            <a:off x="8379409" y="351814"/>
            <a:ext cx="3532036" cy="1710573"/>
          </a:xfrm>
          <a:prstGeom prst="rect">
            <a:avLst/>
          </a:prstGeom>
        </p:spPr>
      </p:pic>
      <p:sp>
        <p:nvSpPr>
          <p:cNvPr id="64" name="sketch line">
            <a:extLst>
              <a:ext uri="{FF2B5EF4-FFF2-40B4-BE49-F238E27FC236}">
                <a16:creationId xmlns:a16="http://schemas.microsoft.com/office/drawing/2014/main" id="{75F6FDB4-2351-48C2-A863-2364A023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31569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ontent Placeholder 2">
            <a:extLst>
              <a:ext uri="{FF2B5EF4-FFF2-40B4-BE49-F238E27FC236}">
                <a16:creationId xmlns:a16="http://schemas.microsoft.com/office/drawing/2014/main" id="{689DBE6B-6166-AE68-79D9-4FE63547DDC7}"/>
              </a:ext>
            </a:extLst>
          </p:cNvPr>
          <p:cNvSpPr>
            <a:spLocks noGrp="1"/>
          </p:cNvSpPr>
          <p:nvPr>
            <p:ph idx="1"/>
          </p:nvPr>
        </p:nvSpPr>
        <p:spPr>
          <a:xfrm>
            <a:off x="612648" y="2504819"/>
            <a:ext cx="8051667" cy="2893739"/>
          </a:xfrm>
        </p:spPr>
        <p:txBody>
          <a:bodyP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sz="2500" b="1" kern="100" dirty="0">
                <a:effectLst/>
                <a:latin typeface="Times New Roman" panose="02020603050405020304" pitchFamily="18" charset="0"/>
                <a:ea typeface="Aptos" panose="020B0004020202020204" pitchFamily="34" charset="0"/>
                <a:cs typeface="Times New Roman" panose="02020603050405020304" pitchFamily="18" charset="0"/>
              </a:rPr>
              <a:t>Civic Nationalism</a:t>
            </a:r>
            <a:r>
              <a:rPr lang="en-US" sz="2500" kern="100" dirty="0">
                <a:effectLst/>
                <a:latin typeface="Times New Roman" panose="02020603050405020304" pitchFamily="18" charset="0"/>
                <a:ea typeface="Aptos" panose="020B0004020202020204" pitchFamily="34" charset="0"/>
                <a:cs typeface="Times New Roman" panose="02020603050405020304" pitchFamily="18" charset="0"/>
              </a:rPr>
              <a:t>: Focuses on shared values, citizenship, and legal equality. It promotes inclusion and integration based on common civic principles (Kohn, 1967).</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500" b="1" kern="100" dirty="0">
                <a:effectLst/>
                <a:latin typeface="Times New Roman" panose="02020603050405020304" pitchFamily="18" charset="0"/>
                <a:ea typeface="Aptos" panose="020B0004020202020204" pitchFamily="34" charset="0"/>
                <a:cs typeface="Times New Roman" panose="02020603050405020304" pitchFamily="18" charset="0"/>
              </a:rPr>
              <a:t>Ethnic Nationalism</a:t>
            </a:r>
            <a:r>
              <a:rPr lang="en-US" sz="2500" kern="100" dirty="0">
                <a:effectLst/>
                <a:latin typeface="Times New Roman" panose="02020603050405020304" pitchFamily="18" charset="0"/>
                <a:ea typeface="Aptos" panose="020B0004020202020204" pitchFamily="34" charset="0"/>
                <a:cs typeface="Times New Roman" panose="02020603050405020304" pitchFamily="18" charset="0"/>
              </a:rPr>
              <a:t>: Bases nationhood on ethnicity, culture, and heritage, often leading to exclusionary practices (Geertz, 1973).</a:t>
            </a:r>
          </a:p>
          <a:p>
            <a:pPr algn="just"/>
            <a:r>
              <a:rPr lang="en-US" sz="2500" b="1" dirty="0">
                <a:effectLst/>
                <a:latin typeface="Times New Roman" panose="02020603050405020304" pitchFamily="18" charset="0"/>
                <a:ea typeface="Aptos" panose="020B0004020202020204" pitchFamily="34" charset="0"/>
                <a:cs typeface="Times New Roman" panose="02020603050405020304" pitchFamily="18" charset="0"/>
              </a:rPr>
              <a:t>Religious Nationalism</a:t>
            </a:r>
            <a:r>
              <a:rPr lang="en-US" sz="2500" dirty="0">
                <a:effectLst/>
                <a:latin typeface="Times New Roman" panose="02020603050405020304" pitchFamily="18" charset="0"/>
                <a:ea typeface="Aptos" panose="020B0004020202020204" pitchFamily="34" charset="0"/>
                <a:cs typeface="Times New Roman" panose="02020603050405020304" pitchFamily="18" charset="0"/>
              </a:rPr>
              <a:t>: Merges national identity with religious identity, influencing policies and state functions (</a:t>
            </a:r>
            <a:r>
              <a:rPr lang="en-US" sz="2500" dirty="0" err="1">
                <a:effectLst/>
                <a:latin typeface="Times New Roman" panose="02020603050405020304" pitchFamily="18" charset="0"/>
                <a:ea typeface="Aptos" panose="020B0004020202020204" pitchFamily="34" charset="0"/>
                <a:cs typeface="Times New Roman" panose="02020603050405020304" pitchFamily="18" charset="0"/>
              </a:rPr>
              <a:t>Juergensmeyer</a:t>
            </a:r>
            <a:r>
              <a:rPr lang="en-US" sz="2500" dirty="0">
                <a:effectLst/>
                <a:latin typeface="Times New Roman" panose="02020603050405020304" pitchFamily="18" charset="0"/>
                <a:ea typeface="Aptos" panose="020B0004020202020204" pitchFamily="34" charset="0"/>
                <a:cs typeface="Times New Roman" panose="02020603050405020304" pitchFamily="18" charset="0"/>
              </a:rPr>
              <a:t>, 1993).</a:t>
            </a:r>
            <a:endParaRPr lang="en-US" sz="2500" dirty="0">
              <a:latin typeface="Times New Roman" panose="02020603050405020304" pitchFamily="18" charset="0"/>
              <a:cs typeface="Times New Roman" panose="02020603050405020304" pitchFamily="18" charset="0"/>
            </a:endParaRPr>
          </a:p>
        </p:txBody>
      </p:sp>
      <p:pic>
        <p:nvPicPr>
          <p:cNvPr id="8" name="Picture 7" descr="A globe with flags on it&#10;&#10;Description automatically generated">
            <a:extLst>
              <a:ext uri="{FF2B5EF4-FFF2-40B4-BE49-F238E27FC236}">
                <a16:creationId xmlns:a16="http://schemas.microsoft.com/office/drawing/2014/main" id="{B13837A5-E5E6-12FE-A61D-BB594B8A3C4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822" r="4" b="4"/>
          <a:stretch/>
        </p:blipFill>
        <p:spPr>
          <a:xfrm>
            <a:off x="9128631" y="2310086"/>
            <a:ext cx="2035319" cy="1890220"/>
          </a:xfrm>
          <a:prstGeom prst="rect">
            <a:avLst/>
          </a:prstGeom>
        </p:spPr>
      </p:pic>
      <p:pic>
        <p:nvPicPr>
          <p:cNvPr id="5" name="Picture 4" descr="A gold crown with red fabric and white beads&#10;&#10;Description automatically generated">
            <a:extLst>
              <a:ext uri="{FF2B5EF4-FFF2-40B4-BE49-F238E27FC236}">
                <a16:creationId xmlns:a16="http://schemas.microsoft.com/office/drawing/2014/main" id="{5E536EC3-AB23-1AA7-E842-81EC29175CF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495" r="4495" b="-1"/>
          <a:stretch/>
        </p:blipFill>
        <p:spPr>
          <a:xfrm>
            <a:off x="9002096" y="4358181"/>
            <a:ext cx="2288388" cy="1890220"/>
          </a:xfrm>
          <a:prstGeom prst="rect">
            <a:avLst/>
          </a:prstGeom>
        </p:spPr>
      </p:pic>
    </p:spTree>
    <p:extLst>
      <p:ext uri="{BB962C8B-B14F-4D97-AF65-F5344CB8AC3E}">
        <p14:creationId xmlns:p14="http://schemas.microsoft.com/office/powerpoint/2010/main" val="279149114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down)">
                                      <p:cBhvr>
                                        <p:cTn id="61" dur="580">
                                          <p:stCondLst>
                                            <p:cond delay="0"/>
                                          </p:stCondLst>
                                        </p:cTn>
                                        <p:tgtEl>
                                          <p:spTgt spid="5"/>
                                        </p:tgtEl>
                                      </p:cBhvr>
                                    </p:animEffect>
                                    <p:anim calcmode="lin" valueType="num">
                                      <p:cBhvr>
                                        <p:cTn id="6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7" dur="26">
                                          <p:stCondLst>
                                            <p:cond delay="650"/>
                                          </p:stCondLst>
                                        </p:cTn>
                                        <p:tgtEl>
                                          <p:spTgt spid="5"/>
                                        </p:tgtEl>
                                      </p:cBhvr>
                                      <p:to x="100000" y="60000"/>
                                    </p:animScale>
                                    <p:animScale>
                                      <p:cBhvr>
                                        <p:cTn id="68" dur="166" decel="50000">
                                          <p:stCondLst>
                                            <p:cond delay="676"/>
                                          </p:stCondLst>
                                        </p:cTn>
                                        <p:tgtEl>
                                          <p:spTgt spid="5"/>
                                        </p:tgtEl>
                                      </p:cBhvr>
                                      <p:to x="100000" y="100000"/>
                                    </p:animScale>
                                    <p:animScale>
                                      <p:cBhvr>
                                        <p:cTn id="69" dur="26">
                                          <p:stCondLst>
                                            <p:cond delay="1312"/>
                                          </p:stCondLst>
                                        </p:cTn>
                                        <p:tgtEl>
                                          <p:spTgt spid="5"/>
                                        </p:tgtEl>
                                      </p:cBhvr>
                                      <p:to x="100000" y="80000"/>
                                    </p:animScale>
                                    <p:animScale>
                                      <p:cBhvr>
                                        <p:cTn id="70" dur="166" decel="50000">
                                          <p:stCondLst>
                                            <p:cond delay="1338"/>
                                          </p:stCondLst>
                                        </p:cTn>
                                        <p:tgtEl>
                                          <p:spTgt spid="5"/>
                                        </p:tgtEl>
                                      </p:cBhvr>
                                      <p:to x="100000" y="100000"/>
                                    </p:animScale>
                                    <p:animScale>
                                      <p:cBhvr>
                                        <p:cTn id="71" dur="26">
                                          <p:stCondLst>
                                            <p:cond delay="1642"/>
                                          </p:stCondLst>
                                        </p:cTn>
                                        <p:tgtEl>
                                          <p:spTgt spid="5"/>
                                        </p:tgtEl>
                                      </p:cBhvr>
                                      <p:to x="100000" y="90000"/>
                                    </p:animScale>
                                    <p:animScale>
                                      <p:cBhvr>
                                        <p:cTn id="72" dur="166" decel="50000">
                                          <p:stCondLst>
                                            <p:cond delay="1668"/>
                                          </p:stCondLst>
                                        </p:cTn>
                                        <p:tgtEl>
                                          <p:spTgt spid="5"/>
                                        </p:tgtEl>
                                      </p:cBhvr>
                                      <p:to x="100000" y="100000"/>
                                    </p:animScale>
                                    <p:animScale>
                                      <p:cBhvr>
                                        <p:cTn id="73" dur="26">
                                          <p:stCondLst>
                                            <p:cond delay="1808"/>
                                          </p:stCondLst>
                                        </p:cTn>
                                        <p:tgtEl>
                                          <p:spTgt spid="5"/>
                                        </p:tgtEl>
                                      </p:cBhvr>
                                      <p:to x="100000" y="95000"/>
                                    </p:animScale>
                                    <p:animScale>
                                      <p:cBhvr>
                                        <p:cTn id="74" dur="166" decel="50000">
                                          <p:stCondLst>
                                            <p:cond delay="1834"/>
                                          </p:stCondLst>
                                        </p:cTn>
                                        <p:tgtEl>
                                          <p:spTgt spid="5"/>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65">
                                            <p:txEl>
                                              <p:pRg st="0" end="0"/>
                                            </p:txEl>
                                          </p:spTgt>
                                        </p:tgtEl>
                                        <p:attrNameLst>
                                          <p:attrName>style.visibility</p:attrName>
                                        </p:attrNameLst>
                                      </p:cBhvr>
                                      <p:to>
                                        <p:strVal val="visible"/>
                                      </p:to>
                                    </p:set>
                                    <p:animEffect transition="in" filter="fade">
                                      <p:cBhvr>
                                        <p:cTn id="79" dur="1000"/>
                                        <p:tgtEl>
                                          <p:spTgt spid="65">
                                            <p:txEl>
                                              <p:pRg st="0" end="0"/>
                                            </p:txEl>
                                          </p:spTgt>
                                        </p:tgtEl>
                                      </p:cBhvr>
                                    </p:animEffect>
                                    <p:anim calcmode="lin" valueType="num">
                                      <p:cBhvr>
                                        <p:cTn id="80" dur="10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81" dur="1000" fill="hold"/>
                                        <p:tgtEl>
                                          <p:spTgt spid="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65">
                                            <p:txEl>
                                              <p:pRg st="1" end="1"/>
                                            </p:txEl>
                                          </p:spTgt>
                                        </p:tgtEl>
                                        <p:attrNameLst>
                                          <p:attrName>style.visibility</p:attrName>
                                        </p:attrNameLst>
                                      </p:cBhvr>
                                      <p:to>
                                        <p:strVal val="visible"/>
                                      </p:to>
                                    </p:set>
                                    <p:animEffect transition="in" filter="fade">
                                      <p:cBhvr>
                                        <p:cTn id="86" dur="1000"/>
                                        <p:tgtEl>
                                          <p:spTgt spid="65">
                                            <p:txEl>
                                              <p:pRg st="1" end="1"/>
                                            </p:txEl>
                                          </p:spTgt>
                                        </p:tgtEl>
                                      </p:cBhvr>
                                    </p:animEffect>
                                    <p:anim calcmode="lin" valueType="num">
                                      <p:cBhvr>
                                        <p:cTn id="87" dur="1000" fill="hold"/>
                                        <p:tgtEl>
                                          <p:spTgt spid="65">
                                            <p:txEl>
                                              <p:pRg st="1" end="1"/>
                                            </p:txEl>
                                          </p:spTgt>
                                        </p:tgtEl>
                                        <p:attrNameLst>
                                          <p:attrName>ppt_x</p:attrName>
                                        </p:attrNameLst>
                                      </p:cBhvr>
                                      <p:tavLst>
                                        <p:tav tm="0">
                                          <p:val>
                                            <p:strVal val="#ppt_x"/>
                                          </p:val>
                                        </p:tav>
                                        <p:tav tm="100000">
                                          <p:val>
                                            <p:strVal val="#ppt_x"/>
                                          </p:val>
                                        </p:tav>
                                      </p:tavLst>
                                    </p:anim>
                                    <p:anim calcmode="lin" valueType="num">
                                      <p:cBhvr>
                                        <p:cTn id="88" dur="1000" fill="hold"/>
                                        <p:tgtEl>
                                          <p:spTgt spid="6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65">
                                            <p:txEl>
                                              <p:pRg st="2" end="2"/>
                                            </p:txEl>
                                          </p:spTgt>
                                        </p:tgtEl>
                                        <p:attrNameLst>
                                          <p:attrName>style.visibility</p:attrName>
                                        </p:attrNameLst>
                                      </p:cBhvr>
                                      <p:to>
                                        <p:strVal val="visible"/>
                                      </p:to>
                                    </p:set>
                                    <p:animEffect transition="in" filter="fade">
                                      <p:cBhvr>
                                        <p:cTn id="93" dur="1000"/>
                                        <p:tgtEl>
                                          <p:spTgt spid="65">
                                            <p:txEl>
                                              <p:pRg st="2" end="2"/>
                                            </p:txEl>
                                          </p:spTgt>
                                        </p:tgtEl>
                                      </p:cBhvr>
                                    </p:animEffect>
                                    <p:anim calcmode="lin" valueType="num">
                                      <p:cBhvr>
                                        <p:cTn id="94" dur="1000" fill="hold"/>
                                        <p:tgtEl>
                                          <p:spTgt spid="65">
                                            <p:txEl>
                                              <p:pRg st="2" end="2"/>
                                            </p:txEl>
                                          </p:spTgt>
                                        </p:tgtEl>
                                        <p:attrNameLst>
                                          <p:attrName>ppt_x</p:attrName>
                                        </p:attrNameLst>
                                      </p:cBhvr>
                                      <p:tavLst>
                                        <p:tav tm="0">
                                          <p:val>
                                            <p:strVal val="#ppt_x"/>
                                          </p:val>
                                        </p:tav>
                                        <p:tav tm="100000">
                                          <p:val>
                                            <p:strVal val="#ppt_x"/>
                                          </p:val>
                                        </p:tav>
                                      </p:tavLst>
                                    </p:anim>
                                    <p:anim calcmode="lin" valueType="num">
                                      <p:cBhvr>
                                        <p:cTn id="95" dur="1000" fill="hold"/>
                                        <p:tgtEl>
                                          <p:spTgt spid="6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5"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F3420E-457E-4EC2-957C-19960ACB3F12}"/>
              </a:ext>
            </a:extLst>
          </p:cNvPr>
          <p:cNvSpPr>
            <a:spLocks noGrp="1"/>
          </p:cNvSpPr>
          <p:nvPr>
            <p:ph type="title"/>
          </p:nvPr>
        </p:nvSpPr>
        <p:spPr>
          <a:xfrm>
            <a:off x="320044" y="-684630"/>
            <a:ext cx="7491304" cy="1690993"/>
          </a:xfrm>
        </p:spPr>
        <p:txBody>
          <a:bodyPr anchor="b">
            <a:normAutofit/>
          </a:bodyPr>
          <a:lstStyle/>
          <a:p>
            <a:r>
              <a:rPr lang="en-US" sz="32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Impact on State Building</a:t>
            </a:r>
            <a:endParaRPr lang="en-US" sz="3200" dirty="0">
              <a:solidFill>
                <a:srgbClr val="FFFFFF"/>
              </a:solidFill>
            </a:endParaRPr>
          </a:p>
        </p:txBody>
      </p:sp>
      <p:pic>
        <p:nvPicPr>
          <p:cNvPr id="11" name="Picture 10" descr="A person working on a metal beam&#10;&#10;Description automatically generated">
            <a:extLst>
              <a:ext uri="{FF2B5EF4-FFF2-40B4-BE49-F238E27FC236}">
                <a16:creationId xmlns:a16="http://schemas.microsoft.com/office/drawing/2014/main" id="{DA9274F6-09C3-A51B-E2D0-39C185B4C71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9793" b="-6"/>
          <a:stretch/>
        </p:blipFill>
        <p:spPr>
          <a:xfrm>
            <a:off x="4968250" y="325905"/>
            <a:ext cx="2249424" cy="2002611"/>
          </a:xfrm>
          <a:prstGeom prst="rect">
            <a:avLst/>
          </a:prstGeom>
        </p:spPr>
      </p:pic>
      <p:sp>
        <p:nvSpPr>
          <p:cNvPr id="3" name="Content Placeholder 2">
            <a:extLst>
              <a:ext uri="{FF2B5EF4-FFF2-40B4-BE49-F238E27FC236}">
                <a16:creationId xmlns:a16="http://schemas.microsoft.com/office/drawing/2014/main" id="{C2AE6246-CAA5-A844-994C-8668C1BF3A4E}"/>
              </a:ext>
            </a:extLst>
          </p:cNvPr>
          <p:cNvSpPr>
            <a:spLocks noGrp="1"/>
          </p:cNvSpPr>
          <p:nvPr>
            <p:ph idx="1"/>
          </p:nvPr>
        </p:nvSpPr>
        <p:spPr>
          <a:xfrm>
            <a:off x="395132" y="1165704"/>
            <a:ext cx="4186393" cy="3677158"/>
          </a:xfrm>
        </p:spPr>
        <p:txBody>
          <a:bodyPr anchor="t">
            <a:noAutofit/>
          </a:bodyPr>
          <a:lstStyle/>
          <a:p>
            <a:pPr marL="0" marR="0" indent="0" algn="just">
              <a:spcBef>
                <a:spcPts val="0"/>
              </a:spcBef>
              <a:spcAft>
                <a:spcPts val="800"/>
              </a:spcAft>
              <a:buNone/>
            </a:pPr>
            <a:r>
              <a:rPr lang="en-US" sz="2700"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Nationalism can both support and hinder state building:</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7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Supportive Impact</a:t>
            </a:r>
            <a:r>
              <a:rPr lang="en-US" sz="2700"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 Fosters unity and identity, facilitating the creation of stable nation-states (Smith, 1991).</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7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Hindering Impact</a:t>
            </a:r>
            <a:r>
              <a:rPr lang="en-US" sz="2700"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 This can lead to ethnic conflicts and separatism if not managed inclusively (Brown, 2000).</a:t>
            </a:r>
          </a:p>
        </p:txBody>
      </p:sp>
      <p:pic>
        <p:nvPicPr>
          <p:cNvPr id="5" name="Picture 4" descr="A group of men working on a construction site&#10;&#10;Description automatically generated">
            <a:extLst>
              <a:ext uri="{FF2B5EF4-FFF2-40B4-BE49-F238E27FC236}">
                <a16:creationId xmlns:a16="http://schemas.microsoft.com/office/drawing/2014/main" id="{8856AB8F-D032-39E8-3745-642C21A3D8C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9575" b="-5"/>
          <a:stretch/>
        </p:blipFill>
        <p:spPr>
          <a:xfrm>
            <a:off x="4968251" y="2419956"/>
            <a:ext cx="2249424" cy="2002611"/>
          </a:xfrm>
          <a:prstGeom prst="rect">
            <a:avLst/>
          </a:prstGeom>
        </p:spPr>
      </p:pic>
      <p:pic>
        <p:nvPicPr>
          <p:cNvPr id="17" name="Picture 16" descr="A city skyline with a tall building&#10;&#10;Description automatically generated">
            <a:extLst>
              <a:ext uri="{FF2B5EF4-FFF2-40B4-BE49-F238E27FC236}">
                <a16:creationId xmlns:a16="http://schemas.microsoft.com/office/drawing/2014/main" id="{F6C3EC44-E16A-7081-D1AD-F5CD146E228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482" b="4"/>
          <a:stretch/>
        </p:blipFill>
        <p:spPr>
          <a:xfrm>
            <a:off x="7295203" y="325904"/>
            <a:ext cx="4570677" cy="3065565"/>
          </a:xfrm>
          <a:prstGeom prst="rect">
            <a:avLst/>
          </a:prstGeom>
        </p:spPr>
      </p:pic>
      <p:pic>
        <p:nvPicPr>
          <p:cNvPr id="14" name="Picture 13" descr="Aerial view of a city with many buildings&#10;&#10;Description automatically generated">
            <a:extLst>
              <a:ext uri="{FF2B5EF4-FFF2-40B4-BE49-F238E27FC236}">
                <a16:creationId xmlns:a16="http://schemas.microsoft.com/office/drawing/2014/main" id="{BFE69887-2245-D862-47E8-1C4A43F8060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5382" r="19618" b="4"/>
          <a:stretch/>
        </p:blipFill>
        <p:spPr>
          <a:xfrm>
            <a:off x="4976656" y="4511800"/>
            <a:ext cx="2249424" cy="2002536"/>
          </a:xfrm>
          <a:prstGeom prst="rect">
            <a:avLst/>
          </a:prstGeom>
        </p:spPr>
      </p:pic>
      <p:pic>
        <p:nvPicPr>
          <p:cNvPr id="8" name="Picture 7" descr="A high angle view of a city&#10;&#10;Description automatically generated">
            <a:extLst>
              <a:ext uri="{FF2B5EF4-FFF2-40B4-BE49-F238E27FC236}">
                <a16:creationId xmlns:a16="http://schemas.microsoft.com/office/drawing/2014/main" id="{C1415AC2-50E4-34B9-19CE-85925043D7CE}"/>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10925" r="3" b="3"/>
          <a:stretch/>
        </p:blipFill>
        <p:spPr>
          <a:xfrm>
            <a:off x="7295203" y="3474720"/>
            <a:ext cx="4570677" cy="3053487"/>
          </a:xfrm>
          <a:prstGeom prst="rect">
            <a:avLst/>
          </a:prstGeom>
        </p:spPr>
      </p:pic>
    </p:spTree>
    <p:extLst>
      <p:ext uri="{BB962C8B-B14F-4D97-AF65-F5344CB8AC3E}">
        <p14:creationId xmlns:p14="http://schemas.microsoft.com/office/powerpoint/2010/main" val="646446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E1F682-3493-357B-609F-507409C8A8E1}"/>
              </a:ext>
            </a:extLst>
          </p:cNvPr>
          <p:cNvSpPr>
            <a:spLocks noGrp="1"/>
          </p:cNvSpPr>
          <p:nvPr>
            <p:ph type="title"/>
          </p:nvPr>
        </p:nvSpPr>
        <p:spPr>
          <a:xfrm>
            <a:off x="568377" y="4655258"/>
            <a:ext cx="3374036" cy="1236147"/>
          </a:xfrm>
        </p:spPr>
        <p:txBody>
          <a:bodyPr anchor="t">
            <a:normAutofit/>
          </a:bodyPr>
          <a:lstStyle/>
          <a:p>
            <a:r>
              <a:rPr lang="en-US" sz="5500"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rPr>
              <a:t>Ethnicity</a:t>
            </a:r>
            <a:endParaRPr lang="en-US" sz="5500" dirty="0">
              <a:solidFill>
                <a:schemeClr val="bg1"/>
              </a:solidFill>
            </a:endParaRPr>
          </a:p>
        </p:txBody>
      </p:sp>
      <p:pic>
        <p:nvPicPr>
          <p:cNvPr id="5" name="Picture 4">
            <a:extLst>
              <a:ext uri="{FF2B5EF4-FFF2-40B4-BE49-F238E27FC236}">
                <a16:creationId xmlns:a16="http://schemas.microsoft.com/office/drawing/2014/main" id="{18B8380A-8FF9-9EA8-7D34-977BA8314FC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914" r="21196"/>
          <a:stretch/>
        </p:blipFill>
        <p:spPr>
          <a:xfrm>
            <a:off x="-4" y="10"/>
            <a:ext cx="2952750" cy="3940619"/>
          </a:xfrm>
          <a:custGeom>
            <a:avLst/>
            <a:gdLst/>
            <a:ahLst/>
            <a:cxnLst/>
            <a:rect l="l" t="t" r="r" b="b"/>
            <a:pathLst>
              <a:path w="2952750" h="3940629">
                <a:moveTo>
                  <a:pt x="0" y="0"/>
                </a:moveTo>
                <a:lnTo>
                  <a:pt x="2952750" y="0"/>
                </a:lnTo>
                <a:lnTo>
                  <a:pt x="2952749" y="3847994"/>
                </a:lnTo>
                <a:lnTo>
                  <a:pt x="0" y="3940629"/>
                </a:lnTo>
                <a:close/>
              </a:path>
            </a:pathLst>
          </a:custGeom>
        </p:spPr>
      </p:pic>
      <p:pic>
        <p:nvPicPr>
          <p:cNvPr id="7" name="Picture 6" descr="A group of people putting their hands together&#10;&#10;Description automatically generated">
            <a:extLst>
              <a:ext uri="{FF2B5EF4-FFF2-40B4-BE49-F238E27FC236}">
                <a16:creationId xmlns:a16="http://schemas.microsoft.com/office/drawing/2014/main" id="{8F9416A7-2AA6-3910-EE9D-C927066C789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8671" r="17924" b="1"/>
          <a:stretch/>
        </p:blipFill>
        <p:spPr>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9" name="Picture 8" descr="A group of people looking down&#10;&#10;Description automatically generated">
            <a:extLst>
              <a:ext uri="{FF2B5EF4-FFF2-40B4-BE49-F238E27FC236}">
                <a16:creationId xmlns:a16="http://schemas.microsoft.com/office/drawing/2014/main" id="{B60D8873-2517-8B10-930C-00950D2F759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3687" r="28940" b="3"/>
          <a:stretch/>
        </p:blipFill>
        <p:spPr>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11" name="Picture 10" descr="A group of people standing together&#10;&#10;Description automatically generated">
            <a:extLst>
              <a:ext uri="{FF2B5EF4-FFF2-40B4-BE49-F238E27FC236}">
                <a16:creationId xmlns:a16="http://schemas.microsoft.com/office/drawing/2014/main" id="{AB9442A6-1262-4B8F-E2AB-482C1CD05A1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7924" r="34862"/>
          <a:stretch/>
        </p:blipFill>
        <p:spPr>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grpSp>
        <p:nvGrpSpPr>
          <p:cNvPr id="18" name="Group 17">
            <a:extLst>
              <a:ext uri="{FF2B5EF4-FFF2-40B4-BE49-F238E27FC236}">
                <a16:creationId xmlns:a16="http://schemas.microsoft.com/office/drawing/2014/main" id="{31655B4F-4050-4B1F-82A8-180E74CF9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9" name="Freeform: Shape 18">
              <a:extLst>
                <a:ext uri="{FF2B5EF4-FFF2-40B4-BE49-F238E27FC236}">
                  <a16:creationId xmlns:a16="http://schemas.microsoft.com/office/drawing/2014/main" id="{2EA4C97B-84C4-4658-A6D6-600CB62B4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24FE591E-19B9-480D-9B26-EB96D70C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10">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D6994388-FF09-4C17-113A-69252163EA92}"/>
              </a:ext>
            </a:extLst>
          </p:cNvPr>
          <p:cNvSpPr>
            <a:spLocks noGrp="1"/>
          </p:cNvSpPr>
          <p:nvPr>
            <p:ph idx="1"/>
          </p:nvPr>
        </p:nvSpPr>
        <p:spPr>
          <a:xfrm>
            <a:off x="3942413" y="4286159"/>
            <a:ext cx="7411387" cy="1874797"/>
          </a:xfrm>
        </p:spPr>
        <p:txBody>
          <a:bodyPr>
            <a:noAutofit/>
          </a:bodyPr>
          <a:lstStyle/>
          <a:p>
            <a:pPr marL="0" marR="0" indent="0" algn="just">
              <a:spcBef>
                <a:spcPts val="0"/>
              </a:spcBef>
              <a:spcAft>
                <a:spcPts val="800"/>
              </a:spcAft>
              <a:buNone/>
            </a:pPr>
            <a:r>
              <a:rPr lang="en-US" sz="2600" b="1" kern="100" dirty="0">
                <a:solidFill>
                  <a:schemeClr val="bg1">
                    <a:alpha val="80000"/>
                  </a:schemeClr>
                </a:solidFill>
                <a:effectLst/>
                <a:latin typeface="Times New Roman" panose="02020603050405020304" pitchFamily="18" charset="0"/>
                <a:ea typeface="Aptos" panose="020B0004020202020204" pitchFamily="34" charset="0"/>
                <a:cs typeface="Times New Roman" panose="02020603050405020304" pitchFamily="18" charset="0"/>
              </a:rPr>
              <a:t>Definition and Characteristics</a:t>
            </a:r>
            <a:endParaRPr lang="en-US" sz="2600" kern="100" dirty="0">
              <a:solidFill>
                <a:schemeClr val="bg1">
                  <a:alpha val="80000"/>
                </a:schemeClr>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spcBef>
                <a:spcPts val="0"/>
              </a:spcBef>
              <a:spcAft>
                <a:spcPts val="800"/>
              </a:spcAft>
            </a:pPr>
            <a:r>
              <a:rPr lang="en-US" sz="2600" kern="100" dirty="0">
                <a:solidFill>
                  <a:schemeClr val="bg1">
                    <a:alpha val="80000"/>
                  </a:schemeClr>
                </a:solidFill>
                <a:effectLst/>
                <a:latin typeface="Times New Roman" panose="02020603050405020304" pitchFamily="18" charset="0"/>
                <a:ea typeface="Aptos" panose="020B0004020202020204" pitchFamily="34" charset="0"/>
                <a:cs typeface="Times New Roman" panose="02020603050405020304" pitchFamily="18" charset="0"/>
              </a:rPr>
              <a:t>Ethnicity refers to shared cultural practices, language, and heritage that distinguish one group from another. It is a key component of identity and can play a significant role in political dynamics (Barth, 1969).</a:t>
            </a:r>
          </a:p>
        </p:txBody>
      </p:sp>
    </p:spTree>
    <p:extLst>
      <p:ext uri="{BB962C8B-B14F-4D97-AF65-F5344CB8AC3E}">
        <p14:creationId xmlns:p14="http://schemas.microsoft.com/office/powerpoint/2010/main" val="13749673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80">
                                          <p:stCondLst>
                                            <p:cond delay="0"/>
                                          </p:stCondLst>
                                        </p:cTn>
                                        <p:tgtEl>
                                          <p:spTgt spid="2"/>
                                        </p:tgtEl>
                                      </p:cBhvr>
                                    </p:animEffect>
                                    <p:anim calcmode="lin" valueType="num">
                                      <p:cBhvr>
                                        <p:cTn id="3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9" dur="26">
                                          <p:stCondLst>
                                            <p:cond delay="650"/>
                                          </p:stCondLst>
                                        </p:cTn>
                                        <p:tgtEl>
                                          <p:spTgt spid="2"/>
                                        </p:tgtEl>
                                      </p:cBhvr>
                                      <p:to x="100000" y="60000"/>
                                    </p:animScale>
                                    <p:animScale>
                                      <p:cBhvr>
                                        <p:cTn id="40" dur="166" decel="50000">
                                          <p:stCondLst>
                                            <p:cond delay="676"/>
                                          </p:stCondLst>
                                        </p:cTn>
                                        <p:tgtEl>
                                          <p:spTgt spid="2"/>
                                        </p:tgtEl>
                                      </p:cBhvr>
                                      <p:to x="100000" y="100000"/>
                                    </p:animScale>
                                    <p:animScale>
                                      <p:cBhvr>
                                        <p:cTn id="41" dur="26">
                                          <p:stCondLst>
                                            <p:cond delay="1312"/>
                                          </p:stCondLst>
                                        </p:cTn>
                                        <p:tgtEl>
                                          <p:spTgt spid="2"/>
                                        </p:tgtEl>
                                      </p:cBhvr>
                                      <p:to x="100000" y="80000"/>
                                    </p:animScale>
                                    <p:animScale>
                                      <p:cBhvr>
                                        <p:cTn id="42" dur="166" decel="50000">
                                          <p:stCondLst>
                                            <p:cond delay="1338"/>
                                          </p:stCondLst>
                                        </p:cTn>
                                        <p:tgtEl>
                                          <p:spTgt spid="2"/>
                                        </p:tgtEl>
                                      </p:cBhvr>
                                      <p:to x="100000" y="100000"/>
                                    </p:animScale>
                                    <p:animScale>
                                      <p:cBhvr>
                                        <p:cTn id="43" dur="26">
                                          <p:stCondLst>
                                            <p:cond delay="1642"/>
                                          </p:stCondLst>
                                        </p:cTn>
                                        <p:tgtEl>
                                          <p:spTgt spid="2"/>
                                        </p:tgtEl>
                                      </p:cBhvr>
                                      <p:to x="100000" y="90000"/>
                                    </p:animScale>
                                    <p:animScale>
                                      <p:cBhvr>
                                        <p:cTn id="44" dur="166" decel="50000">
                                          <p:stCondLst>
                                            <p:cond delay="1668"/>
                                          </p:stCondLst>
                                        </p:cTn>
                                        <p:tgtEl>
                                          <p:spTgt spid="2"/>
                                        </p:tgtEl>
                                      </p:cBhvr>
                                      <p:to x="100000" y="100000"/>
                                    </p:animScale>
                                    <p:animScale>
                                      <p:cBhvr>
                                        <p:cTn id="45" dur="26">
                                          <p:stCondLst>
                                            <p:cond delay="1808"/>
                                          </p:stCondLst>
                                        </p:cTn>
                                        <p:tgtEl>
                                          <p:spTgt spid="2"/>
                                        </p:tgtEl>
                                      </p:cBhvr>
                                      <p:to x="100000" y="95000"/>
                                    </p:animScale>
                                    <p:animScale>
                                      <p:cBhvr>
                                        <p:cTn id="46" dur="166" decel="50000">
                                          <p:stCondLst>
                                            <p:cond delay="1834"/>
                                          </p:stCondLst>
                                        </p:cTn>
                                        <p:tgtEl>
                                          <p:spTgt spid="2"/>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Effect transition="in" filter="fade">
                                      <p:cBhvr>
                                        <p:cTn id="51" dur="1000"/>
                                        <p:tgtEl>
                                          <p:spTgt spid="3">
                                            <p:txEl>
                                              <p:pRg st="0" end="0"/>
                                            </p:txEl>
                                          </p:spTgt>
                                        </p:tgtEl>
                                      </p:cBhvr>
                                    </p:animEffect>
                                    <p:anim calcmode="lin" valueType="num">
                                      <p:cBhvr>
                                        <p:cTn id="5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1" end="1"/>
                                            </p:txEl>
                                          </p:spTgt>
                                        </p:tgtEl>
                                        <p:attrNameLst>
                                          <p:attrName>style.visibility</p:attrName>
                                        </p:attrNameLst>
                                      </p:cBhvr>
                                      <p:to>
                                        <p:strVal val="visible"/>
                                      </p:to>
                                    </p:set>
                                    <p:animEffect transition="in" filter="fade">
                                      <p:cBhvr>
                                        <p:cTn id="58" dur="1000"/>
                                        <p:tgtEl>
                                          <p:spTgt spid="3">
                                            <p:txEl>
                                              <p:pRg st="1" end="1"/>
                                            </p:txEl>
                                          </p:spTgt>
                                        </p:tgtEl>
                                      </p:cBhvr>
                                    </p:animEffect>
                                    <p:anim calcmode="lin" valueType="num">
                                      <p:cBhvr>
                                        <p:cTn id="5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EE6A09-D94A-78F7-6636-949FE20383B6}"/>
              </a:ext>
            </a:extLst>
          </p:cNvPr>
          <p:cNvSpPr>
            <a:spLocks noGrp="1"/>
          </p:cNvSpPr>
          <p:nvPr>
            <p:ph type="title"/>
          </p:nvPr>
        </p:nvSpPr>
        <p:spPr>
          <a:xfrm>
            <a:off x="1371597" y="348865"/>
            <a:ext cx="10044023" cy="877729"/>
          </a:xfrm>
        </p:spPr>
        <p:txBody>
          <a:bodyPr anchor="ctr">
            <a:noAutofit/>
          </a:bodyPr>
          <a:lstStyle/>
          <a:p>
            <a:pPr algn="ctr"/>
            <a:r>
              <a:rPr lang="en-US" sz="6600" b="1" dirty="0">
                <a:solidFill>
                  <a:srgbClr val="FFFFFF"/>
                </a:solidFill>
                <a:latin typeface="Times New Roman" panose="02020603050405020304" pitchFamily="18" charset="0"/>
                <a:cs typeface="Times New Roman" panose="02020603050405020304" pitchFamily="18" charset="0"/>
              </a:rPr>
              <a:t>Continuation…</a:t>
            </a:r>
          </a:p>
        </p:txBody>
      </p:sp>
      <p:graphicFrame>
        <p:nvGraphicFramePr>
          <p:cNvPr id="5" name="Content Placeholder 2">
            <a:extLst>
              <a:ext uri="{FF2B5EF4-FFF2-40B4-BE49-F238E27FC236}">
                <a16:creationId xmlns:a16="http://schemas.microsoft.com/office/drawing/2014/main" id="{CD040F59-60B0-F389-D324-BC76A871692C}"/>
              </a:ext>
            </a:extLst>
          </p:cNvPr>
          <p:cNvGraphicFramePr>
            <a:graphicFrameLocks noGrp="1"/>
          </p:cNvGraphicFramePr>
          <p:nvPr>
            <p:ph idx="1"/>
            <p:extLst>
              <p:ext uri="{D42A27DB-BD31-4B8C-83A1-F6EECF244321}">
                <p14:modId xmlns:p14="http://schemas.microsoft.com/office/powerpoint/2010/main" val="300982248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04770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5" y="318582"/>
            <a:ext cx="455676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30CAAD-1FFE-B2A1-96AF-D21B266E662C}"/>
              </a:ext>
            </a:extLst>
          </p:cNvPr>
          <p:cNvSpPr>
            <a:spLocks noGrp="1"/>
          </p:cNvSpPr>
          <p:nvPr>
            <p:ph type="title"/>
          </p:nvPr>
        </p:nvSpPr>
        <p:spPr>
          <a:xfrm>
            <a:off x="504551" y="431050"/>
            <a:ext cx="4324874" cy="1386733"/>
          </a:xfrm>
        </p:spPr>
        <p:txBody>
          <a:bodyPr>
            <a:noAutofit/>
          </a:bodyPr>
          <a:lstStyle/>
          <a:p>
            <a:r>
              <a:rPr lang="en-US" sz="40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Ethnic Politics and State Building</a:t>
            </a:r>
            <a:endParaRPr lang="en-US" sz="4000" dirty="0">
              <a:solidFill>
                <a:srgbClr val="FFFFFF"/>
              </a:solidFill>
            </a:endParaRPr>
          </a:p>
        </p:txBody>
      </p:sp>
      <p:pic>
        <p:nvPicPr>
          <p:cNvPr id="5" name="Picture 4" descr="A group of women wearing colorful clothes&#10;&#10;Description automatically generated">
            <a:extLst>
              <a:ext uri="{FF2B5EF4-FFF2-40B4-BE49-F238E27FC236}">
                <a16:creationId xmlns:a16="http://schemas.microsoft.com/office/drawing/2014/main" id="{AB2AE1C1-CB00-3E4A-AC77-25FF3CF1C2F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5538"/>
          <a:stretch/>
        </p:blipFill>
        <p:spPr>
          <a:xfrm>
            <a:off x="4968250" y="324472"/>
            <a:ext cx="4556762" cy="2012328"/>
          </a:xfrm>
          <a:prstGeom prst="rect">
            <a:avLst/>
          </a:prstGeom>
        </p:spPr>
      </p:pic>
      <p:pic>
        <p:nvPicPr>
          <p:cNvPr id="17" name="Picture 16" descr="A group of people dressed in white robes&#10;&#10;Description automatically generated">
            <a:extLst>
              <a:ext uri="{FF2B5EF4-FFF2-40B4-BE49-F238E27FC236}">
                <a16:creationId xmlns:a16="http://schemas.microsoft.com/office/drawing/2014/main" id="{9EE84E05-6F4F-6AF0-857C-CD33C2BEAFA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 b="18336"/>
          <a:stretch/>
        </p:blipFill>
        <p:spPr>
          <a:xfrm>
            <a:off x="9617743" y="333326"/>
            <a:ext cx="2251026" cy="2013766"/>
          </a:xfrm>
          <a:prstGeom prst="rect">
            <a:avLst/>
          </a:prstGeom>
        </p:spPr>
      </p:pic>
      <p:pic>
        <p:nvPicPr>
          <p:cNvPr id="11" name="Picture 10" descr="A group of people holding flags&#10;&#10;Description automatically generated">
            <a:extLst>
              <a:ext uri="{FF2B5EF4-FFF2-40B4-BE49-F238E27FC236}">
                <a16:creationId xmlns:a16="http://schemas.microsoft.com/office/drawing/2014/main" id="{83E445E6-8871-5CEB-9E4A-5AA90FB0080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2683" r="16202" b="2"/>
          <a:stretch/>
        </p:blipFill>
        <p:spPr>
          <a:xfrm>
            <a:off x="320044" y="2429124"/>
            <a:ext cx="4556762" cy="4100764"/>
          </a:xfrm>
          <a:prstGeom prst="rect">
            <a:avLst/>
          </a:prstGeom>
        </p:spPr>
      </p:pic>
      <p:sp>
        <p:nvSpPr>
          <p:cNvPr id="27" name="Rectangle 26">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650" y="2429124"/>
            <a:ext cx="4561251"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897FEB4-ED09-21C6-358A-1431D05553A1}"/>
              </a:ext>
            </a:extLst>
          </p:cNvPr>
          <p:cNvSpPr>
            <a:spLocks noGrp="1"/>
          </p:cNvSpPr>
          <p:nvPr>
            <p:ph idx="1"/>
          </p:nvPr>
        </p:nvSpPr>
        <p:spPr>
          <a:xfrm>
            <a:off x="5150181" y="2751960"/>
            <a:ext cx="4262853" cy="3455091"/>
          </a:xfrm>
        </p:spPr>
        <p:txBody>
          <a:bodyPr anchor="ctr">
            <a:noAutofit/>
          </a:bodyPr>
          <a:lstStyle/>
          <a:p>
            <a:pPr marL="0" marR="0" indent="0" algn="just">
              <a:spcBef>
                <a:spcPts val="0"/>
              </a:spcBef>
              <a:spcAft>
                <a:spcPts val="800"/>
              </a:spcAft>
              <a:buNone/>
            </a:pPr>
            <a:r>
              <a:rPr lang="en-US" sz="2000"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Ethnic politics involves the pursuit of ethnic interests within the political arena, which can affect state-building processes:</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0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Ethnic Federalism</a:t>
            </a:r>
            <a:r>
              <a:rPr lang="en-US" sz="2000"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 A system where political power is distributed among ethnic groups to promote autonomy and reduce conflict (Rex &amp; Singh, 1986).</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0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Ethnic Mobilization</a:t>
            </a:r>
            <a:r>
              <a:rPr lang="en-US" sz="2000"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 The process of organizing ethnic groups to achieve political goals, which can impact national unity and governance (Berman, 1998).</a:t>
            </a:r>
          </a:p>
        </p:txBody>
      </p:sp>
      <p:pic>
        <p:nvPicPr>
          <p:cNvPr id="14" name="Picture 13" descr="A group of people dancing in a crowd&#10;&#10;Description automatically generated">
            <a:extLst>
              <a:ext uri="{FF2B5EF4-FFF2-40B4-BE49-F238E27FC236}">
                <a16:creationId xmlns:a16="http://schemas.microsoft.com/office/drawing/2014/main" id="{F42445E1-D4C9-A6B7-8AD1-CB585F97F00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3654" r="13975"/>
          <a:stretch/>
        </p:blipFill>
        <p:spPr>
          <a:xfrm>
            <a:off x="9617746" y="2426918"/>
            <a:ext cx="2251025" cy="1998429"/>
          </a:xfrm>
          <a:prstGeom prst="rect">
            <a:avLst/>
          </a:prstGeom>
        </p:spPr>
      </p:pic>
      <p:pic>
        <p:nvPicPr>
          <p:cNvPr id="8" name="Picture 7" descr="A group of women wearing different dresses&#10;&#10;Description automatically generated">
            <a:extLst>
              <a:ext uri="{FF2B5EF4-FFF2-40B4-BE49-F238E27FC236}">
                <a16:creationId xmlns:a16="http://schemas.microsoft.com/office/drawing/2014/main" id="{BE8285EC-330E-086F-6D64-F27DBC435661}"/>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0811" r="11761" b="3"/>
          <a:stretch/>
        </p:blipFill>
        <p:spPr>
          <a:xfrm>
            <a:off x="9617746" y="4499919"/>
            <a:ext cx="2251024" cy="2036361"/>
          </a:xfrm>
          <a:prstGeom prst="rect">
            <a:avLst/>
          </a:prstGeom>
        </p:spPr>
      </p:pic>
    </p:spTree>
    <p:extLst>
      <p:ext uri="{BB962C8B-B14F-4D97-AF65-F5344CB8AC3E}">
        <p14:creationId xmlns:p14="http://schemas.microsoft.com/office/powerpoint/2010/main" val="27573741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ppt_x"/>
                                          </p:val>
                                        </p:tav>
                                        <p:tav tm="100000">
                                          <p:val>
                                            <p:strVal val="#ppt_x"/>
                                          </p:val>
                                        </p:tav>
                                      </p:tavLst>
                                    </p:anim>
                                    <p:anim calcmode="lin" valueType="num">
                                      <p:cBhvr additive="base">
                                        <p:cTn id="4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xEl>
                                              <p:pRg st="0" end="0"/>
                                            </p:txEl>
                                          </p:spTgt>
                                        </p:tgtEl>
                                        <p:attrNameLst>
                                          <p:attrName>style.visibility</p:attrName>
                                        </p:attrNameLst>
                                      </p:cBhvr>
                                      <p:to>
                                        <p:strVal val="visible"/>
                                      </p:to>
                                    </p:set>
                                    <p:animEffect transition="in" filter="fade">
                                      <p:cBhvr>
                                        <p:cTn id="50" dur="1000"/>
                                        <p:tgtEl>
                                          <p:spTgt spid="3">
                                            <p:txEl>
                                              <p:pRg st="0" end="0"/>
                                            </p:txEl>
                                          </p:spTgt>
                                        </p:tgtEl>
                                      </p:cBhvr>
                                    </p:animEffect>
                                    <p:anim calcmode="lin" valueType="num">
                                      <p:cBhvr>
                                        <p:cTn id="5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xEl>
                                              <p:pRg st="1" end="1"/>
                                            </p:txEl>
                                          </p:spTgt>
                                        </p:tgtEl>
                                        <p:attrNameLst>
                                          <p:attrName>style.visibility</p:attrName>
                                        </p:attrNameLst>
                                      </p:cBhvr>
                                      <p:to>
                                        <p:strVal val="visible"/>
                                      </p:to>
                                    </p:set>
                                    <p:animEffect transition="in" filter="fade">
                                      <p:cBhvr>
                                        <p:cTn id="57" dur="1000"/>
                                        <p:tgtEl>
                                          <p:spTgt spid="3">
                                            <p:txEl>
                                              <p:pRg st="1" end="1"/>
                                            </p:txEl>
                                          </p:spTgt>
                                        </p:tgtEl>
                                      </p:cBhvr>
                                    </p:animEffect>
                                    <p:anim calcmode="lin" valueType="num">
                                      <p:cBhvr>
                                        <p:cTn id="5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
                                            <p:txEl>
                                              <p:pRg st="2" end="2"/>
                                            </p:txEl>
                                          </p:spTgt>
                                        </p:tgtEl>
                                        <p:attrNameLst>
                                          <p:attrName>style.visibility</p:attrName>
                                        </p:attrNameLst>
                                      </p:cBhvr>
                                      <p:to>
                                        <p:strVal val="visible"/>
                                      </p:to>
                                    </p:set>
                                    <p:animEffect transition="in" filter="fade">
                                      <p:cBhvr>
                                        <p:cTn id="64" dur="1000"/>
                                        <p:tgtEl>
                                          <p:spTgt spid="3">
                                            <p:txEl>
                                              <p:pRg st="2" end="2"/>
                                            </p:txEl>
                                          </p:spTgt>
                                        </p:tgtEl>
                                      </p:cBhvr>
                                    </p:animEffect>
                                    <p:anim calcmode="lin" valueType="num">
                                      <p:cBhvr>
                                        <p:cTn id="6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B4CCFEE-78C3-492E-93EB-649F7548F3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EF3F3A-E34F-D2B7-0F10-4A4986EA2C34}"/>
              </a:ext>
            </a:extLst>
          </p:cNvPr>
          <p:cNvSpPr>
            <a:spLocks noGrp="1"/>
          </p:cNvSpPr>
          <p:nvPr>
            <p:ph type="title"/>
          </p:nvPr>
        </p:nvSpPr>
        <p:spPr>
          <a:xfrm>
            <a:off x="838201" y="365125"/>
            <a:ext cx="4228282" cy="1564734"/>
          </a:xfrm>
        </p:spPr>
        <p:txBody>
          <a:bodyPr>
            <a:normAutofit/>
          </a:bodyPr>
          <a:lstStyle/>
          <a:p>
            <a:r>
              <a:rPr lang="en-US" sz="4800" b="1" kern="100" dirty="0">
                <a:effectLst/>
                <a:latin typeface="Times New Roman" panose="02020603050405020304" pitchFamily="18" charset="0"/>
                <a:ea typeface="Aptos" panose="020B0004020202020204" pitchFamily="34" charset="0"/>
                <a:cs typeface="Times New Roman" panose="02020603050405020304" pitchFamily="18" charset="0"/>
              </a:rPr>
              <a:t>State Building</a:t>
            </a:r>
            <a:endParaRPr lang="en-US" sz="4800" dirty="0"/>
          </a:p>
        </p:txBody>
      </p:sp>
      <p:sp>
        <p:nvSpPr>
          <p:cNvPr id="3" name="Content Placeholder 2">
            <a:extLst>
              <a:ext uri="{FF2B5EF4-FFF2-40B4-BE49-F238E27FC236}">
                <a16:creationId xmlns:a16="http://schemas.microsoft.com/office/drawing/2014/main" id="{5E097CCD-8557-3D4B-3CD8-0464D2AA05CD}"/>
              </a:ext>
            </a:extLst>
          </p:cNvPr>
          <p:cNvSpPr>
            <a:spLocks noGrp="1"/>
          </p:cNvSpPr>
          <p:nvPr>
            <p:ph idx="1"/>
          </p:nvPr>
        </p:nvSpPr>
        <p:spPr>
          <a:xfrm>
            <a:off x="838200" y="1929862"/>
            <a:ext cx="3943674" cy="3529013"/>
          </a:xfrm>
        </p:spPr>
        <p:txBody>
          <a:bodyPr>
            <a:noAutofit/>
          </a:bodyPr>
          <a:lstStyle/>
          <a:p>
            <a:pPr marL="0" marR="0" indent="0" algn="just">
              <a:spcBef>
                <a:spcPts val="0"/>
              </a:spcBef>
              <a:spcAft>
                <a:spcPts val="800"/>
              </a:spcAft>
              <a:buNone/>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Definition and Processes</a:t>
            </a:r>
            <a:endParaRPr lang="en-US"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lgn="just">
              <a:spcBef>
                <a:spcPts val="0"/>
              </a:spcBef>
              <a:spcAft>
                <a:spcPts val="800"/>
              </a:spcAft>
              <a:buNone/>
            </a:pPr>
            <a:r>
              <a:rPr lang="en-US" kern="100" dirty="0">
                <a:effectLst/>
                <a:latin typeface="Times New Roman" panose="02020603050405020304" pitchFamily="18" charset="0"/>
                <a:ea typeface="Aptos" panose="020B0004020202020204" pitchFamily="34" charset="0"/>
                <a:cs typeface="Times New Roman" panose="02020603050405020304" pitchFamily="18" charset="0"/>
              </a:rPr>
              <a:t>State building refers to the construction and strengthening of state institutions and governance structures. It involves creating effective and legitimate state mechanisms (</a:t>
            </a:r>
            <a:r>
              <a:rPr lang="en-US" kern="100" dirty="0" err="1">
                <a:effectLst/>
                <a:latin typeface="Times New Roman" panose="02020603050405020304" pitchFamily="18" charset="0"/>
                <a:ea typeface="Aptos" panose="020B0004020202020204" pitchFamily="34" charset="0"/>
                <a:cs typeface="Times New Roman" panose="02020603050405020304" pitchFamily="18" charset="0"/>
              </a:rPr>
              <a:t>Rotberg</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2004).</a:t>
            </a:r>
          </a:p>
        </p:txBody>
      </p:sp>
      <p:pic>
        <p:nvPicPr>
          <p:cNvPr id="13" name="Picture 12" descr="A busy city street with people walking&#10;&#10;Description automatically generated">
            <a:extLst>
              <a:ext uri="{FF2B5EF4-FFF2-40B4-BE49-F238E27FC236}">
                <a16:creationId xmlns:a16="http://schemas.microsoft.com/office/drawing/2014/main" id="{4AE5B58C-F361-A02F-7B9D-813397CE9A6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017" r="12583" b="3"/>
          <a:stretch/>
        </p:blipFill>
        <p:spPr>
          <a:xfrm>
            <a:off x="4726375" y="-3"/>
            <a:ext cx="4228635" cy="3694372"/>
          </a:xfrm>
          <a:custGeom>
            <a:avLst/>
            <a:gdLst/>
            <a:ahLst/>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pic>
        <p:nvPicPr>
          <p:cNvPr id="7" name="Picture 6" descr="A close-up of a bulldozer&#10;&#10;Description automatically generated">
            <a:extLst>
              <a:ext uri="{FF2B5EF4-FFF2-40B4-BE49-F238E27FC236}">
                <a16:creationId xmlns:a16="http://schemas.microsoft.com/office/drawing/2014/main" id="{749BE06F-83A8-A06E-E684-43D7300EA59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3859" r="9541" b="2"/>
          <a:stretch/>
        </p:blipFill>
        <p:spPr>
          <a:xfrm>
            <a:off x="9082588" y="-3"/>
            <a:ext cx="3109415" cy="3694372"/>
          </a:xfrm>
          <a:prstGeom prst="rect">
            <a:avLst/>
          </a:prstGeom>
        </p:spPr>
      </p:pic>
      <p:pic>
        <p:nvPicPr>
          <p:cNvPr id="5" name="Picture 4" descr="A village with a few huts&#10;&#10;Description automatically generated with medium confidence">
            <a:extLst>
              <a:ext uri="{FF2B5EF4-FFF2-40B4-BE49-F238E27FC236}">
                <a16:creationId xmlns:a16="http://schemas.microsoft.com/office/drawing/2014/main" id="{06813CE1-72FB-EB0C-B2E0-EFA48BA7D28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512" r="12680" b="2"/>
          <a:stretch/>
        </p:blipFill>
        <p:spPr>
          <a:xfrm>
            <a:off x="4726725" y="3802960"/>
            <a:ext cx="4228282" cy="3055043"/>
          </a:xfrm>
          <a:custGeom>
            <a:avLst/>
            <a:gdLst/>
            <a:ahLst/>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10" name="Picture 9" descr="A group of people in a conference room&#10;&#10;Description automatically generated">
            <a:extLst>
              <a:ext uri="{FF2B5EF4-FFF2-40B4-BE49-F238E27FC236}">
                <a16:creationId xmlns:a16="http://schemas.microsoft.com/office/drawing/2014/main" id="{7F4C6E7C-D3D3-F6EF-40A1-D9FEB21D63C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1402" r="20659" b="-1"/>
          <a:stretch/>
        </p:blipFill>
        <p:spPr>
          <a:xfrm>
            <a:off x="9082585" y="3802960"/>
            <a:ext cx="3109415" cy="3055043"/>
          </a:xfrm>
          <a:prstGeom prst="rect">
            <a:avLst/>
          </a:prstGeom>
        </p:spPr>
      </p:pic>
    </p:spTree>
    <p:extLst>
      <p:ext uri="{BB962C8B-B14F-4D97-AF65-F5344CB8AC3E}">
        <p14:creationId xmlns:p14="http://schemas.microsoft.com/office/powerpoint/2010/main" val="159689250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 calcmode="lin" valueType="num">
                                      <p:cBhvr additive="base">
                                        <p:cTn id="3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 calcmode="lin" valueType="num">
                                      <p:cBhvr additive="base">
                                        <p:cTn id="4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C3F73D-C6FB-3B4F-162B-7057317EFCDE}"/>
              </a:ext>
            </a:extLst>
          </p:cNvPr>
          <p:cNvSpPr>
            <a:spLocks noGrp="1"/>
          </p:cNvSpPr>
          <p:nvPr>
            <p:ph type="title"/>
          </p:nvPr>
        </p:nvSpPr>
        <p:spPr>
          <a:xfrm>
            <a:off x="838201" y="345810"/>
            <a:ext cx="5120561" cy="1325563"/>
          </a:xfrm>
        </p:spPr>
        <p:txBody>
          <a:bodyPr>
            <a:normAutofit/>
          </a:bodyPr>
          <a:lstStyle/>
          <a:p>
            <a:pPr algn="ctr"/>
            <a:r>
              <a:rPr lang="en-US" sz="5400" b="1" dirty="0">
                <a:latin typeface="Times New Roman" panose="02020603050405020304" pitchFamily="18" charset="0"/>
                <a:cs typeface="Times New Roman" panose="02020603050405020304" pitchFamily="18" charset="0"/>
              </a:rPr>
              <a:t>Continuation…</a:t>
            </a:r>
          </a:p>
        </p:txBody>
      </p:sp>
      <p:sp>
        <p:nvSpPr>
          <p:cNvPr id="3" name="Content Placeholder 2">
            <a:extLst>
              <a:ext uri="{FF2B5EF4-FFF2-40B4-BE49-F238E27FC236}">
                <a16:creationId xmlns:a16="http://schemas.microsoft.com/office/drawing/2014/main" id="{22F1D6FC-4A62-B606-FC78-767926300664}"/>
              </a:ext>
            </a:extLst>
          </p:cNvPr>
          <p:cNvSpPr>
            <a:spLocks noGrp="1"/>
          </p:cNvSpPr>
          <p:nvPr>
            <p:ph idx="1"/>
          </p:nvPr>
        </p:nvSpPr>
        <p:spPr>
          <a:xfrm>
            <a:off x="838201" y="1825625"/>
            <a:ext cx="5396012" cy="4485234"/>
          </a:xfrm>
        </p:spPr>
        <p:txBody>
          <a:bodyPr>
            <a:normAutofit lnSpcReduction="10000"/>
          </a:bodyPr>
          <a:lstStyle/>
          <a:p>
            <a:pPr marL="0" indent="0" algn="just">
              <a:buNone/>
            </a:pPr>
            <a:r>
              <a:rPr lang="en-US" sz="3200" kern="100" dirty="0">
                <a:effectLst/>
                <a:latin typeface="Times New Roman" panose="02020603050405020304" pitchFamily="18" charset="0"/>
                <a:ea typeface="Aptos" panose="020B0004020202020204" pitchFamily="34" charset="0"/>
                <a:cs typeface="Times New Roman" panose="02020603050405020304" pitchFamily="18" charset="0"/>
              </a:rPr>
              <a:t>Effective governance involves principles such as transparency, accountability, participation, rule of law, equity, and responsiveness to the needs of the public. Good governance is considered vital for achieving sustainable development as it ensures that institutions serve the people effectively and efficiently (Todaro, 2000).</a:t>
            </a:r>
          </a:p>
          <a:p>
            <a:pPr marL="0" indent="0">
              <a:buNone/>
            </a:pPr>
            <a:endParaRPr lang="en-US" dirty="0"/>
          </a:p>
        </p:txBody>
      </p:sp>
      <p:sp>
        <p:nvSpPr>
          <p:cNvPr id="1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A glowing globe with dots and lines&#10;&#10;Description automatically generated">
            <a:extLst>
              <a:ext uri="{FF2B5EF4-FFF2-40B4-BE49-F238E27FC236}">
                <a16:creationId xmlns:a16="http://schemas.microsoft.com/office/drawing/2014/main" id="{C7F95556-E5A2-FFF8-09EB-FD0EDD5F861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769" r="21797"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9" name="Arc 1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descr="A group of people standing next to a check mark&#10;&#10;Description automatically generated">
            <a:extLst>
              <a:ext uri="{FF2B5EF4-FFF2-40B4-BE49-F238E27FC236}">
                <a16:creationId xmlns:a16="http://schemas.microsoft.com/office/drawing/2014/main" id="{33A8590B-DEBF-94B7-2B09-40660EFFE08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414" r="-3" b="1211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553699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1A5CE4-648E-E886-53D0-EABC3B6E254A}"/>
              </a:ext>
            </a:extLst>
          </p:cNvPr>
          <p:cNvSpPr>
            <a:spLocks noGrp="1"/>
          </p:cNvSpPr>
          <p:nvPr>
            <p:ph type="title"/>
          </p:nvPr>
        </p:nvSpPr>
        <p:spPr>
          <a:xfrm>
            <a:off x="761803" y="350196"/>
            <a:ext cx="4646904" cy="1624520"/>
          </a:xfrm>
        </p:spPr>
        <p:txBody>
          <a:bodyPr anchor="ctr">
            <a:normAutofit/>
          </a:bodyPr>
          <a:lstStyle/>
          <a:p>
            <a:pPr algn="ctr"/>
            <a:r>
              <a:rPr lang="en-US" sz="4800" b="1" dirty="0">
                <a:latin typeface="Times New Roman" panose="02020603050405020304" pitchFamily="18" charset="0"/>
                <a:cs typeface="Times New Roman" panose="02020603050405020304" pitchFamily="18" charset="0"/>
              </a:rPr>
              <a:t>Continuation…</a:t>
            </a:r>
          </a:p>
        </p:txBody>
      </p:sp>
      <p:sp>
        <p:nvSpPr>
          <p:cNvPr id="3" name="Content Placeholder 2">
            <a:extLst>
              <a:ext uri="{FF2B5EF4-FFF2-40B4-BE49-F238E27FC236}">
                <a16:creationId xmlns:a16="http://schemas.microsoft.com/office/drawing/2014/main" id="{987166BC-5A58-CCF8-105E-3AEAEF68F046}"/>
              </a:ext>
            </a:extLst>
          </p:cNvPr>
          <p:cNvSpPr>
            <a:spLocks noGrp="1"/>
          </p:cNvSpPr>
          <p:nvPr>
            <p:ph idx="1"/>
          </p:nvPr>
        </p:nvSpPr>
        <p:spPr>
          <a:xfrm>
            <a:off x="384314" y="2765427"/>
            <a:ext cx="5327371" cy="3613149"/>
          </a:xfrm>
        </p:spPr>
        <p:txBody>
          <a:bodyPr anchor="ct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Institutional Development</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Building institutions that are capable of delivering public services, enforcing laws, and maintaining order (Miller, 2010).</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Nation-Building</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Efforts to foster national identity and cohesion within a state, often involving integration of diverse groups (Gellner, 1983).</a:t>
            </a:r>
          </a:p>
          <a:p>
            <a:pPr marL="0" indent="0" algn="just">
              <a:buNone/>
            </a:pPr>
            <a:endParaRPr lang="en-US" dirty="0">
              <a:latin typeface="Times New Roman" panose="02020603050405020304" pitchFamily="18" charset="0"/>
              <a:cs typeface="Times New Roman" panose="02020603050405020304" pitchFamily="18" charset="0"/>
            </a:endParaRPr>
          </a:p>
        </p:txBody>
      </p:sp>
      <p:pic>
        <p:nvPicPr>
          <p:cNvPr id="5" name="Picture 4" descr="Outdoor warehouse">
            <a:extLst>
              <a:ext uri="{FF2B5EF4-FFF2-40B4-BE49-F238E27FC236}">
                <a16:creationId xmlns:a16="http://schemas.microsoft.com/office/drawing/2014/main" id="{DC404624-3C60-2E68-335A-1BB23DDBCB8D}"/>
              </a:ext>
            </a:extLst>
          </p:cNvPr>
          <p:cNvPicPr>
            <a:picLocks noChangeAspect="1"/>
          </p:cNvPicPr>
          <p:nvPr/>
        </p:nvPicPr>
        <p:blipFill>
          <a:blip r:embed="rId2"/>
          <a:srcRect l="14839" r="25984"/>
          <a:stretch/>
        </p:blipFill>
        <p:spPr>
          <a:xfrm>
            <a:off x="6096000" y="1"/>
            <a:ext cx="6102825" cy="6858000"/>
          </a:xfrm>
          <a:prstGeom prst="rect">
            <a:avLst/>
          </a:prstGeom>
        </p:spPr>
      </p:pic>
    </p:spTree>
    <p:extLst>
      <p:ext uri="{BB962C8B-B14F-4D97-AF65-F5344CB8AC3E}">
        <p14:creationId xmlns:p14="http://schemas.microsoft.com/office/powerpoint/2010/main" val="2979458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B4CCFEE-78C3-492E-93EB-649F7548F3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4A21F-0ACF-B9B3-9BC1-30CD687FCD9C}"/>
              </a:ext>
            </a:extLst>
          </p:cNvPr>
          <p:cNvSpPr>
            <a:spLocks noGrp="1"/>
          </p:cNvSpPr>
          <p:nvPr>
            <p:ph type="title"/>
          </p:nvPr>
        </p:nvSpPr>
        <p:spPr>
          <a:xfrm>
            <a:off x="853191" y="238816"/>
            <a:ext cx="4408356" cy="2103436"/>
          </a:xfrm>
        </p:spPr>
        <p:txBody>
          <a:bodyPr>
            <a:normAutofit/>
          </a:bodyPr>
          <a:lstStyle/>
          <a:p>
            <a:pPr algn="ctr"/>
            <a:r>
              <a:rPr lang="en-US" sz="4800" b="1" kern="100" dirty="0">
                <a:effectLst/>
                <a:latin typeface="Times New Roman" panose="02020603050405020304" pitchFamily="18" charset="0"/>
                <a:ea typeface="Aptos" panose="020B0004020202020204" pitchFamily="34" charset="0"/>
                <a:cs typeface="Times New Roman" panose="02020603050405020304" pitchFamily="18" charset="0"/>
              </a:rPr>
              <a:t>Challenges in State Building</a:t>
            </a:r>
            <a:endParaRPr lang="en-US" sz="4800" dirty="0"/>
          </a:p>
        </p:txBody>
      </p:sp>
      <p:sp>
        <p:nvSpPr>
          <p:cNvPr id="3" name="Content Placeholder 2">
            <a:extLst>
              <a:ext uri="{FF2B5EF4-FFF2-40B4-BE49-F238E27FC236}">
                <a16:creationId xmlns:a16="http://schemas.microsoft.com/office/drawing/2014/main" id="{F444BF0F-B8D2-1AAF-A671-D43999373D22}"/>
              </a:ext>
            </a:extLst>
          </p:cNvPr>
          <p:cNvSpPr>
            <a:spLocks noGrp="1"/>
          </p:cNvSpPr>
          <p:nvPr>
            <p:ph idx="1"/>
          </p:nvPr>
        </p:nvSpPr>
        <p:spPr>
          <a:xfrm>
            <a:off x="582028" y="2038453"/>
            <a:ext cx="4228281" cy="3529013"/>
          </a:xfrm>
        </p:spPr>
        <p:txBody>
          <a:bodyP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Conflict and Division</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Ethnic and nationalist conflicts can disrupt state building efforts and lead to fragmentation (Tilly, 2007).</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Institutional Weakness</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Developing effective institutions in post-conflict or newly independent states can be challenging due to lack of resources and expertise (Migdal, 2001).</a:t>
            </a:r>
          </a:p>
          <a:p>
            <a:pPr marL="0" indent="0" algn="just">
              <a:buNone/>
            </a:pPr>
            <a:endParaRPr lang="en-US" sz="2400" dirty="0">
              <a:latin typeface="Times New Roman" panose="02020603050405020304" pitchFamily="18" charset="0"/>
              <a:cs typeface="Times New Roman" panose="02020603050405020304" pitchFamily="18" charset="0"/>
            </a:endParaRPr>
          </a:p>
        </p:txBody>
      </p:sp>
      <p:pic>
        <p:nvPicPr>
          <p:cNvPr id="11" name="Picture 10" descr="Electrical power lines and power lines&#10;&#10;Description automatically generated">
            <a:extLst>
              <a:ext uri="{FF2B5EF4-FFF2-40B4-BE49-F238E27FC236}">
                <a16:creationId xmlns:a16="http://schemas.microsoft.com/office/drawing/2014/main" id="{2FC94046-57C6-BABB-9B23-B96517ED14A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811" r="7788" b="3"/>
          <a:stretch/>
        </p:blipFill>
        <p:spPr>
          <a:xfrm>
            <a:off x="4726375" y="-3"/>
            <a:ext cx="4228635" cy="3694372"/>
          </a:xfrm>
          <a:custGeom>
            <a:avLst/>
            <a:gdLst/>
            <a:ahLst/>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pic>
        <p:nvPicPr>
          <p:cNvPr id="8" name="Picture 7" descr="A building under construction with trees&#10;&#10;Description automatically generated">
            <a:extLst>
              <a:ext uri="{FF2B5EF4-FFF2-40B4-BE49-F238E27FC236}">
                <a16:creationId xmlns:a16="http://schemas.microsoft.com/office/drawing/2014/main" id="{897889A5-7B3D-1E1D-DE91-1F48F520B22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0246" r="16632" b="3"/>
          <a:stretch/>
        </p:blipFill>
        <p:spPr>
          <a:xfrm>
            <a:off x="9082588" y="-3"/>
            <a:ext cx="3109415" cy="3694372"/>
          </a:xfrm>
          <a:prstGeom prst="rect">
            <a:avLst/>
          </a:prstGeom>
        </p:spPr>
      </p:pic>
      <p:pic>
        <p:nvPicPr>
          <p:cNvPr id="5" name="Picture 4" descr="A crowded street with many people&#10;&#10;Description automatically generated">
            <a:extLst>
              <a:ext uri="{FF2B5EF4-FFF2-40B4-BE49-F238E27FC236}">
                <a16:creationId xmlns:a16="http://schemas.microsoft.com/office/drawing/2014/main" id="{4A895101-7517-EA2D-415E-3840912C4AC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191" r="6770" b="-1"/>
          <a:stretch/>
        </p:blipFill>
        <p:spPr>
          <a:xfrm>
            <a:off x="4726725" y="3802960"/>
            <a:ext cx="4228282" cy="3055043"/>
          </a:xfrm>
          <a:custGeom>
            <a:avLst/>
            <a:gdLst/>
            <a:ahLst/>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14" name="Picture 13" descr="A person walking on a blue arrow over a word&#10;&#10;Description automatically generated">
            <a:extLst>
              <a:ext uri="{FF2B5EF4-FFF2-40B4-BE49-F238E27FC236}">
                <a16:creationId xmlns:a16="http://schemas.microsoft.com/office/drawing/2014/main" id="{4E088939-9044-3921-FDAF-E1EFA0CE09A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1301" r="839" b="2"/>
          <a:stretch/>
        </p:blipFill>
        <p:spPr>
          <a:xfrm>
            <a:off x="9082585" y="3802960"/>
            <a:ext cx="3109415" cy="3055043"/>
          </a:xfrm>
          <a:prstGeom prst="rect">
            <a:avLst/>
          </a:prstGeom>
        </p:spPr>
      </p:pic>
    </p:spTree>
    <p:extLst>
      <p:ext uri="{BB962C8B-B14F-4D97-AF65-F5344CB8AC3E}">
        <p14:creationId xmlns:p14="http://schemas.microsoft.com/office/powerpoint/2010/main" val="5123755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avel and a sign on a table&#10;&#10;Description automatically generated">
            <a:extLst>
              <a:ext uri="{FF2B5EF4-FFF2-40B4-BE49-F238E27FC236}">
                <a16:creationId xmlns:a16="http://schemas.microsoft.com/office/drawing/2014/main" id="{90723FFC-8AD6-DFD5-06CF-78F54348CD1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830" r="-1" b="9834"/>
          <a:stretch/>
        </p:blipFill>
        <p:spPr>
          <a:xfrm>
            <a:off x="9512" y="10"/>
            <a:ext cx="12182474" cy="6857990"/>
          </a:xfrm>
          <a:prstGeom prst="rect">
            <a:avLst/>
          </a:prstGeom>
        </p:spPr>
      </p:pic>
      <p:sp>
        <p:nvSpPr>
          <p:cNvPr id="17" name="Rectangle 16">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2352"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6D7F2C-19B6-44FF-4AB0-74AB52BA7C11}"/>
              </a:ext>
            </a:extLst>
          </p:cNvPr>
          <p:cNvSpPr>
            <a:spLocks noGrp="1"/>
          </p:cNvSpPr>
          <p:nvPr>
            <p:ph type="title"/>
          </p:nvPr>
        </p:nvSpPr>
        <p:spPr>
          <a:xfrm>
            <a:off x="1282620" y="1748771"/>
            <a:ext cx="3498979" cy="3360458"/>
          </a:xfrm>
        </p:spPr>
        <p:txBody>
          <a:bodyPr>
            <a:normAutofit/>
          </a:bodyPr>
          <a:lstStyle/>
          <a:p>
            <a:pPr algn="ct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Case Studies</a:t>
            </a:r>
            <a:endParaRPr lang="en-US" dirty="0"/>
          </a:p>
        </p:txBody>
      </p:sp>
      <p:sp>
        <p:nvSpPr>
          <p:cNvPr id="19" name="Rectangle 18">
            <a:extLst>
              <a:ext uri="{FF2B5EF4-FFF2-40B4-BE49-F238E27FC236}">
                <a16:creationId xmlns:a16="http://schemas.microsoft.com/office/drawing/2014/main" id="{681CD866-52B5-4280-A92B-56BDFD1E9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352" y="0"/>
            <a:ext cx="6089647" cy="6858000"/>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air of glasses on a red binder&#10;&#10;Description automatically generated">
            <a:extLst>
              <a:ext uri="{FF2B5EF4-FFF2-40B4-BE49-F238E27FC236}">
                <a16:creationId xmlns:a16="http://schemas.microsoft.com/office/drawing/2014/main" id="{9244E09C-D189-DA02-C9AC-B22BDB3DEE5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2837" r="5926" b="-1"/>
          <a:stretch/>
        </p:blipFill>
        <p:spPr>
          <a:xfrm>
            <a:off x="6742641" y="643466"/>
            <a:ext cx="2312987" cy="2377440"/>
          </a:xfrm>
          <a:prstGeom prst="rect">
            <a:avLst/>
          </a:prstGeom>
        </p:spPr>
      </p:pic>
      <p:pic>
        <p:nvPicPr>
          <p:cNvPr id="11" name="Picture 10" descr="A yellow sticky note next to a computer and glasses&#10;&#10;Description automatically generated">
            <a:extLst>
              <a:ext uri="{FF2B5EF4-FFF2-40B4-BE49-F238E27FC236}">
                <a16:creationId xmlns:a16="http://schemas.microsoft.com/office/drawing/2014/main" id="{D4650B24-9FC1-A3BE-A08A-BA45DAA7BF8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0481" r="14533"/>
          <a:stretch/>
        </p:blipFill>
        <p:spPr>
          <a:xfrm>
            <a:off x="9216507" y="643468"/>
            <a:ext cx="2312987" cy="2375756"/>
          </a:xfrm>
          <a:prstGeom prst="rect">
            <a:avLst/>
          </a:prstGeom>
        </p:spPr>
      </p:pic>
      <p:sp>
        <p:nvSpPr>
          <p:cNvPr id="3" name="Content Placeholder 2">
            <a:extLst>
              <a:ext uri="{FF2B5EF4-FFF2-40B4-BE49-F238E27FC236}">
                <a16:creationId xmlns:a16="http://schemas.microsoft.com/office/drawing/2014/main" id="{E815B1A8-8301-748C-47C2-3CC6DE5C3456}"/>
              </a:ext>
            </a:extLst>
          </p:cNvPr>
          <p:cNvSpPr>
            <a:spLocks noGrp="1"/>
          </p:cNvSpPr>
          <p:nvPr>
            <p:ph idx="1"/>
          </p:nvPr>
        </p:nvSpPr>
        <p:spPr>
          <a:xfrm>
            <a:off x="6342056" y="3429000"/>
            <a:ext cx="5427143" cy="2622808"/>
          </a:xfrm>
        </p:spPr>
        <p:txBody>
          <a:bodyPr anchor="ct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sz="2500" b="1" kern="100" dirty="0">
                <a:effectLst/>
                <a:latin typeface="Times New Roman" panose="02020603050405020304" pitchFamily="18" charset="0"/>
                <a:ea typeface="Aptos" panose="020B0004020202020204" pitchFamily="34" charset="0"/>
                <a:cs typeface="Times New Roman" panose="02020603050405020304" pitchFamily="18" charset="0"/>
              </a:rPr>
              <a:t>Case Study: Post-Soviet States</a:t>
            </a:r>
            <a:r>
              <a:rPr lang="en-US" sz="2500" kern="100" dirty="0">
                <a:effectLst/>
                <a:latin typeface="Times New Roman" panose="02020603050405020304" pitchFamily="18" charset="0"/>
                <a:ea typeface="Aptos" panose="020B0004020202020204" pitchFamily="34" charset="0"/>
                <a:cs typeface="Times New Roman" panose="02020603050405020304" pitchFamily="18" charset="0"/>
              </a:rPr>
              <a:t>: Examines how nationalism and ethnicity have influenced state-building in former Soviet republics (Hann, 2002).</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500" b="1" kern="100" dirty="0">
                <a:effectLst/>
                <a:latin typeface="Times New Roman" panose="02020603050405020304" pitchFamily="18" charset="0"/>
                <a:ea typeface="Aptos" panose="020B0004020202020204" pitchFamily="34" charset="0"/>
                <a:cs typeface="Times New Roman" panose="02020603050405020304" pitchFamily="18" charset="0"/>
              </a:rPr>
              <a:t>Case Study: South Sudan</a:t>
            </a:r>
            <a:r>
              <a:rPr lang="en-US" sz="2500" kern="100" dirty="0">
                <a:effectLst/>
                <a:latin typeface="Times New Roman" panose="02020603050405020304" pitchFamily="18" charset="0"/>
                <a:ea typeface="Aptos" panose="020B0004020202020204" pitchFamily="34" charset="0"/>
                <a:cs typeface="Times New Roman" panose="02020603050405020304" pitchFamily="18" charset="0"/>
              </a:rPr>
              <a:t>: Analyzes the impact of ethnic conflict on the state-building process in South Sudan (Deng, 2010).</a:t>
            </a:r>
          </a:p>
        </p:txBody>
      </p:sp>
    </p:spTree>
    <p:extLst>
      <p:ext uri="{BB962C8B-B14F-4D97-AF65-F5344CB8AC3E}">
        <p14:creationId xmlns:p14="http://schemas.microsoft.com/office/powerpoint/2010/main" val="22672045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E416753-98AB-48C1-5857-0EADE7A9726E}"/>
              </a:ext>
            </a:extLst>
          </p:cNvPr>
          <p:cNvSpPr>
            <a:spLocks noGrp="1"/>
          </p:cNvSpPr>
          <p:nvPr>
            <p:ph type="title"/>
          </p:nvPr>
        </p:nvSpPr>
        <p:spPr>
          <a:xfrm>
            <a:off x="1953768" y="1211897"/>
            <a:ext cx="7847193" cy="4434206"/>
          </a:xfrm>
        </p:spPr>
        <p:txBody>
          <a:bodyPr vert="horz" lIns="91440" tIns="45720" rIns="91440" bIns="45720" rtlCol="0" anchor="ctr">
            <a:normAutofit/>
          </a:bodyPr>
          <a:lstStyle/>
          <a:p>
            <a:pPr algn="ctr"/>
            <a:r>
              <a:rPr lang="en-US" sz="6000" b="1" dirty="0">
                <a:solidFill>
                  <a:schemeClr val="bg1">
                    <a:lumMod val="95000"/>
                    <a:lumOff val="5000"/>
                  </a:schemeClr>
                </a:solidFill>
                <a:effectLst/>
                <a:latin typeface="Times New Roman" panose="02020603050405020304" pitchFamily="18" charset="0"/>
                <a:cs typeface="Times New Roman" panose="02020603050405020304" pitchFamily="18" charset="0"/>
              </a:rPr>
              <a:t>Topic 6:</a:t>
            </a:r>
            <a:br>
              <a:rPr lang="en-US" sz="6000" b="1" dirty="0">
                <a:solidFill>
                  <a:schemeClr val="bg1">
                    <a:lumMod val="95000"/>
                    <a:lumOff val="5000"/>
                  </a:schemeClr>
                </a:solidFill>
                <a:effectLst/>
                <a:latin typeface="Times New Roman" panose="02020603050405020304" pitchFamily="18" charset="0"/>
                <a:cs typeface="Times New Roman" panose="02020603050405020304" pitchFamily="18" charset="0"/>
              </a:rPr>
            </a:br>
            <a:r>
              <a:rPr lang="en-US" sz="6000" b="1" dirty="0">
                <a:solidFill>
                  <a:schemeClr val="bg1">
                    <a:lumMod val="95000"/>
                    <a:lumOff val="5000"/>
                  </a:schemeClr>
                </a:solidFill>
                <a:effectLst/>
                <a:latin typeface="Times New Roman" panose="02020603050405020304" pitchFamily="18" charset="0"/>
                <a:cs typeface="Times New Roman" panose="02020603050405020304" pitchFamily="18" charset="0"/>
              </a:rPr>
              <a:t>Civil Society, NGOs, and Governance</a:t>
            </a:r>
            <a:endParaRPr lang="en-US" sz="6000" dirty="0">
              <a:solidFill>
                <a:schemeClr val="bg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6930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74E995-8090-0196-557C-43AE245C6AE8}"/>
              </a:ext>
            </a:extLst>
          </p:cNvPr>
          <p:cNvSpPr>
            <a:spLocks noGrp="1"/>
          </p:cNvSpPr>
          <p:nvPr>
            <p:ph type="title"/>
          </p:nvPr>
        </p:nvSpPr>
        <p:spPr>
          <a:xfrm>
            <a:off x="4752554" y="327880"/>
            <a:ext cx="6870954" cy="1321038"/>
          </a:xfrm>
        </p:spPr>
        <p:txBody>
          <a:bodyPr>
            <a:normAutofit/>
          </a:bodyPr>
          <a:lstStyle/>
          <a:p>
            <a:pPr algn="ctr"/>
            <a:r>
              <a:rPr lang="en-US" sz="6000" b="1" kern="100" dirty="0">
                <a:effectLst/>
                <a:latin typeface="Times New Roman" panose="02020603050405020304" pitchFamily="18" charset="0"/>
                <a:ea typeface="Aptos" panose="020B0004020202020204" pitchFamily="34" charset="0"/>
                <a:cs typeface="Times New Roman" panose="02020603050405020304" pitchFamily="18" charset="0"/>
              </a:rPr>
              <a:t>Civil Society</a:t>
            </a:r>
            <a:endParaRPr lang="en-US" sz="6000" dirty="0"/>
          </a:p>
        </p:txBody>
      </p:sp>
      <p:pic>
        <p:nvPicPr>
          <p:cNvPr id="8" name="Picture 7" descr="A group of people holding signs&#10;&#10;Description automatically generated">
            <a:extLst>
              <a:ext uri="{FF2B5EF4-FFF2-40B4-BE49-F238E27FC236}">
                <a16:creationId xmlns:a16="http://schemas.microsoft.com/office/drawing/2014/main" id="{450FA0D5-21EE-1691-F385-6D4F9D6829B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6508" r="3" b="6055"/>
          <a:stretch/>
        </p:blipFill>
        <p:spPr>
          <a:xfrm>
            <a:off x="20" y="1"/>
            <a:ext cx="4187091" cy="2164321"/>
          </a:xfrm>
          <a:prstGeom prst="rect">
            <a:avLst/>
          </a:prstGeom>
        </p:spPr>
      </p:pic>
      <p:pic>
        <p:nvPicPr>
          <p:cNvPr id="5" name="Picture 4" descr="A group of people raising their fists&#10;&#10;Description automatically generated">
            <a:extLst>
              <a:ext uri="{FF2B5EF4-FFF2-40B4-BE49-F238E27FC236}">
                <a16:creationId xmlns:a16="http://schemas.microsoft.com/office/drawing/2014/main" id="{FF2B14B0-ABFF-2AB4-DA01-760D6FD1BA5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8274" r="3" b="3998"/>
          <a:stretch/>
        </p:blipFill>
        <p:spPr>
          <a:xfrm>
            <a:off x="20" y="2342320"/>
            <a:ext cx="4187091" cy="2164321"/>
          </a:xfrm>
          <a:prstGeom prst="rect">
            <a:avLst/>
          </a:prstGeom>
        </p:spPr>
      </p:pic>
      <p:pic>
        <p:nvPicPr>
          <p:cNvPr id="11" name="Picture 10" descr="A large crowd of people in a heart shaped area&#10;&#10;Description automatically generated">
            <a:extLst>
              <a:ext uri="{FF2B5EF4-FFF2-40B4-BE49-F238E27FC236}">
                <a16:creationId xmlns:a16="http://schemas.microsoft.com/office/drawing/2014/main" id="{095740E7-0BDD-2E77-C13E-8031EFA0C41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14340" r="3" b="8512"/>
          <a:stretch/>
        </p:blipFill>
        <p:spPr>
          <a:xfrm>
            <a:off x="20" y="4693680"/>
            <a:ext cx="4187091" cy="2164321"/>
          </a:xfrm>
          <a:prstGeom prst="rect">
            <a:avLst/>
          </a:prstGeom>
        </p:spPr>
      </p:pic>
      <p:sp>
        <p:nvSpPr>
          <p:cNvPr id="3" name="Content Placeholder 2">
            <a:extLst>
              <a:ext uri="{FF2B5EF4-FFF2-40B4-BE49-F238E27FC236}">
                <a16:creationId xmlns:a16="http://schemas.microsoft.com/office/drawing/2014/main" id="{77EF88DB-D356-C2DB-2116-DEB4B6316507}"/>
              </a:ext>
            </a:extLst>
          </p:cNvPr>
          <p:cNvSpPr>
            <a:spLocks noGrp="1"/>
          </p:cNvSpPr>
          <p:nvPr>
            <p:ph idx="1"/>
          </p:nvPr>
        </p:nvSpPr>
        <p:spPr>
          <a:xfrm>
            <a:off x="4752554" y="1770133"/>
            <a:ext cx="6870954" cy="3736507"/>
          </a:xfrm>
        </p:spPr>
        <p:txBody>
          <a:bodyPr>
            <a:noAutofit/>
          </a:bodyPr>
          <a:lstStyle/>
          <a:p>
            <a:pPr marL="0" marR="0" indent="0" algn="just">
              <a:spcBef>
                <a:spcPts val="0"/>
              </a:spcBef>
              <a:spcAft>
                <a:spcPts val="800"/>
              </a:spcAft>
              <a:buNone/>
            </a:pPr>
            <a:r>
              <a:rPr lang="en-US" sz="3600" b="1" kern="100" dirty="0">
                <a:effectLst/>
                <a:latin typeface="Times New Roman" panose="02020603050405020304" pitchFamily="18" charset="0"/>
                <a:ea typeface="Aptos" panose="020B0004020202020204" pitchFamily="34" charset="0"/>
                <a:cs typeface="Times New Roman" panose="02020603050405020304" pitchFamily="18" charset="0"/>
              </a:rPr>
              <a:t>Definition and Characteristics</a:t>
            </a:r>
            <a:endParaRPr lang="en-US" sz="36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spcBef>
                <a:spcPts val="0"/>
              </a:spcBef>
              <a:spcAft>
                <a:spcPts val="800"/>
              </a:spcAft>
            </a:pPr>
            <a:r>
              <a:rPr lang="en-US" sz="3600" kern="100" dirty="0">
                <a:effectLst/>
                <a:latin typeface="Times New Roman" panose="02020603050405020304" pitchFamily="18" charset="0"/>
                <a:ea typeface="Aptos" panose="020B0004020202020204" pitchFamily="34" charset="0"/>
                <a:cs typeface="Times New Roman" panose="02020603050405020304" pitchFamily="18" charset="0"/>
              </a:rPr>
              <a:t>Civil society refers to the realm of organized social life that is voluntary, self-generating, and autonomous from the state. It includes a diverse array of organizations and groups that work to promote collective interests and values (Edwards, 2004).</a:t>
            </a:r>
          </a:p>
        </p:txBody>
      </p:sp>
    </p:spTree>
    <p:extLst>
      <p:ext uri="{BB962C8B-B14F-4D97-AF65-F5344CB8AC3E}">
        <p14:creationId xmlns:p14="http://schemas.microsoft.com/office/powerpoint/2010/main" val="2319363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group of people sitting on the grass&#10;&#10;Description automatically generated">
            <a:extLst>
              <a:ext uri="{FF2B5EF4-FFF2-40B4-BE49-F238E27FC236}">
                <a16:creationId xmlns:a16="http://schemas.microsoft.com/office/drawing/2014/main" id="{4B24C38D-1EB5-A1D4-01C7-5E209FC020D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270" r="3" b="3"/>
          <a:stretch/>
        </p:blipFill>
        <p:spPr>
          <a:xfrm>
            <a:off x="2"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4" name="Picture 13" descr="A group of people looking at a projector&#10;&#10;Description automatically generated">
            <a:extLst>
              <a:ext uri="{FF2B5EF4-FFF2-40B4-BE49-F238E27FC236}">
                <a16:creationId xmlns:a16="http://schemas.microsoft.com/office/drawing/2014/main" id="{84E0DF09-0E54-F1E9-A13B-272ECC39C9F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7536" r="-11" b="-11"/>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5" name="Picture 4" descr="A large crowd of people in a heart shaped area&#10;&#10;Description automatically generated">
            <a:extLst>
              <a:ext uri="{FF2B5EF4-FFF2-40B4-BE49-F238E27FC236}">
                <a16:creationId xmlns:a16="http://schemas.microsoft.com/office/drawing/2014/main" id="{2F276DCB-2C78-5DAC-271F-0F413A046F4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649" r="3" b="3"/>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7" name="Picture 16" descr="A group of people in a room&#10;&#10;Description automatically generated">
            <a:extLst>
              <a:ext uri="{FF2B5EF4-FFF2-40B4-BE49-F238E27FC236}">
                <a16:creationId xmlns:a16="http://schemas.microsoft.com/office/drawing/2014/main" id="{E6A90F53-C300-5DAE-FC17-758A2B2B4CD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16401" r="-2" b="1754"/>
          <a:stretch/>
        </p:blipFill>
        <p:spPr>
          <a:xfrm>
            <a:off x="5353049" y="2660089"/>
            <a:ext cx="6838950"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sp>
        <p:nvSpPr>
          <p:cNvPr id="25"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5B6D06-8C83-924A-8B2A-5937AC5FB8D8}"/>
              </a:ext>
            </a:extLst>
          </p:cNvPr>
          <p:cNvSpPr>
            <a:spLocks noGrp="1"/>
          </p:cNvSpPr>
          <p:nvPr>
            <p:ph type="title"/>
          </p:nvPr>
        </p:nvSpPr>
        <p:spPr>
          <a:xfrm>
            <a:off x="809211" y="2647389"/>
            <a:ext cx="5308979" cy="852985"/>
          </a:xfrm>
        </p:spPr>
        <p:txBody>
          <a:bodyPr>
            <a:normAutofit/>
          </a:bodyPr>
          <a:lstStyle/>
          <a:p>
            <a:pPr algn="ctr"/>
            <a:r>
              <a:rPr lang="en-US" sz="3600" b="1" dirty="0">
                <a:solidFill>
                  <a:srgbClr val="FFFFFF"/>
                </a:solidFill>
                <a:latin typeface="Times New Roman" panose="02020603050405020304" pitchFamily="18" charset="0"/>
                <a:cs typeface="Times New Roman" panose="02020603050405020304" pitchFamily="18" charset="0"/>
              </a:rPr>
              <a:t>CONTINUATION…</a:t>
            </a:r>
          </a:p>
        </p:txBody>
      </p:sp>
      <p:pic>
        <p:nvPicPr>
          <p:cNvPr id="11" name="Picture 10" descr="A group of people in yellow shirts holding umbrellas&#10;&#10;Description automatically generated">
            <a:extLst>
              <a:ext uri="{FF2B5EF4-FFF2-40B4-BE49-F238E27FC236}">
                <a16:creationId xmlns:a16="http://schemas.microsoft.com/office/drawing/2014/main" id="{E0B59E43-56FC-B497-7779-74DC1D61A4AF}"/>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8808" r="-2" b="-2"/>
          <a:stretch/>
        </p:blipFill>
        <p:spPr>
          <a:xfrm>
            <a:off x="2268501"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3" name="Content Placeholder 2">
            <a:extLst>
              <a:ext uri="{FF2B5EF4-FFF2-40B4-BE49-F238E27FC236}">
                <a16:creationId xmlns:a16="http://schemas.microsoft.com/office/drawing/2014/main" id="{7E2FD735-DCC2-25E1-E3B2-842BC6389C5E}"/>
              </a:ext>
            </a:extLst>
          </p:cNvPr>
          <p:cNvSpPr>
            <a:spLocks noGrp="1"/>
          </p:cNvSpPr>
          <p:nvPr>
            <p:ph idx="1"/>
          </p:nvPr>
        </p:nvSpPr>
        <p:spPr>
          <a:xfrm>
            <a:off x="243826" y="3775182"/>
            <a:ext cx="5308979" cy="2130364"/>
          </a:xfrm>
        </p:spPr>
        <p:txBody>
          <a:bodyPr anchor="ct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sz="22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Components of Civil Society</a:t>
            </a:r>
            <a:r>
              <a:rPr lang="en-US" sz="2200"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 Includes non-profit organizations, community groups, faith-based organizations, and social movements (</a:t>
            </a:r>
            <a:r>
              <a:rPr lang="en-US" sz="2200" kern="100" dirty="0" err="1">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Anheier</a:t>
            </a:r>
            <a:r>
              <a:rPr lang="en-US" sz="2200"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 2004).</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200" b="1"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Role in Democracy</a:t>
            </a:r>
            <a:r>
              <a:rPr lang="en-US" sz="2200" kern="100" dirty="0">
                <a:solidFill>
                  <a:srgbClr val="FFFFFF"/>
                </a:solidFill>
                <a:effectLst/>
                <a:latin typeface="Times New Roman" panose="02020603050405020304" pitchFamily="18" charset="0"/>
                <a:ea typeface="Aptos" panose="020B0004020202020204" pitchFamily="34" charset="0"/>
                <a:cs typeface="Times New Roman" panose="02020603050405020304" pitchFamily="18" charset="0"/>
              </a:rPr>
              <a:t>: Acts as a check on government power, promotes public participation, and fosters social capital (Putnam, 2000).</a:t>
            </a:r>
          </a:p>
        </p:txBody>
      </p:sp>
      <p:sp>
        <p:nvSpPr>
          <p:cNvPr id="6" name="TextBox 5">
            <a:extLst>
              <a:ext uri="{FF2B5EF4-FFF2-40B4-BE49-F238E27FC236}">
                <a16:creationId xmlns:a16="http://schemas.microsoft.com/office/drawing/2014/main" id="{69CE4DBA-3446-C68D-20AE-0D20B6C79E81}"/>
              </a:ext>
            </a:extLst>
          </p:cNvPr>
          <p:cNvSpPr txBox="1"/>
          <p:nvPr/>
        </p:nvSpPr>
        <p:spPr>
          <a:xfrm>
            <a:off x="9602830" y="6870700"/>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cpcs.commons.gc.cuny.edu/2019/01/31/civil-society-workshop-april-11-the-role-of-pooled-funding-in-supporting-civil-society-in-eastern-europ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9" name="TextBox 8">
            <a:extLst>
              <a:ext uri="{FF2B5EF4-FFF2-40B4-BE49-F238E27FC236}">
                <a16:creationId xmlns:a16="http://schemas.microsoft.com/office/drawing/2014/main" id="{2C71747D-0D22-26DD-F745-D4085F28B9D8}"/>
              </a:ext>
            </a:extLst>
          </p:cNvPr>
          <p:cNvSpPr txBox="1"/>
          <p:nvPr/>
        </p:nvSpPr>
        <p:spPr>
          <a:xfrm>
            <a:off x="7137215" y="6870700"/>
            <a:ext cx="245291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southafricatoday.net/environment/latest-environmentalist-arrest-shocks-vietnams-battered-civil-societ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3"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
        <p:nvSpPr>
          <p:cNvPr id="12" name="TextBox 11">
            <a:extLst>
              <a:ext uri="{FF2B5EF4-FFF2-40B4-BE49-F238E27FC236}">
                <a16:creationId xmlns:a16="http://schemas.microsoft.com/office/drawing/2014/main" id="{A3401CCC-3CFB-6B37-8DDF-BF1A6C3ABFA2}"/>
              </a:ext>
            </a:extLst>
          </p:cNvPr>
          <p:cNvSpPr txBox="1"/>
          <p:nvPr/>
        </p:nvSpPr>
        <p:spPr>
          <a:xfrm>
            <a:off x="4692439" y="6870700"/>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1" tooltip="https://th.boell.org/en/2015/12/16/malaysias-civil-society-light-bersih-movemen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5" name="TextBox 14">
            <a:extLst>
              <a:ext uri="{FF2B5EF4-FFF2-40B4-BE49-F238E27FC236}">
                <a16:creationId xmlns:a16="http://schemas.microsoft.com/office/drawing/2014/main" id="{8110ADFA-FFCC-7E8C-391C-1C12E587AF82}"/>
              </a:ext>
            </a:extLst>
          </p:cNvPr>
          <p:cNvSpPr txBox="1"/>
          <p:nvPr/>
        </p:nvSpPr>
        <p:spPr>
          <a:xfrm>
            <a:off x="2247663" y="6870700"/>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edri.org/our-work/spyware-attack-attempts-on-civil-society-in-serbi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8" name="TextBox 17">
            <a:extLst>
              <a:ext uri="{FF2B5EF4-FFF2-40B4-BE49-F238E27FC236}">
                <a16:creationId xmlns:a16="http://schemas.microsoft.com/office/drawing/2014/main" id="{602DC78C-C683-9A56-9BF7-17F72EFC8EFB}"/>
              </a:ext>
            </a:extLst>
          </p:cNvPr>
          <p:cNvSpPr txBox="1"/>
          <p:nvPr/>
        </p:nvSpPr>
        <p:spPr>
          <a:xfrm>
            <a:off x="9581991" y="7083455"/>
            <a:ext cx="261000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9" tooltip="https://focusweb.org/civil-society-drives-momentum-for-un-treaty-on-tncs-and-human-right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2265415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white building with towers and a pond with Taj Mahal in the background&#10;&#10;Description automatically generated">
            <a:extLst>
              <a:ext uri="{FF2B5EF4-FFF2-40B4-BE49-F238E27FC236}">
                <a16:creationId xmlns:a16="http://schemas.microsoft.com/office/drawing/2014/main" id="{B4B02117-276F-AA6E-3939-0207FCDB0C3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8059" r="-1" b="-1"/>
          <a:stretch/>
        </p:blipFill>
        <p:spPr>
          <a:xfrm>
            <a:off x="9515" y="-3"/>
            <a:ext cx="12182474" cy="6858000"/>
          </a:xfrm>
          <a:prstGeom prst="rect">
            <a:avLst/>
          </a:prstGeom>
        </p:spPr>
      </p:pic>
      <p:sp>
        <p:nvSpPr>
          <p:cNvPr id="31" name="Rectangle 30">
            <a:extLst>
              <a:ext uri="{FF2B5EF4-FFF2-40B4-BE49-F238E27FC236}">
                <a16:creationId xmlns:a16="http://schemas.microsoft.com/office/drawing/2014/main" id="{96EEF187-8434-4B76-BE40-006EEBB2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bg1">
              <a:lumMod val="95000"/>
              <a:lumOff val="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B53AE4-3D08-5493-6D2A-7DE6E24D1B8E}"/>
              </a:ext>
            </a:extLst>
          </p:cNvPr>
          <p:cNvSpPr>
            <a:spLocks noGrp="1"/>
          </p:cNvSpPr>
          <p:nvPr>
            <p:ph type="title"/>
          </p:nvPr>
        </p:nvSpPr>
        <p:spPr>
          <a:xfrm>
            <a:off x="482599" y="1748771"/>
            <a:ext cx="3846329" cy="3360458"/>
          </a:xfrm>
        </p:spPr>
        <p:txBody>
          <a:bodyPr>
            <a:normAutofit/>
          </a:bodyPr>
          <a:lstStyle/>
          <a:p>
            <a:pPr algn="ctr"/>
            <a:r>
              <a:rPr lang="en-US" sz="4800" b="1" kern="100" dirty="0">
                <a:effectLst/>
                <a:latin typeface="Times New Roman" panose="02020603050405020304" pitchFamily="18" charset="0"/>
                <a:ea typeface="Aptos" panose="020B0004020202020204" pitchFamily="34" charset="0"/>
                <a:cs typeface="Times New Roman" panose="02020603050405020304" pitchFamily="18" charset="0"/>
              </a:rPr>
              <a:t>Historical Development</a:t>
            </a:r>
            <a:endParaRPr lang="en-US" sz="4800" dirty="0"/>
          </a:p>
        </p:txBody>
      </p:sp>
      <p:sp>
        <p:nvSpPr>
          <p:cNvPr id="18" name="Rectangle 17">
            <a:extLst>
              <a:ext uri="{FF2B5EF4-FFF2-40B4-BE49-F238E27FC236}">
                <a16:creationId xmlns:a16="http://schemas.microsoft.com/office/drawing/2014/main" id="{681CD866-52B5-4280-A92B-56BDFD1E9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1">
              <a:lumMod val="95000"/>
              <a:lumOff val="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tatue of a person and children&#10;&#10;Description automatically generated">
            <a:extLst>
              <a:ext uri="{FF2B5EF4-FFF2-40B4-BE49-F238E27FC236}">
                <a16:creationId xmlns:a16="http://schemas.microsoft.com/office/drawing/2014/main" id="{EEB09858-A4A4-9603-2FE0-6ACEC71F99D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241" r="27523"/>
          <a:stretch/>
        </p:blipFill>
        <p:spPr>
          <a:xfrm>
            <a:off x="5290249" y="643467"/>
            <a:ext cx="1965960" cy="2375757"/>
          </a:xfrm>
          <a:prstGeom prst="rect">
            <a:avLst/>
          </a:prstGeom>
        </p:spPr>
      </p:pic>
      <p:pic>
        <p:nvPicPr>
          <p:cNvPr id="9" name="Picture 8" descr="A stone structure with a door&#10;&#10;Description automatically generated">
            <a:extLst>
              <a:ext uri="{FF2B5EF4-FFF2-40B4-BE49-F238E27FC236}">
                <a16:creationId xmlns:a16="http://schemas.microsoft.com/office/drawing/2014/main" id="{E7B44185-83CD-7AB4-EC48-C6E4FEF95D8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9340" r="25424"/>
          <a:stretch/>
        </p:blipFill>
        <p:spPr>
          <a:xfrm>
            <a:off x="7424329" y="643467"/>
            <a:ext cx="1965960" cy="2375757"/>
          </a:xfrm>
          <a:prstGeom prst="rect">
            <a:avLst/>
          </a:prstGeom>
        </p:spPr>
      </p:pic>
      <p:pic>
        <p:nvPicPr>
          <p:cNvPr id="7" name="Picture 6" descr="A building with columns and a balcony&#10;&#10;Description automatically generated">
            <a:extLst>
              <a:ext uri="{FF2B5EF4-FFF2-40B4-BE49-F238E27FC236}">
                <a16:creationId xmlns:a16="http://schemas.microsoft.com/office/drawing/2014/main" id="{8DC2AE84-0CFC-6D44-03BD-8B8EE8E53CF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30376" r="14388"/>
          <a:stretch/>
        </p:blipFill>
        <p:spPr>
          <a:xfrm>
            <a:off x="9558410" y="643469"/>
            <a:ext cx="1965960" cy="2375757"/>
          </a:xfrm>
          <a:prstGeom prst="rect">
            <a:avLst/>
          </a:prstGeom>
        </p:spPr>
      </p:pic>
      <p:sp>
        <p:nvSpPr>
          <p:cNvPr id="3" name="Content Placeholder 2">
            <a:extLst>
              <a:ext uri="{FF2B5EF4-FFF2-40B4-BE49-F238E27FC236}">
                <a16:creationId xmlns:a16="http://schemas.microsoft.com/office/drawing/2014/main" id="{1D867671-68AA-CC0A-39E4-CC877C73732B}"/>
              </a:ext>
            </a:extLst>
          </p:cNvPr>
          <p:cNvSpPr>
            <a:spLocks noGrp="1"/>
          </p:cNvSpPr>
          <p:nvPr>
            <p:ph idx="1"/>
          </p:nvPr>
        </p:nvSpPr>
        <p:spPr>
          <a:xfrm>
            <a:off x="4497049" y="3429000"/>
            <a:ext cx="7041959" cy="2622808"/>
          </a:xfrm>
        </p:spPr>
        <p:txBody>
          <a:bodyPr anchor="ct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Early Examples</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In the 18th and 19th centuries, civil society played a critical role in advocating for social reforms and political change (Tocqueville, 2000).</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Modern Civil Society</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Has evolved to address a wide range of issues including human rights, environmental protection, and social justice (Sampson, 2002).</a:t>
            </a:r>
          </a:p>
        </p:txBody>
      </p:sp>
    </p:spTree>
    <p:extLst>
      <p:ext uri="{BB962C8B-B14F-4D97-AF65-F5344CB8AC3E}">
        <p14:creationId xmlns:p14="http://schemas.microsoft.com/office/powerpoint/2010/main" val="33431875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80">
                                          <p:stCondLst>
                                            <p:cond delay="0"/>
                                          </p:stCondLst>
                                        </p:cTn>
                                        <p:tgtEl>
                                          <p:spTgt spid="9"/>
                                        </p:tgtEl>
                                      </p:cBhvr>
                                    </p:animEffect>
                                    <p:anim calcmode="lin" valueType="num">
                                      <p:cBhvr>
                                        <p:cTn id="2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6" dur="26">
                                          <p:stCondLst>
                                            <p:cond delay="650"/>
                                          </p:stCondLst>
                                        </p:cTn>
                                        <p:tgtEl>
                                          <p:spTgt spid="9"/>
                                        </p:tgtEl>
                                      </p:cBhvr>
                                      <p:to x="100000" y="60000"/>
                                    </p:animScale>
                                    <p:animScale>
                                      <p:cBhvr>
                                        <p:cTn id="27" dur="166" decel="50000">
                                          <p:stCondLst>
                                            <p:cond delay="676"/>
                                          </p:stCondLst>
                                        </p:cTn>
                                        <p:tgtEl>
                                          <p:spTgt spid="9"/>
                                        </p:tgtEl>
                                      </p:cBhvr>
                                      <p:to x="100000" y="100000"/>
                                    </p:animScale>
                                    <p:animScale>
                                      <p:cBhvr>
                                        <p:cTn id="28" dur="26">
                                          <p:stCondLst>
                                            <p:cond delay="1312"/>
                                          </p:stCondLst>
                                        </p:cTn>
                                        <p:tgtEl>
                                          <p:spTgt spid="9"/>
                                        </p:tgtEl>
                                      </p:cBhvr>
                                      <p:to x="100000" y="80000"/>
                                    </p:animScale>
                                    <p:animScale>
                                      <p:cBhvr>
                                        <p:cTn id="29" dur="166" decel="50000">
                                          <p:stCondLst>
                                            <p:cond delay="1338"/>
                                          </p:stCondLst>
                                        </p:cTn>
                                        <p:tgtEl>
                                          <p:spTgt spid="9"/>
                                        </p:tgtEl>
                                      </p:cBhvr>
                                      <p:to x="100000" y="100000"/>
                                    </p:animScale>
                                    <p:animScale>
                                      <p:cBhvr>
                                        <p:cTn id="30" dur="26">
                                          <p:stCondLst>
                                            <p:cond delay="1642"/>
                                          </p:stCondLst>
                                        </p:cTn>
                                        <p:tgtEl>
                                          <p:spTgt spid="9"/>
                                        </p:tgtEl>
                                      </p:cBhvr>
                                      <p:to x="100000" y="90000"/>
                                    </p:animScale>
                                    <p:animScale>
                                      <p:cBhvr>
                                        <p:cTn id="31" dur="166" decel="50000">
                                          <p:stCondLst>
                                            <p:cond delay="1668"/>
                                          </p:stCondLst>
                                        </p:cTn>
                                        <p:tgtEl>
                                          <p:spTgt spid="9"/>
                                        </p:tgtEl>
                                      </p:cBhvr>
                                      <p:to x="100000" y="100000"/>
                                    </p:animScale>
                                    <p:animScale>
                                      <p:cBhvr>
                                        <p:cTn id="32" dur="26">
                                          <p:stCondLst>
                                            <p:cond delay="1808"/>
                                          </p:stCondLst>
                                        </p:cTn>
                                        <p:tgtEl>
                                          <p:spTgt spid="9"/>
                                        </p:tgtEl>
                                      </p:cBhvr>
                                      <p:to x="100000" y="95000"/>
                                    </p:animScale>
                                    <p:animScale>
                                      <p:cBhvr>
                                        <p:cTn id="33" dur="166" decel="50000">
                                          <p:stCondLst>
                                            <p:cond delay="1834"/>
                                          </p:stCondLst>
                                        </p:cTn>
                                        <p:tgtEl>
                                          <p:spTgt spid="9"/>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0" end="0"/>
                                            </p:txEl>
                                          </p:spTgt>
                                        </p:tgtEl>
                                        <p:attrNameLst>
                                          <p:attrName>style.visibility</p:attrName>
                                        </p:attrNameLst>
                                      </p:cBhvr>
                                      <p:to>
                                        <p:strVal val="visible"/>
                                      </p:to>
                                    </p:set>
                                    <p:animEffect transition="in" filter="fade">
                                      <p:cBhvr>
                                        <p:cTn id="44" dur="1000"/>
                                        <p:tgtEl>
                                          <p:spTgt spid="3">
                                            <p:txEl>
                                              <p:pRg st="0" end="0"/>
                                            </p:txEl>
                                          </p:spTgt>
                                        </p:tgtEl>
                                      </p:cBhvr>
                                    </p:animEffect>
                                    <p:anim calcmode="lin" valueType="num">
                                      <p:cBhvr>
                                        <p:cTn id="4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fade">
                                      <p:cBhvr>
                                        <p:cTn id="51" dur="1000"/>
                                        <p:tgtEl>
                                          <p:spTgt spid="3">
                                            <p:txEl>
                                              <p:pRg st="1" end="1"/>
                                            </p:txEl>
                                          </p:spTgt>
                                        </p:tgtEl>
                                      </p:cBhvr>
                                    </p:animEffect>
                                    <p:anim calcmode="lin" valueType="num">
                                      <p:cBhvr>
                                        <p:cTn id="5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6BC5AFA-2969-410A-90EE-3C3250878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F05D597-3BAB-4790-93E1-E0FC9BE31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84114A-A06A-F484-3ADC-882C85B11B9B}"/>
              </a:ext>
            </a:extLst>
          </p:cNvPr>
          <p:cNvSpPr>
            <a:spLocks noGrp="1"/>
          </p:cNvSpPr>
          <p:nvPr>
            <p:ph type="title"/>
          </p:nvPr>
        </p:nvSpPr>
        <p:spPr>
          <a:xfrm>
            <a:off x="472889" y="3493574"/>
            <a:ext cx="4340558" cy="2642191"/>
          </a:xfrm>
        </p:spPr>
        <p:txBody>
          <a:bodyPr anchor="ctr">
            <a:normAutofit/>
          </a:bodyPr>
          <a:lstStyle/>
          <a:p>
            <a:pPr algn="ctr"/>
            <a:r>
              <a:rPr lang="en-US" sz="4800" b="1" kern="100" dirty="0">
                <a:solidFill>
                  <a:schemeClr val="tx1">
                    <a:lumMod val="85000"/>
                    <a:lumOff val="15000"/>
                  </a:schemeClr>
                </a:solidFill>
                <a:effectLst/>
                <a:latin typeface="Times New Roman" panose="02020603050405020304" pitchFamily="18" charset="0"/>
                <a:ea typeface="Aptos" panose="020B0004020202020204" pitchFamily="34" charset="0"/>
                <a:cs typeface="Times New Roman" panose="02020603050405020304" pitchFamily="18" charset="0"/>
              </a:rPr>
              <a:t>Impact on Governance</a:t>
            </a:r>
            <a:endParaRPr lang="en-US" sz="4800" dirty="0">
              <a:solidFill>
                <a:schemeClr val="tx1">
                  <a:lumMod val="85000"/>
                  <a:lumOff val="15000"/>
                </a:schemeClr>
              </a:solidFill>
            </a:endParaRPr>
          </a:p>
        </p:txBody>
      </p:sp>
      <p:pic>
        <p:nvPicPr>
          <p:cNvPr id="14" name="Picture 13" descr="A group of people pushing a stack of cubes&#10;&#10;Description automatically generated">
            <a:extLst>
              <a:ext uri="{FF2B5EF4-FFF2-40B4-BE49-F238E27FC236}">
                <a16:creationId xmlns:a16="http://schemas.microsoft.com/office/drawing/2014/main" id="{AF0874BD-04B7-C891-0105-E5DCAAC87A7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644" r="22637" b="-2"/>
          <a:stretch/>
        </p:blipFill>
        <p:spPr>
          <a:xfrm>
            <a:off x="-2" y="1"/>
            <a:ext cx="3057098" cy="2783481"/>
          </a:xfrm>
          <a:custGeom>
            <a:avLst/>
            <a:gdLst/>
            <a:ahLst/>
            <a:cxnLst/>
            <a:rect l="l" t="t" r="r" b="b"/>
            <a:pathLst>
              <a:path w="3057098" h="2783481">
                <a:moveTo>
                  <a:pt x="0" y="0"/>
                </a:moveTo>
                <a:lnTo>
                  <a:pt x="3057098" y="0"/>
                </a:lnTo>
                <a:lnTo>
                  <a:pt x="3057098" y="2783481"/>
                </a:lnTo>
                <a:lnTo>
                  <a:pt x="3031442" y="2779565"/>
                </a:lnTo>
                <a:cubicBezTo>
                  <a:pt x="2987947" y="2788480"/>
                  <a:pt x="3004233" y="2763820"/>
                  <a:pt x="2967762" y="2763232"/>
                </a:cubicBezTo>
                <a:cubicBezTo>
                  <a:pt x="2907836" y="2770608"/>
                  <a:pt x="2969797" y="2754939"/>
                  <a:pt x="2878060" y="2754902"/>
                </a:cubicBezTo>
                <a:cubicBezTo>
                  <a:pt x="2872770" y="2756305"/>
                  <a:pt x="2861821" y="2754249"/>
                  <a:pt x="2863176" y="2752103"/>
                </a:cubicBezTo>
                <a:cubicBezTo>
                  <a:pt x="2843072" y="2752180"/>
                  <a:pt x="2786231" y="2737673"/>
                  <a:pt x="2757426" y="2739233"/>
                </a:cubicBezTo>
                <a:cubicBezTo>
                  <a:pt x="2701981" y="2731044"/>
                  <a:pt x="2674135" y="2740512"/>
                  <a:pt x="2633757" y="2737262"/>
                </a:cubicBezTo>
                <a:cubicBezTo>
                  <a:pt x="2587447" y="2728214"/>
                  <a:pt x="2560454" y="2720365"/>
                  <a:pt x="2479570" y="2701084"/>
                </a:cubicBezTo>
                <a:lnTo>
                  <a:pt x="2205046" y="2645774"/>
                </a:lnTo>
                <a:cubicBezTo>
                  <a:pt x="2103240" y="2604977"/>
                  <a:pt x="1971476" y="2627140"/>
                  <a:pt x="1909181" y="2624134"/>
                </a:cubicBezTo>
                <a:cubicBezTo>
                  <a:pt x="1883362" y="2636268"/>
                  <a:pt x="1862433" y="2622814"/>
                  <a:pt x="1831269" y="2627746"/>
                </a:cubicBezTo>
                <a:cubicBezTo>
                  <a:pt x="1761936" y="2630414"/>
                  <a:pt x="1693116" y="2644202"/>
                  <a:pt x="1603124" y="2634857"/>
                </a:cubicBezTo>
                <a:cubicBezTo>
                  <a:pt x="1562560" y="2672843"/>
                  <a:pt x="1457085" y="2649945"/>
                  <a:pt x="1370975" y="2671640"/>
                </a:cubicBezTo>
                <a:cubicBezTo>
                  <a:pt x="1320990" y="2676070"/>
                  <a:pt x="1242461" y="2657204"/>
                  <a:pt x="1225137" y="2677699"/>
                </a:cubicBezTo>
                <a:cubicBezTo>
                  <a:pt x="1202262" y="2665156"/>
                  <a:pt x="1180852" y="2685418"/>
                  <a:pt x="1155850" y="2687217"/>
                </a:cubicBezTo>
                <a:cubicBezTo>
                  <a:pt x="1135891" y="2679241"/>
                  <a:pt x="1125988" y="2686139"/>
                  <a:pt x="1107856" y="2687671"/>
                </a:cubicBezTo>
                <a:cubicBezTo>
                  <a:pt x="1099644" y="2682752"/>
                  <a:pt x="1084298" y="2683009"/>
                  <a:pt x="1079077" y="2688779"/>
                </a:cubicBezTo>
                <a:cubicBezTo>
                  <a:pt x="1086485" y="2702084"/>
                  <a:pt x="1033188" y="2695447"/>
                  <a:pt x="1029228" y="2704623"/>
                </a:cubicBezTo>
                <a:cubicBezTo>
                  <a:pt x="998294" y="2706536"/>
                  <a:pt x="863971" y="2694887"/>
                  <a:pt x="841218" y="2709575"/>
                </a:cubicBezTo>
                <a:cubicBezTo>
                  <a:pt x="778678" y="2716549"/>
                  <a:pt x="688288" y="2693183"/>
                  <a:pt x="661710" y="2693593"/>
                </a:cubicBezTo>
                <a:cubicBezTo>
                  <a:pt x="635337" y="2666760"/>
                  <a:pt x="506978" y="2737479"/>
                  <a:pt x="394121" y="2738982"/>
                </a:cubicBezTo>
                <a:cubicBezTo>
                  <a:pt x="378913" y="2736392"/>
                  <a:pt x="370784" y="2736426"/>
                  <a:pt x="366705" y="2742543"/>
                </a:cubicBezTo>
                <a:cubicBezTo>
                  <a:pt x="337364" y="2746076"/>
                  <a:pt x="279482" y="2751853"/>
                  <a:pt x="218078" y="2760183"/>
                </a:cubicBezTo>
                <a:cubicBezTo>
                  <a:pt x="195004" y="2763619"/>
                  <a:pt x="126650" y="2763842"/>
                  <a:pt x="56381" y="2764115"/>
                </a:cubicBezTo>
                <a:lnTo>
                  <a:pt x="0" y="2764591"/>
                </a:lnTo>
                <a:close/>
              </a:path>
            </a:pathLst>
          </a:custGeom>
        </p:spPr>
      </p:pic>
      <p:pic>
        <p:nvPicPr>
          <p:cNvPr id="11" name="Picture 10" descr="A close up of a globe&#10;&#10;Description automatically generated">
            <a:extLst>
              <a:ext uri="{FF2B5EF4-FFF2-40B4-BE49-F238E27FC236}">
                <a16:creationId xmlns:a16="http://schemas.microsoft.com/office/drawing/2014/main" id="{6C686DCA-A6D6-0802-48D8-03C15DB626C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8001" r="14414" b="-2"/>
          <a:stretch/>
        </p:blipFill>
        <p:spPr>
          <a:xfrm>
            <a:off x="3057099" y="10"/>
            <a:ext cx="3057098" cy="2986257"/>
          </a:xfrm>
          <a:custGeom>
            <a:avLst/>
            <a:gdLst/>
            <a:ahLst/>
            <a:cxnLst/>
            <a:rect l="l" t="t" r="r" b="b"/>
            <a:pathLst>
              <a:path w="3057098" h="2986267">
                <a:moveTo>
                  <a:pt x="0" y="0"/>
                </a:moveTo>
                <a:lnTo>
                  <a:pt x="3057098" y="0"/>
                </a:lnTo>
                <a:lnTo>
                  <a:pt x="3057098" y="2986267"/>
                </a:lnTo>
                <a:lnTo>
                  <a:pt x="2991505" y="2973669"/>
                </a:lnTo>
                <a:cubicBezTo>
                  <a:pt x="2986406" y="2975025"/>
                  <a:pt x="2980944" y="2975881"/>
                  <a:pt x="2975255" y="2976383"/>
                </a:cubicBezTo>
                <a:lnTo>
                  <a:pt x="2958604" y="2976932"/>
                </a:lnTo>
                <a:lnTo>
                  <a:pt x="2957063" y="2976248"/>
                </a:lnTo>
                <a:cubicBezTo>
                  <a:pt x="2949289" y="2974372"/>
                  <a:pt x="2943741" y="2974147"/>
                  <a:pt x="2939188" y="2974654"/>
                </a:cubicBezTo>
                <a:lnTo>
                  <a:pt x="2934279" y="2975806"/>
                </a:lnTo>
                <a:lnTo>
                  <a:pt x="2921702" y="2975183"/>
                </a:lnTo>
                <a:lnTo>
                  <a:pt x="2896086" y="2975225"/>
                </a:lnTo>
                <a:lnTo>
                  <a:pt x="2892083" y="2974044"/>
                </a:lnTo>
                <a:lnTo>
                  <a:pt x="2854675" y="2972254"/>
                </a:lnTo>
                <a:cubicBezTo>
                  <a:pt x="2854626" y="2972058"/>
                  <a:pt x="2854579" y="2971861"/>
                  <a:pt x="2854532" y="2971664"/>
                </a:cubicBezTo>
                <a:cubicBezTo>
                  <a:pt x="2853362" y="2970303"/>
                  <a:pt x="2850890" y="2969221"/>
                  <a:pt x="2845622" y="2968694"/>
                </a:cubicBezTo>
                <a:cubicBezTo>
                  <a:pt x="2859191" y="2961231"/>
                  <a:pt x="2844473" y="2965200"/>
                  <a:pt x="2827743" y="2964304"/>
                </a:cubicBezTo>
                <a:cubicBezTo>
                  <a:pt x="2845086" y="2952515"/>
                  <a:pt x="2794257" y="2954970"/>
                  <a:pt x="2791151" y="2947197"/>
                </a:cubicBezTo>
                <a:cubicBezTo>
                  <a:pt x="2778474" y="2946805"/>
                  <a:pt x="2765381" y="2946177"/>
                  <a:pt x="2752195" y="2945269"/>
                </a:cubicBezTo>
                <a:lnTo>
                  <a:pt x="2744539" y="2944572"/>
                </a:lnTo>
                <a:cubicBezTo>
                  <a:pt x="2744514" y="2944524"/>
                  <a:pt x="2744488" y="2944477"/>
                  <a:pt x="2744463" y="2944430"/>
                </a:cubicBezTo>
                <a:cubicBezTo>
                  <a:pt x="2742964" y="2944006"/>
                  <a:pt x="2740509" y="2943675"/>
                  <a:pt x="2736543" y="2943441"/>
                </a:cubicBezTo>
                <a:lnTo>
                  <a:pt x="2730583" y="2943301"/>
                </a:lnTo>
                <a:lnTo>
                  <a:pt x="2715736" y="2941949"/>
                </a:lnTo>
                <a:lnTo>
                  <a:pt x="2711134" y="2940635"/>
                </a:lnTo>
                <a:lnTo>
                  <a:pt x="2710043" y="2938892"/>
                </a:lnTo>
                <a:lnTo>
                  <a:pt x="2708586" y="2938942"/>
                </a:lnTo>
                <a:cubicBezTo>
                  <a:pt x="2696887" y="2940722"/>
                  <a:pt x="2691882" y="2944401"/>
                  <a:pt x="2683440" y="2932101"/>
                </a:cubicBezTo>
                <a:cubicBezTo>
                  <a:pt x="2657463" y="2934325"/>
                  <a:pt x="2655741" y="2927151"/>
                  <a:pt x="2624001" y="2921607"/>
                </a:cubicBezTo>
                <a:cubicBezTo>
                  <a:pt x="2608393" y="2924555"/>
                  <a:pt x="2598051" y="2921964"/>
                  <a:pt x="2588774" y="2917563"/>
                </a:cubicBezTo>
                <a:cubicBezTo>
                  <a:pt x="2555967" y="2916466"/>
                  <a:pt x="2528947" y="2908944"/>
                  <a:pt x="2493575" y="2904333"/>
                </a:cubicBezTo>
                <a:cubicBezTo>
                  <a:pt x="2452308" y="2906135"/>
                  <a:pt x="2436829" y="2894307"/>
                  <a:pt x="2399010" y="2889422"/>
                </a:cubicBezTo>
                <a:cubicBezTo>
                  <a:pt x="2361549" y="2895778"/>
                  <a:pt x="2375298" y="2878468"/>
                  <a:pt x="2357312" y="2872819"/>
                </a:cubicBezTo>
                <a:lnTo>
                  <a:pt x="2351910" y="2871943"/>
                </a:lnTo>
                <a:lnTo>
                  <a:pt x="2336804" y="2871952"/>
                </a:lnTo>
                <a:lnTo>
                  <a:pt x="2331064" y="2872352"/>
                </a:lnTo>
                <a:cubicBezTo>
                  <a:pt x="2327134" y="2872479"/>
                  <a:pt x="2324548" y="2872375"/>
                  <a:pt x="2322793" y="2872094"/>
                </a:cubicBezTo>
                <a:lnTo>
                  <a:pt x="2322605" y="2871961"/>
                </a:lnTo>
                <a:lnTo>
                  <a:pt x="2314820" y="2871966"/>
                </a:lnTo>
                <a:cubicBezTo>
                  <a:pt x="2301635" y="2872263"/>
                  <a:pt x="2288768" y="2872824"/>
                  <a:pt x="2276481" y="2873583"/>
                </a:cubicBezTo>
                <a:cubicBezTo>
                  <a:pt x="2267309" y="2866227"/>
                  <a:pt x="2221282" y="2873219"/>
                  <a:pt x="2228192" y="2860074"/>
                </a:cubicBezTo>
                <a:cubicBezTo>
                  <a:pt x="2211680" y="2860703"/>
                  <a:pt x="2200963" y="2865926"/>
                  <a:pt x="2207785" y="2857373"/>
                </a:cubicBezTo>
                <a:cubicBezTo>
                  <a:pt x="2202388" y="2857330"/>
                  <a:pt x="2199187" y="2856489"/>
                  <a:pt x="2196990" y="2855257"/>
                </a:cubicBezTo>
                <a:lnTo>
                  <a:pt x="2196383" y="2854691"/>
                </a:lnTo>
                <a:lnTo>
                  <a:pt x="2159620" y="2856303"/>
                </a:lnTo>
                <a:lnTo>
                  <a:pt x="2154890" y="2855504"/>
                </a:lnTo>
                <a:lnTo>
                  <a:pt x="2130734" y="2857852"/>
                </a:lnTo>
                <a:lnTo>
                  <a:pt x="2118358" y="2858374"/>
                </a:lnTo>
                <a:lnTo>
                  <a:pt x="2114648" y="2859949"/>
                </a:lnTo>
                <a:cubicBezTo>
                  <a:pt x="2110758" y="2860857"/>
                  <a:pt x="2105335" y="2861136"/>
                  <a:pt x="2096486" y="2859993"/>
                </a:cubicBezTo>
                <a:lnTo>
                  <a:pt x="2094481" y="2859461"/>
                </a:lnTo>
                <a:lnTo>
                  <a:pt x="2079203" y="2861500"/>
                </a:lnTo>
                <a:cubicBezTo>
                  <a:pt x="2074231" y="2862506"/>
                  <a:pt x="2069760" y="2863838"/>
                  <a:pt x="2066033" y="2865631"/>
                </a:cubicBezTo>
                <a:cubicBezTo>
                  <a:pt x="2016830" y="2853996"/>
                  <a:pt x="1967555" y="2861827"/>
                  <a:pt x="1912749" y="2858433"/>
                </a:cubicBezTo>
                <a:cubicBezTo>
                  <a:pt x="1850769" y="2858966"/>
                  <a:pt x="1807698" y="2861006"/>
                  <a:pt x="1766911" y="2860758"/>
                </a:cubicBezTo>
                <a:cubicBezTo>
                  <a:pt x="1747759" y="2861754"/>
                  <a:pt x="1608015" y="2862289"/>
                  <a:pt x="1619525" y="2856939"/>
                </a:cubicBezTo>
                <a:cubicBezTo>
                  <a:pt x="1560230" y="2867354"/>
                  <a:pt x="1525745" y="2852761"/>
                  <a:pt x="1459978" y="2856333"/>
                </a:cubicBezTo>
                <a:cubicBezTo>
                  <a:pt x="1426593" y="2841948"/>
                  <a:pt x="1443916" y="2854854"/>
                  <a:pt x="1407579" y="2851264"/>
                </a:cubicBezTo>
                <a:cubicBezTo>
                  <a:pt x="1415764" y="2863834"/>
                  <a:pt x="1364040" y="2843051"/>
                  <a:pt x="1359935" y="2856837"/>
                </a:cubicBezTo>
                <a:cubicBezTo>
                  <a:pt x="1353450" y="2855749"/>
                  <a:pt x="1347304" y="2854257"/>
                  <a:pt x="1341158" y="2852657"/>
                </a:cubicBezTo>
                <a:lnTo>
                  <a:pt x="1337937" y="2851828"/>
                </a:lnTo>
                <a:lnTo>
                  <a:pt x="1324683" y="2850898"/>
                </a:lnTo>
                <a:lnTo>
                  <a:pt x="1321398" y="2847641"/>
                </a:lnTo>
                <a:lnTo>
                  <a:pt x="1160343" y="2842415"/>
                </a:lnTo>
                <a:cubicBezTo>
                  <a:pt x="1146207" y="2844500"/>
                  <a:pt x="1100463" y="2844195"/>
                  <a:pt x="1090607" y="2840022"/>
                </a:cubicBezTo>
                <a:cubicBezTo>
                  <a:pt x="1080821" y="2839110"/>
                  <a:pt x="1070143" y="2840576"/>
                  <a:pt x="1064446" y="2836111"/>
                </a:cubicBezTo>
                <a:cubicBezTo>
                  <a:pt x="1043193" y="2833486"/>
                  <a:pt x="994518" y="2827448"/>
                  <a:pt x="963083" y="2824267"/>
                </a:cubicBezTo>
                <a:cubicBezTo>
                  <a:pt x="946141" y="2829886"/>
                  <a:pt x="919540" y="2818476"/>
                  <a:pt x="875833" y="2817021"/>
                </a:cubicBezTo>
                <a:cubicBezTo>
                  <a:pt x="857293" y="2823521"/>
                  <a:pt x="846376" y="2815951"/>
                  <a:pt x="810880" y="2824562"/>
                </a:cubicBezTo>
                <a:cubicBezTo>
                  <a:pt x="809425" y="2823671"/>
                  <a:pt x="807609" y="2822845"/>
                  <a:pt x="805487" y="2822105"/>
                </a:cubicBezTo>
                <a:cubicBezTo>
                  <a:pt x="793156" y="2817808"/>
                  <a:pt x="773394" y="2817339"/>
                  <a:pt x="761343" y="2821057"/>
                </a:cubicBezTo>
                <a:cubicBezTo>
                  <a:pt x="704779" y="2832446"/>
                  <a:pt x="653498" y="2831110"/>
                  <a:pt x="605271" y="2832852"/>
                </a:cubicBezTo>
                <a:cubicBezTo>
                  <a:pt x="550762" y="2833442"/>
                  <a:pt x="587467" y="2819797"/>
                  <a:pt x="519047" y="2830379"/>
                </a:cubicBezTo>
                <a:cubicBezTo>
                  <a:pt x="511945" y="2825298"/>
                  <a:pt x="503329" y="2824906"/>
                  <a:pt x="488674" y="2827007"/>
                </a:cubicBezTo>
                <a:cubicBezTo>
                  <a:pt x="462207" y="2826924"/>
                  <a:pt x="464861" y="2814526"/>
                  <a:pt x="437776" y="2821512"/>
                </a:cubicBezTo>
                <a:cubicBezTo>
                  <a:pt x="442895" y="2814920"/>
                  <a:pt x="387731" y="2817983"/>
                  <a:pt x="400303" y="2811266"/>
                </a:cubicBezTo>
                <a:cubicBezTo>
                  <a:pt x="383378" y="2804854"/>
                  <a:pt x="374355" y="2814718"/>
                  <a:pt x="357515" y="2809104"/>
                </a:cubicBezTo>
                <a:cubicBezTo>
                  <a:pt x="338281" y="2807508"/>
                  <a:pt x="368227" y="2816454"/>
                  <a:pt x="346837" y="2816545"/>
                </a:cubicBezTo>
                <a:cubicBezTo>
                  <a:pt x="320970" y="2815447"/>
                  <a:pt x="320390" y="2827700"/>
                  <a:pt x="301309" y="2811656"/>
                </a:cubicBezTo>
                <a:lnTo>
                  <a:pt x="232324" y="2803368"/>
                </a:lnTo>
                <a:cubicBezTo>
                  <a:pt x="216594" y="2806919"/>
                  <a:pt x="204271" y="2804710"/>
                  <a:pt x="192344" y="2800640"/>
                </a:cubicBezTo>
                <a:cubicBezTo>
                  <a:pt x="156233" y="2800780"/>
                  <a:pt x="123724" y="2794250"/>
                  <a:pt x="83353" y="2790959"/>
                </a:cubicBezTo>
                <a:cubicBezTo>
                  <a:pt x="61304" y="2792645"/>
                  <a:pt x="44838" y="2790665"/>
                  <a:pt x="28491" y="2787829"/>
                </a:cubicBezTo>
                <a:lnTo>
                  <a:pt x="0" y="2783481"/>
                </a:lnTo>
                <a:close/>
              </a:path>
            </a:pathLst>
          </a:custGeom>
        </p:spPr>
      </p:pic>
      <p:pic>
        <p:nvPicPr>
          <p:cNvPr id="8" name="Picture 7" descr="A magnifying glass on a graph&#10;&#10;Description automatically generated">
            <a:extLst>
              <a:ext uri="{FF2B5EF4-FFF2-40B4-BE49-F238E27FC236}">
                <a16:creationId xmlns:a16="http://schemas.microsoft.com/office/drawing/2014/main" id="{7D92A2E2-8773-79BB-FE31-763B487D4F4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4180" r="11362" b="-2"/>
          <a:stretch/>
        </p:blipFill>
        <p:spPr>
          <a:xfrm>
            <a:off x="6114197" y="1"/>
            <a:ext cx="3057098" cy="3154027"/>
          </a:xfrm>
          <a:custGeom>
            <a:avLst/>
            <a:gdLst/>
            <a:ahLst/>
            <a:cxnLst/>
            <a:rect l="l" t="t" r="r" b="b"/>
            <a:pathLst>
              <a:path w="3057098" h="3154027">
                <a:moveTo>
                  <a:pt x="0" y="0"/>
                </a:moveTo>
                <a:lnTo>
                  <a:pt x="3057098" y="0"/>
                </a:lnTo>
                <a:lnTo>
                  <a:pt x="3057098" y="3151894"/>
                </a:lnTo>
                <a:lnTo>
                  <a:pt x="3045819" y="3151192"/>
                </a:lnTo>
                <a:cubicBezTo>
                  <a:pt x="3044032" y="3142216"/>
                  <a:pt x="3039036" y="3148470"/>
                  <a:pt x="3024289" y="3151018"/>
                </a:cubicBezTo>
                <a:cubicBezTo>
                  <a:pt x="3018220" y="3137644"/>
                  <a:pt x="2982089" y="3149753"/>
                  <a:pt x="2966579" y="3143805"/>
                </a:cubicBezTo>
                <a:cubicBezTo>
                  <a:pt x="2955879" y="3145979"/>
                  <a:pt x="2944455" y="3148033"/>
                  <a:pt x="2932485" y="3149871"/>
                </a:cubicBezTo>
                <a:lnTo>
                  <a:pt x="2836321" y="3150794"/>
                </a:lnTo>
                <a:lnTo>
                  <a:pt x="2735611" y="3140023"/>
                </a:lnTo>
                <a:cubicBezTo>
                  <a:pt x="2698359" y="3139788"/>
                  <a:pt x="2666102" y="3135789"/>
                  <a:pt x="2634574" y="3138609"/>
                </a:cubicBezTo>
                <a:cubicBezTo>
                  <a:pt x="2621767" y="3135498"/>
                  <a:pt x="2609696" y="3134241"/>
                  <a:pt x="2597992" y="3138898"/>
                </a:cubicBezTo>
                <a:cubicBezTo>
                  <a:pt x="2563229" y="3137345"/>
                  <a:pt x="2554813" y="3130694"/>
                  <a:pt x="2532785" y="3135881"/>
                </a:cubicBezTo>
                <a:cubicBezTo>
                  <a:pt x="2513254" y="3125124"/>
                  <a:pt x="2512098" y="3129230"/>
                  <a:pt x="2502919" y="3132310"/>
                </a:cubicBezTo>
                <a:lnTo>
                  <a:pt x="2501610" y="3132530"/>
                </a:lnTo>
                <a:lnTo>
                  <a:pt x="2498941" y="3130992"/>
                </a:lnTo>
                <a:lnTo>
                  <a:pt x="2493416" y="3130281"/>
                </a:lnTo>
                <a:lnTo>
                  <a:pt x="2478333" y="3130738"/>
                </a:lnTo>
                <a:lnTo>
                  <a:pt x="2472660" y="3131307"/>
                </a:lnTo>
                <a:cubicBezTo>
                  <a:pt x="2468754" y="3131553"/>
                  <a:pt x="2466158" y="3131524"/>
                  <a:pt x="2464361" y="3131297"/>
                </a:cubicBezTo>
                <a:lnTo>
                  <a:pt x="2464154" y="3131170"/>
                </a:lnTo>
                <a:lnTo>
                  <a:pt x="2456381" y="3131406"/>
                </a:lnTo>
                <a:cubicBezTo>
                  <a:pt x="2443262" y="3132095"/>
                  <a:pt x="2430496" y="3133038"/>
                  <a:pt x="2418345" y="3134158"/>
                </a:cubicBezTo>
                <a:cubicBezTo>
                  <a:pt x="2408069" y="3127098"/>
                  <a:pt x="2363170" y="3135438"/>
                  <a:pt x="2368084" y="3122128"/>
                </a:cubicBezTo>
                <a:cubicBezTo>
                  <a:pt x="2351692" y="3123246"/>
                  <a:pt x="2341778" y="3128772"/>
                  <a:pt x="2347298" y="3120042"/>
                </a:cubicBezTo>
                <a:cubicBezTo>
                  <a:pt x="2341902" y="3120159"/>
                  <a:pt x="2338577" y="3119417"/>
                  <a:pt x="2336196" y="3118255"/>
                </a:cubicBezTo>
                <a:lnTo>
                  <a:pt x="2335507" y="3117708"/>
                </a:lnTo>
                <a:lnTo>
                  <a:pt x="2299041" y="3120409"/>
                </a:lnTo>
                <a:lnTo>
                  <a:pt x="2294199" y="3119752"/>
                </a:lnTo>
                <a:lnTo>
                  <a:pt x="2270432" y="3122813"/>
                </a:lnTo>
                <a:lnTo>
                  <a:pt x="2258151" y="3123700"/>
                </a:lnTo>
                <a:lnTo>
                  <a:pt x="2254681" y="3125381"/>
                </a:lnTo>
                <a:cubicBezTo>
                  <a:pt x="2250936" y="3126402"/>
                  <a:pt x="2245567" y="3126842"/>
                  <a:pt x="2236559" y="3125966"/>
                </a:cubicBezTo>
                <a:lnTo>
                  <a:pt x="2234474" y="3125494"/>
                </a:lnTo>
                <a:lnTo>
                  <a:pt x="2219528" y="3127982"/>
                </a:lnTo>
                <a:cubicBezTo>
                  <a:pt x="2214714" y="3129132"/>
                  <a:pt x="2210453" y="3130595"/>
                  <a:pt x="2207002" y="3132491"/>
                </a:cubicBezTo>
                <a:cubicBezTo>
                  <a:pt x="2156110" y="3122357"/>
                  <a:pt x="2108091" y="3131629"/>
                  <a:pt x="2052852" y="3129876"/>
                </a:cubicBezTo>
                <a:cubicBezTo>
                  <a:pt x="2028972" y="3114110"/>
                  <a:pt x="1933518" y="3133414"/>
                  <a:pt x="1919805" y="3148701"/>
                </a:cubicBezTo>
                <a:cubicBezTo>
                  <a:pt x="1919495" y="3135305"/>
                  <a:pt x="1850275" y="3153545"/>
                  <a:pt x="1832420" y="3154018"/>
                </a:cubicBezTo>
                <a:cubicBezTo>
                  <a:pt x="1826468" y="3154176"/>
                  <a:pt x="1826223" y="3152360"/>
                  <a:pt x="1836140" y="3146739"/>
                </a:cubicBezTo>
                <a:cubicBezTo>
                  <a:pt x="1817166" y="3148304"/>
                  <a:pt x="1797581" y="3141342"/>
                  <a:pt x="1808268" y="3135666"/>
                </a:cubicBezTo>
                <a:cubicBezTo>
                  <a:pt x="1750627" y="3147814"/>
                  <a:pt x="1665554" y="3135735"/>
                  <a:pt x="1600421" y="3141252"/>
                </a:cubicBezTo>
                <a:cubicBezTo>
                  <a:pt x="1564912" y="3127904"/>
                  <a:pt x="1584162" y="3140254"/>
                  <a:pt x="1547330" y="3137758"/>
                </a:cubicBezTo>
                <a:cubicBezTo>
                  <a:pt x="1557404" y="3150045"/>
                  <a:pt x="1502617" y="3130864"/>
                  <a:pt x="1500602" y="3144732"/>
                </a:cubicBezTo>
                <a:cubicBezTo>
                  <a:pt x="1493963" y="3143838"/>
                  <a:pt x="1487595" y="3142535"/>
                  <a:pt x="1481222" y="3141123"/>
                </a:cubicBezTo>
                <a:lnTo>
                  <a:pt x="1477876" y="3140390"/>
                </a:lnTo>
                <a:lnTo>
                  <a:pt x="1464501" y="3139858"/>
                </a:lnTo>
                <a:lnTo>
                  <a:pt x="1460732" y="3136709"/>
                </a:lnTo>
                <a:lnTo>
                  <a:pt x="1440600" y="3133758"/>
                </a:lnTo>
                <a:cubicBezTo>
                  <a:pt x="1433060" y="3133118"/>
                  <a:pt x="1424946" y="3132970"/>
                  <a:pt x="1415980" y="3133617"/>
                </a:cubicBezTo>
                <a:cubicBezTo>
                  <a:pt x="1393922" y="3139112"/>
                  <a:pt x="1359576" y="3132377"/>
                  <a:pt x="1328512" y="3132784"/>
                </a:cubicBezTo>
                <a:lnTo>
                  <a:pt x="1314246" y="3134486"/>
                </a:lnTo>
                <a:lnTo>
                  <a:pt x="1267686" y="3131648"/>
                </a:lnTo>
                <a:cubicBezTo>
                  <a:pt x="1254432" y="3131098"/>
                  <a:pt x="1240676" y="3130808"/>
                  <a:pt x="1226193" y="3131010"/>
                </a:cubicBezTo>
                <a:lnTo>
                  <a:pt x="1199309" y="3132364"/>
                </a:lnTo>
                <a:lnTo>
                  <a:pt x="1192262" y="3131242"/>
                </a:lnTo>
                <a:cubicBezTo>
                  <a:pt x="1179987" y="3131367"/>
                  <a:pt x="1163742" y="3135316"/>
                  <a:pt x="1165189" y="3130519"/>
                </a:cubicBezTo>
                <a:lnTo>
                  <a:pt x="1151401" y="3132182"/>
                </a:lnTo>
                <a:lnTo>
                  <a:pt x="1137791" y="3128353"/>
                </a:lnTo>
                <a:cubicBezTo>
                  <a:pt x="1136300" y="3127464"/>
                  <a:pt x="1135179" y="3126517"/>
                  <a:pt x="1134464" y="3125548"/>
                </a:cubicBezTo>
                <a:lnTo>
                  <a:pt x="1115199" y="3126807"/>
                </a:lnTo>
                <a:lnTo>
                  <a:pt x="1099406" y="3124066"/>
                </a:lnTo>
                <a:lnTo>
                  <a:pt x="1085638" y="3125858"/>
                </a:lnTo>
                <a:lnTo>
                  <a:pt x="1079923" y="3125454"/>
                </a:lnTo>
                <a:lnTo>
                  <a:pt x="1065720" y="3124097"/>
                </a:lnTo>
                <a:cubicBezTo>
                  <a:pt x="1058438" y="3123146"/>
                  <a:pt x="1050289" y="3122000"/>
                  <a:pt x="1041215" y="3121083"/>
                </a:cubicBezTo>
                <a:lnTo>
                  <a:pt x="1033570" y="3120664"/>
                </a:lnTo>
                <a:lnTo>
                  <a:pt x="1016926" y="3116054"/>
                </a:lnTo>
                <a:cubicBezTo>
                  <a:pt x="1004817" y="3112569"/>
                  <a:pt x="995286" y="3110220"/>
                  <a:pt x="984708" y="3112111"/>
                </a:cubicBezTo>
                <a:cubicBezTo>
                  <a:pt x="966678" y="3107609"/>
                  <a:pt x="954082" y="3094990"/>
                  <a:pt x="927984" y="3098357"/>
                </a:cubicBezTo>
                <a:cubicBezTo>
                  <a:pt x="935904" y="3092640"/>
                  <a:pt x="899001" y="3097665"/>
                  <a:pt x="894641" y="3091793"/>
                </a:cubicBezTo>
                <a:cubicBezTo>
                  <a:pt x="892628" y="3087064"/>
                  <a:pt x="880964" y="3087487"/>
                  <a:pt x="872082" y="3085743"/>
                </a:cubicBezTo>
                <a:cubicBezTo>
                  <a:pt x="865751" y="3080914"/>
                  <a:pt x="821058" y="3076504"/>
                  <a:pt x="805498" y="3077199"/>
                </a:cubicBezTo>
                <a:cubicBezTo>
                  <a:pt x="761640" y="3082004"/>
                  <a:pt x="726362" y="3062561"/>
                  <a:pt x="691296" y="3065903"/>
                </a:cubicBezTo>
                <a:cubicBezTo>
                  <a:pt x="682115" y="3065448"/>
                  <a:pt x="674502" y="3064353"/>
                  <a:pt x="667909" y="3062868"/>
                </a:cubicBezTo>
                <a:lnTo>
                  <a:pt x="651477" y="3057752"/>
                </a:lnTo>
                <a:cubicBezTo>
                  <a:pt x="651272" y="3056629"/>
                  <a:pt x="651068" y="3055505"/>
                  <a:pt x="650865" y="3054381"/>
                </a:cubicBezTo>
                <a:lnTo>
                  <a:pt x="638590" y="3052309"/>
                </a:lnTo>
                <a:lnTo>
                  <a:pt x="636093" y="3051235"/>
                </a:lnTo>
                <a:cubicBezTo>
                  <a:pt x="631342" y="3049171"/>
                  <a:pt x="626496" y="3047209"/>
                  <a:pt x="621002" y="3045596"/>
                </a:cubicBezTo>
                <a:cubicBezTo>
                  <a:pt x="605899" y="3058245"/>
                  <a:pt x="571777" y="3033959"/>
                  <a:pt x="569727" y="3046565"/>
                </a:cubicBezTo>
                <a:cubicBezTo>
                  <a:pt x="536907" y="3039902"/>
                  <a:pt x="543564" y="3053649"/>
                  <a:pt x="522319" y="3037058"/>
                </a:cubicBezTo>
                <a:cubicBezTo>
                  <a:pt x="454841" y="3034504"/>
                  <a:pt x="385030" y="3013248"/>
                  <a:pt x="318414" y="3017739"/>
                </a:cubicBezTo>
                <a:cubicBezTo>
                  <a:pt x="334019" y="3013725"/>
                  <a:pt x="321918" y="3004946"/>
                  <a:pt x="302303" y="3004161"/>
                </a:cubicBezTo>
                <a:cubicBezTo>
                  <a:pt x="361564" y="2987947"/>
                  <a:pt x="207649" y="3009120"/>
                  <a:pt x="224227" y="2992473"/>
                </a:cubicBezTo>
                <a:cubicBezTo>
                  <a:pt x="196599" y="3005063"/>
                  <a:pt x="87052" y="3011746"/>
                  <a:pt x="79213" y="2994277"/>
                </a:cubicBezTo>
                <a:cubicBezTo>
                  <a:pt x="53655" y="2990206"/>
                  <a:pt x="27202" y="2988908"/>
                  <a:pt x="2265" y="2986702"/>
                </a:cubicBezTo>
                <a:lnTo>
                  <a:pt x="0" y="2986267"/>
                </a:lnTo>
                <a:close/>
              </a:path>
            </a:pathLst>
          </a:custGeom>
        </p:spPr>
      </p:pic>
      <p:pic>
        <p:nvPicPr>
          <p:cNvPr id="5" name="Picture 4" descr="A group of people standing together&#10;&#10;Description automatically generated">
            <a:extLst>
              <a:ext uri="{FF2B5EF4-FFF2-40B4-BE49-F238E27FC236}">
                <a16:creationId xmlns:a16="http://schemas.microsoft.com/office/drawing/2014/main" id="{59D03A0D-E2FC-6DCC-FF1D-1E70E884E74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6990" r="6769" b="-1"/>
          <a:stretch/>
        </p:blipFill>
        <p:spPr>
          <a:xfrm>
            <a:off x="9171300" y="10"/>
            <a:ext cx="3020705" cy="3152401"/>
          </a:xfrm>
          <a:custGeom>
            <a:avLst/>
            <a:gdLst/>
            <a:ahLst/>
            <a:cxnLst/>
            <a:rect l="l" t="t" r="r" b="b"/>
            <a:pathLst>
              <a:path w="3020705" h="3152411">
                <a:moveTo>
                  <a:pt x="0" y="0"/>
                </a:moveTo>
                <a:lnTo>
                  <a:pt x="3020705" y="0"/>
                </a:lnTo>
                <a:lnTo>
                  <a:pt x="3020705" y="2879835"/>
                </a:lnTo>
                <a:lnTo>
                  <a:pt x="3016694" y="2880363"/>
                </a:lnTo>
                <a:cubicBezTo>
                  <a:pt x="2981055" y="2884352"/>
                  <a:pt x="2961386" y="2884547"/>
                  <a:pt x="2939380" y="2887197"/>
                </a:cubicBezTo>
                <a:cubicBezTo>
                  <a:pt x="2903750" y="2893350"/>
                  <a:pt x="2866058" y="2907307"/>
                  <a:pt x="2844556" y="2911789"/>
                </a:cubicBezTo>
                <a:lnTo>
                  <a:pt x="2810362" y="2914093"/>
                </a:lnTo>
                <a:lnTo>
                  <a:pt x="2811605" y="2918445"/>
                </a:lnTo>
                <a:lnTo>
                  <a:pt x="2798903" y="2918765"/>
                </a:lnTo>
                <a:lnTo>
                  <a:pt x="2770552" y="2918871"/>
                </a:lnTo>
                <a:cubicBezTo>
                  <a:pt x="2752860" y="2919529"/>
                  <a:pt x="2703665" y="2918486"/>
                  <a:pt x="2685654" y="2920079"/>
                </a:cubicBezTo>
                <a:cubicBezTo>
                  <a:pt x="2680458" y="2924720"/>
                  <a:pt x="2672439" y="2927250"/>
                  <a:pt x="2662490" y="2928423"/>
                </a:cubicBezTo>
                <a:lnTo>
                  <a:pt x="2640578" y="2928554"/>
                </a:lnTo>
                <a:lnTo>
                  <a:pt x="2513506" y="2939738"/>
                </a:lnTo>
                <a:lnTo>
                  <a:pt x="2496034" y="2940573"/>
                </a:lnTo>
                <a:lnTo>
                  <a:pt x="2486572" y="2944324"/>
                </a:lnTo>
                <a:cubicBezTo>
                  <a:pt x="2479349" y="2945072"/>
                  <a:pt x="2458599" y="2944588"/>
                  <a:pt x="2452690" y="2945069"/>
                </a:cubicBezTo>
                <a:lnTo>
                  <a:pt x="2451122" y="2947203"/>
                </a:lnTo>
                <a:lnTo>
                  <a:pt x="2339749" y="2965532"/>
                </a:lnTo>
                <a:cubicBezTo>
                  <a:pt x="2335405" y="2962251"/>
                  <a:pt x="2325679" y="2967433"/>
                  <a:pt x="2320667" y="2968559"/>
                </a:cubicBezTo>
                <a:cubicBezTo>
                  <a:pt x="2319892" y="2966349"/>
                  <a:pt x="2307760" y="2965675"/>
                  <a:pt x="2304181" y="2967642"/>
                </a:cubicBezTo>
                <a:cubicBezTo>
                  <a:pt x="2218892" y="2978423"/>
                  <a:pt x="2261584" y="2956144"/>
                  <a:pt x="2212901" y="2970258"/>
                </a:cubicBezTo>
                <a:cubicBezTo>
                  <a:pt x="2204289" y="2971193"/>
                  <a:pt x="2197310" y="2970302"/>
                  <a:pt x="2191189" y="2968651"/>
                </a:cubicBezTo>
                <a:lnTo>
                  <a:pt x="2182059" y="2965260"/>
                </a:lnTo>
                <a:lnTo>
                  <a:pt x="2146716" y="2971669"/>
                </a:lnTo>
                <a:cubicBezTo>
                  <a:pt x="2129307" y="2973903"/>
                  <a:pt x="2110983" y="2975384"/>
                  <a:pt x="2092182" y="2976061"/>
                </a:cubicBezTo>
                <a:cubicBezTo>
                  <a:pt x="2087964" y="2971545"/>
                  <a:pt x="2073206" y="2977960"/>
                  <a:pt x="2066264" y="2979231"/>
                </a:cubicBezTo>
                <a:cubicBezTo>
                  <a:pt x="2066192" y="2976281"/>
                  <a:pt x="2050810" y="2974868"/>
                  <a:pt x="2045351" y="2977306"/>
                </a:cubicBezTo>
                <a:cubicBezTo>
                  <a:pt x="1930635" y="2987848"/>
                  <a:pt x="1995185" y="2960300"/>
                  <a:pt x="1926343" y="2976819"/>
                </a:cubicBezTo>
                <a:cubicBezTo>
                  <a:pt x="1914828" y="2977680"/>
                  <a:pt x="1906187" y="2976202"/>
                  <a:pt x="1898978" y="2973761"/>
                </a:cubicBezTo>
                <a:lnTo>
                  <a:pt x="1886008" y="2967666"/>
                </a:lnTo>
                <a:lnTo>
                  <a:pt x="1875845" y="2969839"/>
                </a:lnTo>
                <a:cubicBezTo>
                  <a:pt x="1837488" y="2970010"/>
                  <a:pt x="1826179" y="2963763"/>
                  <a:pt x="1803863" y="2970056"/>
                </a:cubicBezTo>
                <a:cubicBezTo>
                  <a:pt x="1770884" y="2956976"/>
                  <a:pt x="1781989" y="2968752"/>
                  <a:pt x="1756905" y="2970753"/>
                </a:cubicBezTo>
                <a:cubicBezTo>
                  <a:pt x="1737117" y="2973361"/>
                  <a:pt x="1773446" y="2978380"/>
                  <a:pt x="1754051" y="2979121"/>
                </a:cubicBezTo>
                <a:cubicBezTo>
                  <a:pt x="1733070" y="2975744"/>
                  <a:pt x="1734056" y="2986232"/>
                  <a:pt x="1712238" y="2982102"/>
                </a:cubicBezTo>
                <a:cubicBezTo>
                  <a:pt x="1717538" y="2974201"/>
                  <a:pt x="1669182" y="2983633"/>
                  <a:pt x="1667678" y="2976731"/>
                </a:cubicBezTo>
                <a:cubicBezTo>
                  <a:pt x="1649145" y="2986602"/>
                  <a:pt x="1639834" y="2974442"/>
                  <a:pt x="1615157" y="2977484"/>
                </a:cubicBezTo>
                <a:cubicBezTo>
                  <a:pt x="1603536" y="2981218"/>
                  <a:pt x="1595152" y="2981859"/>
                  <a:pt x="1583729" y="2977843"/>
                </a:cubicBezTo>
                <a:cubicBezTo>
                  <a:pt x="1530197" y="2996023"/>
                  <a:pt x="1551343" y="2978656"/>
                  <a:pt x="1501246" y="2985647"/>
                </a:cubicBezTo>
                <a:cubicBezTo>
                  <a:pt x="1458085" y="2993000"/>
                  <a:pt x="1409158" y="2997770"/>
                  <a:pt x="1367414" y="3015322"/>
                </a:cubicBezTo>
                <a:cubicBezTo>
                  <a:pt x="1359752" y="3020295"/>
                  <a:pt x="1340937" y="3022177"/>
                  <a:pt x="1325396" y="3019527"/>
                </a:cubicBezTo>
                <a:cubicBezTo>
                  <a:pt x="1322725" y="3019070"/>
                  <a:pt x="1320248" y="3018493"/>
                  <a:pt x="1318051" y="3017817"/>
                </a:cubicBezTo>
                <a:lnTo>
                  <a:pt x="1108863" y="3035638"/>
                </a:lnTo>
                <a:cubicBezTo>
                  <a:pt x="1105535" y="3029249"/>
                  <a:pt x="1084750" y="3040777"/>
                  <a:pt x="1071436" y="3036682"/>
                </a:cubicBezTo>
                <a:cubicBezTo>
                  <a:pt x="1061900" y="3033088"/>
                  <a:pt x="1053369" y="3035747"/>
                  <a:pt x="1043408" y="3036030"/>
                </a:cubicBezTo>
                <a:cubicBezTo>
                  <a:pt x="1030285" y="3033205"/>
                  <a:pt x="987486" y="3038307"/>
                  <a:pt x="976328" y="3041966"/>
                </a:cubicBezTo>
                <a:cubicBezTo>
                  <a:pt x="949664" y="3054682"/>
                  <a:pt x="889073" y="3045239"/>
                  <a:pt x="866919" y="3054981"/>
                </a:cubicBezTo>
                <a:cubicBezTo>
                  <a:pt x="858881" y="3056411"/>
                  <a:pt x="851015" y="3056989"/>
                  <a:pt x="843296" y="3057038"/>
                </a:cubicBezTo>
                <a:lnTo>
                  <a:pt x="821691" y="3055964"/>
                </a:lnTo>
                <a:lnTo>
                  <a:pt x="815549" y="3053241"/>
                </a:lnTo>
                <a:lnTo>
                  <a:pt x="802346" y="3053915"/>
                </a:lnTo>
                <a:lnTo>
                  <a:pt x="798563" y="3053501"/>
                </a:lnTo>
                <a:cubicBezTo>
                  <a:pt x="791336" y="3052698"/>
                  <a:pt x="784202" y="3051998"/>
                  <a:pt x="777143" y="3051722"/>
                </a:cubicBezTo>
                <a:cubicBezTo>
                  <a:pt x="786427" y="3065380"/>
                  <a:pt x="718616" y="3051621"/>
                  <a:pt x="738163" y="3062666"/>
                </a:cubicBezTo>
                <a:cubicBezTo>
                  <a:pt x="700984" y="3063522"/>
                  <a:pt x="729343" y="3073809"/>
                  <a:pt x="684652" y="3064002"/>
                </a:cubicBezTo>
                <a:cubicBezTo>
                  <a:pt x="626929" y="3075169"/>
                  <a:pt x="535939" y="3071013"/>
                  <a:pt x="490727" y="3087958"/>
                </a:cubicBezTo>
                <a:cubicBezTo>
                  <a:pt x="496343" y="3081488"/>
                  <a:pt x="472015" y="3076469"/>
                  <a:pt x="455163" y="3079679"/>
                </a:cubicBezTo>
                <a:cubicBezTo>
                  <a:pt x="474864" y="3054294"/>
                  <a:pt x="388533" y="3102554"/>
                  <a:pt x="373700" y="3085231"/>
                </a:cubicBezTo>
                <a:cubicBezTo>
                  <a:pt x="372969" y="3101313"/>
                  <a:pt x="297441" y="3128582"/>
                  <a:pt x="261892" y="3115387"/>
                </a:cubicBezTo>
                <a:cubicBezTo>
                  <a:pt x="207735" y="3118608"/>
                  <a:pt x="169386" y="3131901"/>
                  <a:pt x="112606" y="3126586"/>
                </a:cubicBezTo>
                <a:cubicBezTo>
                  <a:pt x="110844" y="3128738"/>
                  <a:pt x="107957" y="3130539"/>
                  <a:pt x="104292" y="3132086"/>
                </a:cubicBezTo>
                <a:lnTo>
                  <a:pt x="92031" y="3135837"/>
                </a:lnTo>
                <a:lnTo>
                  <a:pt x="89661" y="3135564"/>
                </a:lnTo>
                <a:cubicBezTo>
                  <a:pt x="80350" y="3135515"/>
                  <a:pt x="75582" y="3136422"/>
                  <a:pt x="72825" y="3137749"/>
                </a:cubicBezTo>
                <a:lnTo>
                  <a:pt x="70876" y="3139690"/>
                </a:lnTo>
                <a:lnTo>
                  <a:pt x="59871" y="3141648"/>
                </a:lnTo>
                <a:lnTo>
                  <a:pt x="39651" y="3146740"/>
                </a:lnTo>
                <a:lnTo>
                  <a:pt x="34496" y="3146534"/>
                </a:lnTo>
                <a:lnTo>
                  <a:pt x="1865" y="3152411"/>
                </a:lnTo>
                <a:lnTo>
                  <a:pt x="764" y="3151941"/>
                </a:lnTo>
                <a:lnTo>
                  <a:pt x="0" y="3151894"/>
                </a:lnTo>
                <a:close/>
              </a:path>
            </a:pathLst>
          </a:custGeom>
        </p:spPr>
      </p:pic>
      <p:sp>
        <p:nvSpPr>
          <p:cNvPr id="3" name="Content Placeholder 2">
            <a:extLst>
              <a:ext uri="{FF2B5EF4-FFF2-40B4-BE49-F238E27FC236}">
                <a16:creationId xmlns:a16="http://schemas.microsoft.com/office/drawing/2014/main" id="{4F497386-54B7-5160-B8C5-A9424EBA0C44}"/>
              </a:ext>
            </a:extLst>
          </p:cNvPr>
          <p:cNvSpPr>
            <a:spLocks noGrp="1"/>
          </p:cNvSpPr>
          <p:nvPr>
            <p:ph idx="1"/>
          </p:nvPr>
        </p:nvSpPr>
        <p:spPr>
          <a:xfrm>
            <a:off x="4364737" y="3352283"/>
            <a:ext cx="6897361" cy="2986257"/>
          </a:xfrm>
        </p:spPr>
        <p:txBody>
          <a:bodyPr anchor="ct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solidFill>
                  <a:schemeClr val="tx1">
                    <a:lumMod val="85000"/>
                    <a:lumOff val="15000"/>
                  </a:schemeClr>
                </a:solidFill>
                <a:effectLst/>
                <a:latin typeface="Times New Roman" panose="02020603050405020304" pitchFamily="18" charset="0"/>
                <a:ea typeface="Aptos" panose="020B0004020202020204" pitchFamily="34" charset="0"/>
                <a:cs typeface="Times New Roman" panose="02020603050405020304" pitchFamily="18" charset="0"/>
              </a:rPr>
              <a:t>Advocacy and Accountability</a:t>
            </a:r>
            <a:r>
              <a:rPr lang="en-US" kern="100" dirty="0">
                <a:solidFill>
                  <a:schemeClr val="tx1">
                    <a:lumMod val="85000"/>
                    <a:lumOff val="15000"/>
                  </a:schemeClr>
                </a:solidFill>
                <a:effectLst/>
                <a:latin typeface="Times New Roman" panose="02020603050405020304" pitchFamily="18" charset="0"/>
                <a:ea typeface="Aptos" panose="020B0004020202020204" pitchFamily="34" charset="0"/>
                <a:cs typeface="Times New Roman" panose="02020603050405020304" pitchFamily="18" charset="0"/>
              </a:rPr>
              <a:t>: Civil society organizations (CSOs) often advocate for policy changes and hold governments accountable for their actions (Sullivan, 2007).</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solidFill>
                  <a:schemeClr val="tx1">
                    <a:lumMod val="85000"/>
                    <a:lumOff val="15000"/>
                  </a:schemeClr>
                </a:solidFill>
                <a:effectLst/>
                <a:latin typeface="Times New Roman" panose="02020603050405020304" pitchFamily="18" charset="0"/>
                <a:ea typeface="Aptos" panose="020B0004020202020204" pitchFamily="34" charset="0"/>
                <a:cs typeface="Times New Roman" panose="02020603050405020304" pitchFamily="18" charset="0"/>
              </a:rPr>
              <a:t>Service Provision</a:t>
            </a:r>
            <a:r>
              <a:rPr lang="en-US" kern="100" dirty="0">
                <a:solidFill>
                  <a:schemeClr val="tx1">
                    <a:lumMod val="85000"/>
                    <a:lumOff val="15000"/>
                  </a:schemeClr>
                </a:solidFill>
                <a:effectLst/>
                <a:latin typeface="Times New Roman" panose="02020603050405020304" pitchFamily="18" charset="0"/>
                <a:ea typeface="Aptos" panose="020B0004020202020204" pitchFamily="34" charset="0"/>
                <a:cs typeface="Times New Roman" panose="02020603050405020304" pitchFamily="18" charset="0"/>
              </a:rPr>
              <a:t>: In many cases, CSOs provide essential services that complement or supplement state functions (Lewis, 2001).</a:t>
            </a:r>
          </a:p>
        </p:txBody>
      </p:sp>
      <p:sp>
        <p:nvSpPr>
          <p:cNvPr id="6" name="TextBox 5">
            <a:extLst>
              <a:ext uri="{FF2B5EF4-FFF2-40B4-BE49-F238E27FC236}">
                <a16:creationId xmlns:a16="http://schemas.microsoft.com/office/drawing/2014/main" id="{A1DB9FBC-019E-B590-C0F3-A687048165A6}"/>
              </a:ext>
            </a:extLst>
          </p:cNvPr>
          <p:cNvSpPr txBox="1"/>
          <p:nvPr/>
        </p:nvSpPr>
        <p:spPr>
          <a:xfrm>
            <a:off x="9894576" y="6870700"/>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9" tooltip="https://crimsonpublishers.com/siam/fulltext/SIAM.000520.php">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9" name="TextBox 8">
            <a:extLst>
              <a:ext uri="{FF2B5EF4-FFF2-40B4-BE49-F238E27FC236}">
                <a16:creationId xmlns:a16="http://schemas.microsoft.com/office/drawing/2014/main" id="{3555CB3F-825D-D7D1-946E-C0882EC12521}"/>
              </a:ext>
            </a:extLst>
          </p:cNvPr>
          <p:cNvSpPr txBox="1"/>
          <p:nvPr/>
        </p:nvSpPr>
        <p:spPr>
          <a:xfrm>
            <a:off x="7584452" y="6870700"/>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researchleap.com/impact-government-debt-economic-growth-ghana-time-series-analysis-1990-201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12" name="TextBox 11">
            <a:extLst>
              <a:ext uri="{FF2B5EF4-FFF2-40B4-BE49-F238E27FC236}">
                <a16:creationId xmlns:a16="http://schemas.microsoft.com/office/drawing/2014/main" id="{7B3C41A2-A842-D230-6C4D-F214E52B13A0}"/>
              </a:ext>
            </a:extLst>
          </p:cNvPr>
          <p:cNvSpPr txBox="1"/>
          <p:nvPr/>
        </p:nvSpPr>
        <p:spPr>
          <a:xfrm>
            <a:off x="5274328" y="6870700"/>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openaccessgovernment.org/effective-information-governance-building-framework/15471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15" name="TextBox 14">
            <a:extLst>
              <a:ext uri="{FF2B5EF4-FFF2-40B4-BE49-F238E27FC236}">
                <a16:creationId xmlns:a16="http://schemas.microsoft.com/office/drawing/2014/main" id="{57A24692-7962-5402-5C58-E7B2B490ECB9}"/>
              </a:ext>
            </a:extLst>
          </p:cNvPr>
          <p:cNvSpPr txBox="1"/>
          <p:nvPr/>
        </p:nvSpPr>
        <p:spPr>
          <a:xfrm>
            <a:off x="2964204" y="6870700"/>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researchleap.com/contradictions-formation-global-economic-governance-syste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6407816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building with flags in front of it&#10;&#10;Description automatically generated">
            <a:extLst>
              <a:ext uri="{FF2B5EF4-FFF2-40B4-BE49-F238E27FC236}">
                <a16:creationId xmlns:a16="http://schemas.microsoft.com/office/drawing/2014/main" id="{B0E16D39-E79F-454F-ADFB-0C0A20F5F7B6}"/>
              </a:ext>
            </a:extLst>
          </p:cNvPr>
          <p:cNvPicPr>
            <a:picLocks noChangeAspect="1"/>
          </p:cNvPicPr>
          <p:nvPr/>
        </p:nvPicPr>
        <p:blipFill>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190"/>
          <a:stretch/>
        </p:blipFill>
        <p:spPr>
          <a:xfrm>
            <a:off x="20" y="1021"/>
            <a:ext cx="12191980" cy="6855958"/>
          </a:xfrm>
          <a:prstGeom prst="rect">
            <a:avLst/>
          </a:prstGeom>
        </p:spPr>
      </p:pic>
      <p:sp>
        <p:nvSpPr>
          <p:cNvPr id="2" name="Title 1">
            <a:extLst>
              <a:ext uri="{FF2B5EF4-FFF2-40B4-BE49-F238E27FC236}">
                <a16:creationId xmlns:a16="http://schemas.microsoft.com/office/drawing/2014/main" id="{E31D2860-BD3A-46DA-34DD-C2147B6F2C68}"/>
              </a:ext>
            </a:extLst>
          </p:cNvPr>
          <p:cNvSpPr>
            <a:spLocks noGrp="1"/>
          </p:cNvSpPr>
          <p:nvPr>
            <p:ph type="title"/>
          </p:nvPr>
        </p:nvSpPr>
        <p:spPr>
          <a:xfrm>
            <a:off x="766438" y="544740"/>
            <a:ext cx="5329561" cy="1325563"/>
          </a:xfrm>
        </p:spPr>
        <p:txBody>
          <a:bodyPr>
            <a:noAutofit/>
          </a:bodyPr>
          <a:lstStyle/>
          <a:p>
            <a:r>
              <a:rPr lang="en-US" sz="3600" b="1" kern="100" dirty="0">
                <a:effectLst/>
                <a:latin typeface="Times New Roman" panose="02020603050405020304" pitchFamily="18" charset="0"/>
                <a:ea typeface="Aptos" panose="020B0004020202020204" pitchFamily="34" charset="0"/>
                <a:cs typeface="Times New Roman" panose="02020603050405020304" pitchFamily="18" charset="0"/>
              </a:rPr>
              <a:t>Non-Governmental Organizations (NGOs)</a:t>
            </a:r>
            <a:endParaRPr lang="en-US" sz="3600" dirty="0"/>
          </a:p>
        </p:txBody>
      </p:sp>
      <p:sp>
        <p:nvSpPr>
          <p:cNvPr id="23" name="Oval 2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erson raising his hand in front of a group of people&#10;&#10;Description automatically generated">
            <a:extLst>
              <a:ext uri="{FF2B5EF4-FFF2-40B4-BE49-F238E27FC236}">
                <a16:creationId xmlns:a16="http://schemas.microsoft.com/office/drawing/2014/main" id="{1DFA9CFF-DA1D-5661-23BB-699D0FDDEFE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4187" r="12203" b="-4"/>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Content Placeholder 2">
            <a:extLst>
              <a:ext uri="{FF2B5EF4-FFF2-40B4-BE49-F238E27FC236}">
                <a16:creationId xmlns:a16="http://schemas.microsoft.com/office/drawing/2014/main" id="{A5D58584-E514-73D2-1411-96D40D34B044}"/>
              </a:ext>
            </a:extLst>
          </p:cNvPr>
          <p:cNvSpPr>
            <a:spLocks noGrp="1"/>
          </p:cNvSpPr>
          <p:nvPr>
            <p:ph idx="1"/>
          </p:nvPr>
        </p:nvSpPr>
        <p:spPr>
          <a:xfrm>
            <a:off x="766438" y="2217933"/>
            <a:ext cx="4742630" cy="3181684"/>
          </a:xfrm>
        </p:spPr>
        <p:txBody>
          <a:bodyPr anchor="t">
            <a:noAutofit/>
          </a:bodyPr>
          <a:lstStyle/>
          <a:p>
            <a:pPr marL="0" marR="0" indent="0" algn="just">
              <a:spcBef>
                <a:spcPts val="0"/>
              </a:spcBef>
              <a:spcAft>
                <a:spcPts val="800"/>
              </a:spcAft>
              <a:buNone/>
            </a:pPr>
            <a:r>
              <a:rPr lang="en-US" sz="3200" b="1" kern="100" dirty="0">
                <a:effectLst/>
                <a:latin typeface="Times New Roman" panose="02020603050405020304" pitchFamily="18" charset="0"/>
                <a:ea typeface="Aptos" panose="020B0004020202020204" pitchFamily="34" charset="0"/>
                <a:cs typeface="Times New Roman" panose="02020603050405020304" pitchFamily="18" charset="0"/>
              </a:rPr>
              <a:t>Definition</a:t>
            </a:r>
            <a:endParaRPr lang="en-US" sz="3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gn="just">
              <a:spcBef>
                <a:spcPts val="0"/>
              </a:spcBef>
              <a:spcAft>
                <a:spcPts val="800"/>
              </a:spcAft>
            </a:pPr>
            <a:r>
              <a:rPr lang="en-US" sz="3200" kern="100" dirty="0">
                <a:effectLst/>
                <a:latin typeface="Times New Roman" panose="02020603050405020304" pitchFamily="18" charset="0"/>
                <a:ea typeface="Aptos" panose="020B0004020202020204" pitchFamily="34" charset="0"/>
                <a:cs typeface="Times New Roman" panose="02020603050405020304" pitchFamily="18" charset="0"/>
              </a:rPr>
              <a:t>NGOs are organizations that operate independently from the government and are usually focused on addressing social, environmental, or developmental issues (</a:t>
            </a:r>
            <a:r>
              <a:rPr lang="en-US" sz="3200" kern="100" dirty="0" err="1">
                <a:effectLst/>
                <a:latin typeface="Times New Roman" panose="02020603050405020304" pitchFamily="18" charset="0"/>
                <a:ea typeface="Aptos" panose="020B0004020202020204" pitchFamily="34" charset="0"/>
                <a:cs typeface="Times New Roman" panose="02020603050405020304" pitchFamily="18" charset="0"/>
              </a:rPr>
              <a:t>Salamon</a:t>
            </a:r>
            <a:r>
              <a:rPr lang="en-US" sz="3200" kern="100" dirty="0">
                <a:effectLst/>
                <a:latin typeface="Times New Roman" panose="02020603050405020304" pitchFamily="18" charset="0"/>
                <a:ea typeface="Aptos" panose="020B0004020202020204" pitchFamily="34" charset="0"/>
                <a:cs typeface="Times New Roman" panose="02020603050405020304" pitchFamily="18" charset="0"/>
              </a:rPr>
              <a:t>, 1999).</a:t>
            </a:r>
          </a:p>
        </p:txBody>
      </p:sp>
      <p:sp>
        <p:nvSpPr>
          <p:cNvPr id="25" name="Freeform: Shape 2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group of people in a room&#10;&#10;Description automatically generated">
            <a:extLst>
              <a:ext uri="{FF2B5EF4-FFF2-40B4-BE49-F238E27FC236}">
                <a16:creationId xmlns:a16="http://schemas.microsoft.com/office/drawing/2014/main" id="{886B90BC-BD58-2E3B-F734-636F8C71439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0375" r="14625"/>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5" name="Picture 4" descr="A close-up of words&#10;&#10;Description automatically generated">
            <a:extLst>
              <a:ext uri="{FF2B5EF4-FFF2-40B4-BE49-F238E27FC236}">
                <a16:creationId xmlns:a16="http://schemas.microsoft.com/office/drawing/2014/main" id="{281A15FB-AC96-2B4A-B98B-EAA00CDA718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7831" r="12571"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9" name="Freeform: Shape 28">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Colorful hands behind barbed wire&#10;&#10;Description automatically generated">
            <a:extLst>
              <a:ext uri="{FF2B5EF4-FFF2-40B4-BE49-F238E27FC236}">
                <a16:creationId xmlns:a16="http://schemas.microsoft.com/office/drawing/2014/main" id="{F6321CF5-BCCA-1C2D-8192-ACB1AFE2EA33}"/>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5773" r="21062" b="-1"/>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6" name="TextBox 5">
            <a:extLst>
              <a:ext uri="{FF2B5EF4-FFF2-40B4-BE49-F238E27FC236}">
                <a16:creationId xmlns:a16="http://schemas.microsoft.com/office/drawing/2014/main" id="{00A30A01-63A3-4098-2877-6EC26407DAD1}"/>
              </a:ext>
            </a:extLst>
          </p:cNvPr>
          <p:cNvSpPr txBox="1"/>
          <p:nvPr/>
        </p:nvSpPr>
        <p:spPr>
          <a:xfrm>
            <a:off x="9737482" y="6870700"/>
            <a:ext cx="245451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9" tooltip="http://www.counterview.net/2016/07/ngo-officers-are-public-servants-i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
        <p:nvSpPr>
          <p:cNvPr id="9" name="TextBox 8">
            <a:extLst>
              <a:ext uri="{FF2B5EF4-FFF2-40B4-BE49-F238E27FC236}">
                <a16:creationId xmlns:a16="http://schemas.microsoft.com/office/drawing/2014/main" id="{B3258EA1-987F-CC4F-E9A0-17A80B47ACEA}"/>
              </a:ext>
            </a:extLst>
          </p:cNvPr>
          <p:cNvSpPr txBox="1"/>
          <p:nvPr/>
        </p:nvSpPr>
        <p:spPr>
          <a:xfrm>
            <a:off x="7270264" y="6870700"/>
            <a:ext cx="245451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1" tooltip="https://www.transcend.org/tms/2018/08/enhancing-human-rights-globally-the-role-of-ngos-in-the-u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
        <p:nvSpPr>
          <p:cNvPr id="12" name="TextBox 11">
            <a:extLst>
              <a:ext uri="{FF2B5EF4-FFF2-40B4-BE49-F238E27FC236}">
                <a16:creationId xmlns:a16="http://schemas.microsoft.com/office/drawing/2014/main" id="{AB010F1F-A8E0-E23E-04AD-76971F9C811D}"/>
              </a:ext>
            </a:extLst>
          </p:cNvPr>
          <p:cNvSpPr txBox="1"/>
          <p:nvPr/>
        </p:nvSpPr>
        <p:spPr>
          <a:xfrm>
            <a:off x="4960140" y="6870700"/>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www.aip-foundation.org/aip-foundation-staff-engages-future-changemakers-at-the-canadian-international-schools-ngo-fai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3"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15" name="TextBox 14">
            <a:extLst>
              <a:ext uri="{FF2B5EF4-FFF2-40B4-BE49-F238E27FC236}">
                <a16:creationId xmlns:a16="http://schemas.microsoft.com/office/drawing/2014/main" id="{0EB65D48-9EB4-BD2F-EF59-FAA91202DC1C}"/>
              </a:ext>
            </a:extLst>
          </p:cNvPr>
          <p:cNvSpPr txBox="1"/>
          <p:nvPr/>
        </p:nvSpPr>
        <p:spPr>
          <a:xfrm>
            <a:off x="2515364" y="6870700"/>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gdrc.org/ngo/accountability/accountability.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8" name="TextBox 17">
            <a:extLst>
              <a:ext uri="{FF2B5EF4-FFF2-40B4-BE49-F238E27FC236}">
                <a16:creationId xmlns:a16="http://schemas.microsoft.com/office/drawing/2014/main" id="{F736BDBA-45E6-F8C1-4F6B-5AD3E7249F57}"/>
              </a:ext>
            </a:extLst>
          </p:cNvPr>
          <p:cNvSpPr txBox="1"/>
          <p:nvPr/>
        </p:nvSpPr>
        <p:spPr>
          <a:xfrm>
            <a:off x="9602829" y="6656924"/>
            <a:ext cx="258917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ijrcenter.org/2017/06/13/after-venice-commission-review-hungary-to-revise-foreign-funded-ngo-law/">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305336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A38EF-C3FF-8245-EA77-20CAAFEA7859}"/>
              </a:ext>
            </a:extLst>
          </p:cNvPr>
          <p:cNvSpPr>
            <a:spLocks noGrp="1"/>
          </p:cNvSpPr>
          <p:nvPr>
            <p:ph type="title"/>
          </p:nvPr>
        </p:nvSpPr>
        <p:spPr/>
        <p:txBody>
          <a:bodyPr>
            <a:normAutofit/>
          </a:bodyPr>
          <a:lstStyle/>
          <a:p>
            <a:r>
              <a:rPr lang="en-US" sz="6000" b="1" kern="100" dirty="0">
                <a:effectLst/>
                <a:latin typeface="Times New Roman" panose="02020603050405020304" pitchFamily="18" charset="0"/>
                <a:ea typeface="Aptos" panose="020B0004020202020204" pitchFamily="34" charset="0"/>
                <a:cs typeface="Times New Roman" panose="02020603050405020304" pitchFamily="18" charset="0"/>
              </a:rPr>
              <a:t>Types of NGOs</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6000" dirty="0"/>
          </a:p>
        </p:txBody>
      </p:sp>
      <p:graphicFrame>
        <p:nvGraphicFramePr>
          <p:cNvPr id="5" name="Content Placeholder 2">
            <a:extLst>
              <a:ext uri="{FF2B5EF4-FFF2-40B4-BE49-F238E27FC236}">
                <a16:creationId xmlns:a16="http://schemas.microsoft.com/office/drawing/2014/main" id="{E4AC1471-F503-B01F-E82A-7E2EF6A8AAA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03406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D99B5B9-40F9-4953-A9A0-3EF068BC4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5C75F1C-FC4D-4122-B1CA-4649CD082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685800"/>
            <a:ext cx="6804836"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29EBDC-83B4-5F63-0BB0-BB636986460F}"/>
              </a:ext>
            </a:extLst>
          </p:cNvPr>
          <p:cNvSpPr>
            <a:spLocks noGrp="1"/>
          </p:cNvSpPr>
          <p:nvPr>
            <p:ph type="title"/>
          </p:nvPr>
        </p:nvSpPr>
        <p:spPr>
          <a:xfrm>
            <a:off x="1065642" y="733994"/>
            <a:ext cx="5943599" cy="1085497"/>
          </a:xfrm>
        </p:spPr>
        <p:txBody>
          <a:bodyPr anchor="b">
            <a:normAutofit/>
          </a:bodyPr>
          <a:lstStyle/>
          <a:p>
            <a:pPr algn="ctr"/>
            <a:r>
              <a:rPr lang="en-US" sz="5400" b="1" kern="100" dirty="0">
                <a:solidFill>
                  <a:srgbClr val="595959"/>
                </a:solidFill>
                <a:effectLst/>
                <a:latin typeface="Times New Roman" panose="02020603050405020304" pitchFamily="18" charset="0"/>
                <a:ea typeface="Aptos" panose="020B0004020202020204" pitchFamily="34" charset="0"/>
                <a:cs typeface="Times New Roman" panose="02020603050405020304" pitchFamily="18" charset="0"/>
              </a:rPr>
              <a:t>Politics</a:t>
            </a:r>
            <a:endParaRPr lang="en-US" sz="5400" dirty="0">
              <a:solidFill>
                <a:srgbClr val="595959"/>
              </a:solidFill>
            </a:endParaRPr>
          </a:p>
        </p:txBody>
      </p:sp>
      <p:sp>
        <p:nvSpPr>
          <p:cNvPr id="3" name="Content Placeholder 2">
            <a:extLst>
              <a:ext uri="{FF2B5EF4-FFF2-40B4-BE49-F238E27FC236}">
                <a16:creationId xmlns:a16="http://schemas.microsoft.com/office/drawing/2014/main" id="{7821EBFC-2415-1DCB-1298-EDDA323F474F}"/>
              </a:ext>
            </a:extLst>
          </p:cNvPr>
          <p:cNvSpPr>
            <a:spLocks noGrp="1"/>
          </p:cNvSpPr>
          <p:nvPr>
            <p:ph idx="1"/>
          </p:nvPr>
        </p:nvSpPr>
        <p:spPr>
          <a:xfrm>
            <a:off x="1065642" y="1867684"/>
            <a:ext cx="6243750" cy="3372198"/>
          </a:xfrm>
        </p:spPr>
        <p:txBody>
          <a:bodyPr anchor="t">
            <a:noAutofit/>
          </a:bodyPr>
          <a:lstStyle/>
          <a:p>
            <a:pPr marL="0" marR="0" indent="0" algn="just">
              <a:spcBef>
                <a:spcPts val="0"/>
              </a:spcBef>
              <a:spcAft>
                <a:spcPts val="800"/>
              </a:spcAft>
              <a:buNone/>
            </a:pPr>
            <a:r>
              <a:rPr lang="en-US" sz="2400" kern="100" dirty="0">
                <a:solidFill>
                  <a:srgbClr val="595959"/>
                </a:solidFill>
                <a:effectLst/>
                <a:latin typeface="Times New Roman" panose="02020603050405020304" pitchFamily="18" charset="0"/>
                <a:ea typeface="Aptos" panose="020B0004020202020204" pitchFamily="34" charset="0"/>
                <a:cs typeface="Times New Roman" panose="02020603050405020304" pitchFamily="18" charset="0"/>
              </a:rPr>
              <a:t>Politics is the process through which individuals and groups articulate interests, make decisions, and exercise power to achieve specific goals within a given societal context. It involves the negotiation of power, the distribution of resources, and the creation of public policy. Politics operates at various levels—local, national, and international—and includes both formal institutions (such as governments, political parties, and parliaments) and informal actors (such as social movements, lobby groups, and civil society organizations) (</a:t>
            </a:r>
            <a:r>
              <a:rPr lang="en-US" sz="2400" kern="100" dirty="0" err="1">
                <a:solidFill>
                  <a:srgbClr val="595959"/>
                </a:solidFill>
                <a:effectLst/>
                <a:latin typeface="Times New Roman" panose="02020603050405020304" pitchFamily="18" charset="0"/>
                <a:ea typeface="Aptos" panose="020B0004020202020204" pitchFamily="34" charset="0"/>
                <a:cs typeface="Times New Roman" panose="02020603050405020304" pitchFamily="18" charset="0"/>
              </a:rPr>
              <a:t>Rajaee</a:t>
            </a:r>
            <a:r>
              <a:rPr lang="en-US" sz="2400" kern="100" dirty="0">
                <a:solidFill>
                  <a:srgbClr val="595959"/>
                </a:solidFill>
                <a:effectLst/>
                <a:latin typeface="Times New Roman" panose="02020603050405020304" pitchFamily="18" charset="0"/>
                <a:ea typeface="Aptos" panose="020B0004020202020204" pitchFamily="34" charset="0"/>
                <a:cs typeface="Times New Roman" panose="02020603050405020304" pitchFamily="18" charset="0"/>
              </a:rPr>
              <a:t>, 2000).</a:t>
            </a:r>
            <a:endParaRPr lang="en-US" sz="2400" kern="100" dirty="0">
              <a:solidFill>
                <a:srgbClr val="595959"/>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hand holding a megaphone">
            <a:extLst>
              <a:ext uri="{FF2B5EF4-FFF2-40B4-BE49-F238E27FC236}">
                <a16:creationId xmlns:a16="http://schemas.microsoft.com/office/drawing/2014/main" id="{BB127DED-6F5F-B863-0977-6B625AC5E3D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9644" r="-3" b="-3"/>
          <a:stretch/>
        </p:blipFill>
        <p:spPr>
          <a:xfrm>
            <a:off x="8171120" y="10"/>
            <a:ext cx="4020880" cy="3428990"/>
          </a:xfrm>
          <a:prstGeom prst="rect">
            <a:avLst/>
          </a:prstGeom>
        </p:spPr>
      </p:pic>
      <p:pic>
        <p:nvPicPr>
          <p:cNvPr id="8" name="Picture 7" descr="A green street sign with white text&#10;&#10;Description automatically generated">
            <a:extLst>
              <a:ext uri="{FF2B5EF4-FFF2-40B4-BE49-F238E27FC236}">
                <a16:creationId xmlns:a16="http://schemas.microsoft.com/office/drawing/2014/main" id="{6653F285-28B9-5041-9615-64216AF34F3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4035" r="18834" b="1"/>
          <a:stretch/>
        </p:blipFill>
        <p:spPr>
          <a:xfrm>
            <a:off x="8171120" y="3428998"/>
            <a:ext cx="4020880" cy="3429002"/>
          </a:xfrm>
          <a:prstGeom prst="rect">
            <a:avLst/>
          </a:prstGeom>
        </p:spPr>
      </p:pic>
      <p:sp>
        <p:nvSpPr>
          <p:cNvPr id="6" name="TextBox 5">
            <a:extLst>
              <a:ext uri="{FF2B5EF4-FFF2-40B4-BE49-F238E27FC236}">
                <a16:creationId xmlns:a16="http://schemas.microsoft.com/office/drawing/2014/main" id="{BE2D3BC2-C4A5-E5F0-B5C3-D74B49F9319C}"/>
              </a:ext>
            </a:extLst>
          </p:cNvPr>
          <p:cNvSpPr txBox="1"/>
          <p:nvPr/>
        </p:nvSpPr>
        <p:spPr>
          <a:xfrm>
            <a:off x="9894576" y="3228945"/>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jmd.com.uw.edu/media-and-politics-in-the-u-s-presidential-election-a-virtual-roundtabl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9" name="TextBox 8">
            <a:extLst>
              <a:ext uri="{FF2B5EF4-FFF2-40B4-BE49-F238E27FC236}">
                <a16:creationId xmlns:a16="http://schemas.microsoft.com/office/drawing/2014/main" id="{C0DBB0AD-5A73-B1C2-F46A-EC48CCFEF774}"/>
              </a:ext>
            </a:extLst>
          </p:cNvPr>
          <p:cNvSpPr txBox="1"/>
          <p:nvPr/>
        </p:nvSpPr>
        <p:spPr>
          <a:xfrm>
            <a:off x="9759924" y="6657945"/>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picserver.org/p/politic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845315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3">
                                            <p:txEl>
                                              <p:pRg st="0" end="0"/>
                                            </p:txEl>
                                          </p:spTgt>
                                        </p:tgtEl>
                                      </p:cBhvr>
                                    </p:animEffect>
                                    <p:animScale>
                                      <p:cBhvr>
                                        <p:cTn id="15"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E17D-F8C3-B46F-897A-91B09AACE133}"/>
              </a:ext>
            </a:extLst>
          </p:cNvPr>
          <p:cNvSpPr>
            <a:spLocks noGrp="1"/>
          </p:cNvSpPr>
          <p:nvPr>
            <p:ph type="title"/>
          </p:nvPr>
        </p:nvSpPr>
        <p:spPr>
          <a:xfrm>
            <a:off x="702825" y="361702"/>
            <a:ext cx="4964044" cy="1139139"/>
          </a:xfrm>
        </p:spPr>
        <p:txBody>
          <a:bodyPr>
            <a:noAutofit/>
          </a:bodyPr>
          <a:lstStyle/>
          <a:p>
            <a:r>
              <a:rPr lang="en-US" sz="4000" b="1" kern="100" dirty="0">
                <a:effectLst/>
                <a:latin typeface="Times New Roman" panose="02020603050405020304" pitchFamily="18" charset="0"/>
                <a:ea typeface="Aptos" panose="020B0004020202020204" pitchFamily="34" charset="0"/>
                <a:cs typeface="Times New Roman" panose="02020603050405020304" pitchFamily="18" charset="0"/>
              </a:rPr>
              <a:t>Role in Development</a:t>
            </a:r>
            <a:endParaRPr lang="en-US" sz="4000" dirty="0"/>
          </a:p>
        </p:txBody>
      </p:sp>
      <p:sp>
        <p:nvSpPr>
          <p:cNvPr id="3" name="Content Placeholder 2">
            <a:extLst>
              <a:ext uri="{FF2B5EF4-FFF2-40B4-BE49-F238E27FC236}">
                <a16:creationId xmlns:a16="http://schemas.microsoft.com/office/drawing/2014/main" id="{B760A5A2-3958-86FA-93EA-84BF4788A19B}"/>
              </a:ext>
            </a:extLst>
          </p:cNvPr>
          <p:cNvSpPr>
            <a:spLocks noGrp="1"/>
          </p:cNvSpPr>
          <p:nvPr>
            <p:ph idx="1"/>
          </p:nvPr>
        </p:nvSpPr>
        <p:spPr>
          <a:xfrm>
            <a:off x="302290" y="1452663"/>
            <a:ext cx="5364579" cy="2419097"/>
          </a:xfrm>
        </p:spPr>
        <p:txBody>
          <a:bodyPr anchor="t">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Service Delivery</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NGOs often provide critical services in areas where government capacity is limited, such as healthcare and education (Kaldor, 2003).</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Capacity Building</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They help build local capacities and empower communities to address their own needs (Bryant &amp; Bailey, 1997).</a:t>
            </a:r>
          </a:p>
        </p:txBody>
      </p:sp>
      <p:sp>
        <p:nvSpPr>
          <p:cNvPr id="23" name="Oval 2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group of people working on their laptops&#10;&#10;Description automatically generated">
            <a:extLst>
              <a:ext uri="{FF2B5EF4-FFF2-40B4-BE49-F238E27FC236}">
                <a16:creationId xmlns:a16="http://schemas.microsoft.com/office/drawing/2014/main" id="{C4E2FD8C-B1F7-218E-F11D-37997542DEE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093" r="21654" b="-5"/>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5" name="Freeform: Shape 2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holding a baby&#10;&#10;Description automatically generated">
            <a:extLst>
              <a:ext uri="{FF2B5EF4-FFF2-40B4-BE49-F238E27FC236}">
                <a16:creationId xmlns:a16="http://schemas.microsoft.com/office/drawing/2014/main" id="{5BD5EFAF-5390-DA82-D72D-9D189690B0D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2999" r="2" b="2"/>
          <a:stretch/>
        </p:blipFill>
        <p:spPr>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7" name="Picture 16" descr="A group of people putting their fists together&#10;&#10;Description automatically generated">
            <a:extLst>
              <a:ext uri="{FF2B5EF4-FFF2-40B4-BE49-F238E27FC236}">
                <a16:creationId xmlns:a16="http://schemas.microsoft.com/office/drawing/2014/main" id="{38483E22-502F-347E-C261-B483EA6180B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4263" r="16730" b="-2"/>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9" name="Freeform: Shape 2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red letters with yellow cranes&#10;&#10;Description automatically generated with medium confidence">
            <a:extLst>
              <a:ext uri="{FF2B5EF4-FFF2-40B4-BE49-F238E27FC236}">
                <a16:creationId xmlns:a16="http://schemas.microsoft.com/office/drawing/2014/main" id="{012B4200-D450-FE02-1DE3-240AA1EC7C2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12233" r="3" b="18313"/>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31" name="Freeform: Shape 3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descr="A group of people sitting around a table&#10;&#10;Description automatically generated">
            <a:extLst>
              <a:ext uri="{FF2B5EF4-FFF2-40B4-BE49-F238E27FC236}">
                <a16:creationId xmlns:a16="http://schemas.microsoft.com/office/drawing/2014/main" id="{89778F43-2CD7-29AC-D318-30DC6753F797}"/>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r="18056" b="-5"/>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6" name="TextBox 5">
            <a:extLst>
              <a:ext uri="{FF2B5EF4-FFF2-40B4-BE49-F238E27FC236}">
                <a16:creationId xmlns:a16="http://schemas.microsoft.com/office/drawing/2014/main" id="{EF9D4522-9FA4-403C-8962-0FE7C6501322}"/>
              </a:ext>
            </a:extLst>
          </p:cNvPr>
          <p:cNvSpPr txBox="1"/>
          <p:nvPr/>
        </p:nvSpPr>
        <p:spPr>
          <a:xfrm>
            <a:off x="9900988" y="6870700"/>
            <a:ext cx="229101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socialjusticesolutions.org/2012/10/31/a-fathers-role-in-development-of-autism-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9" name="TextBox 8">
            <a:extLst>
              <a:ext uri="{FF2B5EF4-FFF2-40B4-BE49-F238E27FC236}">
                <a16:creationId xmlns:a16="http://schemas.microsoft.com/office/drawing/2014/main" id="{E1A41F9C-0D28-2CFE-35B7-FD33FBCE8F5D}"/>
              </a:ext>
            </a:extLst>
          </p:cNvPr>
          <p:cNvSpPr txBox="1"/>
          <p:nvPr/>
        </p:nvSpPr>
        <p:spPr>
          <a:xfrm>
            <a:off x="7305530" y="6870700"/>
            <a:ext cx="258275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peoplematters.in/article/life-at-work/the-role-identity-plays-in-creating-an-inclusive-workplace-2521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3"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12" name="TextBox 11">
            <a:extLst>
              <a:ext uri="{FF2B5EF4-FFF2-40B4-BE49-F238E27FC236}">
                <a16:creationId xmlns:a16="http://schemas.microsoft.com/office/drawing/2014/main" id="{3DA84961-163D-55DF-E5BF-60FB389B25B5}"/>
              </a:ext>
            </a:extLst>
          </p:cNvPr>
          <p:cNvSpPr txBox="1"/>
          <p:nvPr/>
        </p:nvSpPr>
        <p:spPr>
          <a:xfrm>
            <a:off x="4867166" y="6870700"/>
            <a:ext cx="242566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9" tooltip="https://www.praxisframework.org/en/resource-pages/bourne-developing-your-tea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5" name="TextBox 14">
            <a:extLst>
              <a:ext uri="{FF2B5EF4-FFF2-40B4-BE49-F238E27FC236}">
                <a16:creationId xmlns:a16="http://schemas.microsoft.com/office/drawing/2014/main" id="{998D4F97-CCAA-FCD1-B90F-9AF9BF94A3C1}"/>
              </a:ext>
            </a:extLst>
          </p:cNvPr>
          <p:cNvSpPr txBox="1"/>
          <p:nvPr/>
        </p:nvSpPr>
        <p:spPr>
          <a:xfrm>
            <a:off x="2428802" y="6870700"/>
            <a:ext cx="242566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1" tooltip="https://www.labopen.fi/lab-pro/designers-role-in-developing-more-sustainable-technology-experiences-from-ecotronics-projec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8" name="TextBox 17">
            <a:extLst>
              <a:ext uri="{FF2B5EF4-FFF2-40B4-BE49-F238E27FC236}">
                <a16:creationId xmlns:a16="http://schemas.microsoft.com/office/drawing/2014/main" id="{FFDBAC23-5A22-A131-E49F-E3112EEE220D}"/>
              </a:ext>
            </a:extLst>
          </p:cNvPr>
          <p:cNvSpPr txBox="1"/>
          <p:nvPr/>
        </p:nvSpPr>
        <p:spPr>
          <a:xfrm>
            <a:off x="9766336" y="7083455"/>
            <a:ext cx="242566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usq.pressbooks.pub/traumainformedpractice/chapter/6-2-the-teacher-must-survive-self-care-and-managing-secondary-traum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814512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E56A029-D803-47A2-B79C-4527891BE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51D96995-5226-4718-9475-B918D16C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63" y="1467136"/>
            <a:ext cx="4429266" cy="5404512"/>
          </a:xfrm>
          <a:custGeom>
            <a:avLst/>
            <a:gdLst>
              <a:gd name="connsiteX0" fmla="*/ 824338 w 4383631"/>
              <a:gd name="connsiteY0" fmla="*/ 881 h 5404513"/>
              <a:gd name="connsiteX1" fmla="*/ 988232 w 4383631"/>
              <a:gd name="connsiteY1" fmla="*/ 1512 h 5404513"/>
              <a:gd name="connsiteX2" fmla="*/ 2378019 w 4383631"/>
              <a:gd name="connsiteY2" fmla="*/ 394359 h 5404513"/>
              <a:gd name="connsiteX3" fmla="*/ 4005393 w 4383631"/>
              <a:gd name="connsiteY3" fmla="*/ 5010381 h 5404513"/>
              <a:gd name="connsiteX4" fmla="*/ 3668913 w 4383631"/>
              <a:gd name="connsiteY4" fmla="*/ 5403338 h 5404513"/>
              <a:gd name="connsiteX5" fmla="*/ 3667357 w 4383631"/>
              <a:gd name="connsiteY5" fmla="*/ 5404513 h 5404513"/>
              <a:gd name="connsiteX6" fmla="*/ 0 w 4383631"/>
              <a:gd name="connsiteY6" fmla="*/ 5404513 h 5404513"/>
              <a:gd name="connsiteX7" fmla="*/ 0 w 4383631"/>
              <a:gd name="connsiteY7" fmla="*/ 143051 h 5404513"/>
              <a:gd name="connsiteX8" fmla="*/ 193256 w 4383631"/>
              <a:gd name="connsiteY8" fmla="*/ 87176 h 5404513"/>
              <a:gd name="connsiteX9" fmla="*/ 824338 w 4383631"/>
              <a:gd name="connsiteY9" fmla="*/ 881 h 540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3631" h="5404513">
                <a:moveTo>
                  <a:pt x="824338" y="881"/>
                </a:moveTo>
                <a:cubicBezTo>
                  <a:pt x="878770" y="-471"/>
                  <a:pt x="933413" y="-270"/>
                  <a:pt x="988232" y="1512"/>
                </a:cubicBezTo>
                <a:cubicBezTo>
                  <a:pt x="1445852" y="16389"/>
                  <a:pt x="1915763" y="141496"/>
                  <a:pt x="2378019" y="394359"/>
                </a:cubicBezTo>
                <a:cubicBezTo>
                  <a:pt x="4031265" y="1298718"/>
                  <a:pt x="4945843" y="3467048"/>
                  <a:pt x="4005393" y="5010381"/>
                </a:cubicBezTo>
                <a:cubicBezTo>
                  <a:pt x="3906203" y="5173158"/>
                  <a:pt x="3793241" y="5299621"/>
                  <a:pt x="3668913" y="5403338"/>
                </a:cubicBezTo>
                <a:lnTo>
                  <a:pt x="3667357" y="5404513"/>
                </a:lnTo>
                <a:lnTo>
                  <a:pt x="0" y="5404513"/>
                </a:lnTo>
                <a:lnTo>
                  <a:pt x="0" y="143051"/>
                </a:lnTo>
                <a:lnTo>
                  <a:pt x="193256" y="87176"/>
                </a:lnTo>
                <a:cubicBezTo>
                  <a:pt x="398954" y="35580"/>
                  <a:pt x="610013" y="6202"/>
                  <a:pt x="824338" y="881"/>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4" name="Picture 13" descr="A person surrounded by hands pointing at something&#10;&#10;Description automatically generated">
            <a:extLst>
              <a:ext uri="{FF2B5EF4-FFF2-40B4-BE49-F238E27FC236}">
                <a16:creationId xmlns:a16="http://schemas.microsoft.com/office/drawing/2014/main" id="{B387D55A-110E-DE6D-FE1F-3813F22866A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4193" r="24505" b="-1"/>
          <a:stretch/>
        </p:blipFill>
        <p:spPr>
          <a:xfrm>
            <a:off x="-7" y="1676463"/>
            <a:ext cx="4211054" cy="5181530"/>
          </a:xfrm>
          <a:custGeom>
            <a:avLst/>
            <a:gdLst/>
            <a:ahLst/>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3" y="5181530"/>
                </a:lnTo>
                <a:lnTo>
                  <a:pt x="0" y="5181530"/>
                </a:lnTo>
                <a:lnTo>
                  <a:pt x="0" y="251609"/>
                </a:lnTo>
                <a:lnTo>
                  <a:pt x="158783" y="182603"/>
                </a:lnTo>
                <a:cubicBezTo>
                  <a:pt x="479801" y="54981"/>
                  <a:pt x="818871" y="-8854"/>
                  <a:pt x="1165310" y="990"/>
                </a:cubicBezTo>
                <a:close/>
              </a:path>
            </a:pathLst>
          </a:custGeom>
        </p:spPr>
      </p:pic>
      <p:sp>
        <p:nvSpPr>
          <p:cNvPr id="29" name="Freeform: Shape 28">
            <a:extLst>
              <a:ext uri="{FF2B5EF4-FFF2-40B4-BE49-F238E27FC236}">
                <a16:creationId xmlns:a16="http://schemas.microsoft.com/office/drawing/2014/main" id="{3D7B82C1-B831-4DDE-BDF4-2C767EB49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76470"/>
            <a:ext cx="4211054" cy="5181530"/>
          </a:xfrm>
          <a:custGeom>
            <a:avLst/>
            <a:gdLst>
              <a:gd name="connsiteX0" fmla="*/ 1165310 w 4211054"/>
              <a:gd name="connsiteY0" fmla="*/ 990 h 5181530"/>
              <a:gd name="connsiteX1" fmla="*/ 2418078 w 4211054"/>
              <a:gd name="connsiteY1" fmla="*/ 367333 h 5181530"/>
              <a:gd name="connsiteX2" fmla="*/ 3861693 w 4211054"/>
              <a:gd name="connsiteY2" fmla="*/ 4749397 h 5181530"/>
              <a:gd name="connsiteX3" fmla="*/ 3592887 w 4211054"/>
              <a:gd name="connsiteY3" fmla="*/ 5091022 h 5181530"/>
              <a:gd name="connsiteX4" fmla="*/ 3483152 w 4211054"/>
              <a:gd name="connsiteY4" fmla="*/ 5181530 h 5181530"/>
              <a:gd name="connsiteX5" fmla="*/ 0 w 4211054"/>
              <a:gd name="connsiteY5" fmla="*/ 5181530 h 5181530"/>
              <a:gd name="connsiteX6" fmla="*/ 0 w 4211054"/>
              <a:gd name="connsiteY6" fmla="*/ 5181528 h 5181530"/>
              <a:gd name="connsiteX7" fmla="*/ 2981677 w 4211054"/>
              <a:gd name="connsiteY7" fmla="*/ 5181528 h 5181530"/>
              <a:gd name="connsiteX8" fmla="*/ 3028606 w 4211054"/>
              <a:gd name="connsiteY8" fmla="*/ 5160626 h 5181530"/>
              <a:gd name="connsiteX9" fmla="*/ 3747110 w 4211054"/>
              <a:gd name="connsiteY9" fmla="*/ 4553549 h 5181530"/>
              <a:gd name="connsiteX10" fmla="*/ 2353269 w 4211054"/>
              <a:gd name="connsiteY10" fmla="*/ 527791 h 5181530"/>
              <a:gd name="connsiteX11" fmla="*/ 1162923 w 4211054"/>
              <a:gd name="connsiteY11" fmla="*/ 185179 h 5181530"/>
              <a:gd name="connsiteX12" fmla="*/ 80119 w 4211054"/>
              <a:gd name="connsiteY12" fmla="*/ 399295 h 5181530"/>
              <a:gd name="connsiteX13" fmla="*/ 0 w 4211054"/>
              <a:gd name="connsiteY13" fmla="*/ 438059 h 5181530"/>
              <a:gd name="connsiteX14" fmla="*/ 0 w 4211054"/>
              <a:gd name="connsiteY14" fmla="*/ 251609 h 5181530"/>
              <a:gd name="connsiteX15" fmla="*/ 158783 w 4211054"/>
              <a:gd name="connsiteY15" fmla="*/ 182603 h 5181530"/>
              <a:gd name="connsiteX16" fmla="*/ 1165310 w 4211054"/>
              <a:gd name="connsiteY16" fmla="*/ 990 h 51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2" y="5181530"/>
                </a:lnTo>
                <a:lnTo>
                  <a:pt x="0" y="5181530"/>
                </a:lnTo>
                <a:lnTo>
                  <a:pt x="0" y="5181528"/>
                </a:lnTo>
                <a:lnTo>
                  <a:pt x="2981677" y="5181528"/>
                </a:lnTo>
                <a:lnTo>
                  <a:pt x="3028606" y="5160626"/>
                </a:lnTo>
                <a:cubicBezTo>
                  <a:pt x="3311277" y="5028098"/>
                  <a:pt x="3558318" y="4869020"/>
                  <a:pt x="3747110" y="4553549"/>
                </a:cubicBezTo>
                <a:cubicBezTo>
                  <a:pt x="4552598" y="3207566"/>
                  <a:pt x="3769268" y="1316508"/>
                  <a:pt x="2353269" y="527791"/>
                </a:cubicBezTo>
                <a:cubicBezTo>
                  <a:pt x="1957349" y="307263"/>
                  <a:pt x="1554872" y="198154"/>
                  <a:pt x="1162923" y="185179"/>
                </a:cubicBezTo>
                <a:cubicBezTo>
                  <a:pt x="787306" y="172747"/>
                  <a:pt x="421359" y="248602"/>
                  <a:pt x="80119" y="399295"/>
                </a:cubicBezTo>
                <a:lnTo>
                  <a:pt x="0" y="438059"/>
                </a:lnTo>
                <a:lnTo>
                  <a:pt x="0" y="251609"/>
                </a:lnTo>
                <a:lnTo>
                  <a:pt x="158783" y="182603"/>
                </a:lnTo>
                <a:cubicBezTo>
                  <a:pt x="479801" y="54981"/>
                  <a:pt x="818871" y="-8854"/>
                  <a:pt x="1165310" y="99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22EB6291-5B14-4134-B234-BE224349E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9458" y="-13648"/>
            <a:ext cx="4289727"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97A57860-4E75-47A2-A2FB-36FAA8979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951" y="-11953"/>
            <a:ext cx="4152001" cy="3562347"/>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4FF64B69-ACCA-2917-76DA-13C1F8B62FED}"/>
              </a:ext>
            </a:extLst>
          </p:cNvPr>
          <p:cNvSpPr>
            <a:spLocks noGrp="1"/>
          </p:cNvSpPr>
          <p:nvPr>
            <p:ph type="title"/>
          </p:nvPr>
        </p:nvSpPr>
        <p:spPr>
          <a:xfrm>
            <a:off x="4159054" y="2197881"/>
            <a:ext cx="5394917" cy="1016254"/>
          </a:xfrm>
        </p:spPr>
        <p:txBody>
          <a:bodyPr anchor="b">
            <a:noAutofit/>
          </a:bodyPr>
          <a:lstStyle/>
          <a:p>
            <a:r>
              <a:rPr lang="en-US" sz="3600" b="1" kern="100" dirty="0">
                <a:effectLst/>
                <a:latin typeface="Times New Roman" panose="02020603050405020304" pitchFamily="18" charset="0"/>
                <a:ea typeface="Aptos" panose="020B0004020202020204" pitchFamily="34" charset="0"/>
                <a:cs typeface="Times New Roman" panose="02020603050405020304" pitchFamily="18" charset="0"/>
              </a:rPr>
              <a:t>Challenges and Criticisms</a:t>
            </a:r>
            <a:endParaRPr lang="en-US" sz="3600" dirty="0"/>
          </a:p>
        </p:txBody>
      </p:sp>
      <p:pic>
        <p:nvPicPr>
          <p:cNvPr id="8" name="Picture 7" descr="A close-up of words&#10;&#10;Description automatically generated">
            <a:extLst>
              <a:ext uri="{FF2B5EF4-FFF2-40B4-BE49-F238E27FC236}">
                <a16:creationId xmlns:a16="http://schemas.microsoft.com/office/drawing/2014/main" id="{3AA5394B-3FA7-A352-5E0D-303378F49A9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5803" r="11203" b="-2"/>
          <a:stretch/>
        </p:blipFill>
        <p:spPr>
          <a:xfrm>
            <a:off x="3332189" y="1"/>
            <a:ext cx="3997527" cy="2646947"/>
          </a:xfrm>
          <a:custGeom>
            <a:avLst/>
            <a:gdLst/>
            <a:ahLst/>
            <a:cxnLst/>
            <a:rect l="l" t="t" r="r" b="b"/>
            <a:pathLst>
              <a:path w="3997527" h="2646947">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1" y="2646947"/>
                </a:cubicBezTo>
                <a:cubicBezTo>
                  <a:pt x="1310863" y="2646947"/>
                  <a:pt x="873195" y="2394813"/>
                  <a:pt x="465463" y="1803828"/>
                </a:cubicBezTo>
                <a:cubicBezTo>
                  <a:pt x="412107" y="1726474"/>
                  <a:pt x="359949" y="1656124"/>
                  <a:pt x="309509" y="1588134"/>
                </a:cubicBezTo>
                <a:cubicBezTo>
                  <a:pt x="100453" y="1306222"/>
                  <a:pt x="0" y="1159615"/>
                  <a:pt x="0" y="908578"/>
                </a:cubicBezTo>
                <a:cubicBezTo>
                  <a:pt x="0" y="659312"/>
                  <a:pt x="62965" y="413080"/>
                  <a:pt x="187010" y="176721"/>
                </a:cubicBezTo>
                <a:cubicBezTo>
                  <a:pt x="217356" y="118918"/>
                  <a:pt x="250961" y="62336"/>
                  <a:pt x="287751" y="7075"/>
                </a:cubicBezTo>
                <a:close/>
              </a:path>
            </a:pathLst>
          </a:custGeom>
        </p:spPr>
      </p:pic>
      <p:sp>
        <p:nvSpPr>
          <p:cNvPr id="35" name="Freeform: Shape 34">
            <a:extLst>
              <a:ext uri="{FF2B5EF4-FFF2-40B4-BE49-F238E27FC236}">
                <a16:creationId xmlns:a16="http://schemas.microsoft.com/office/drawing/2014/main" id="{FADADC7F-B4F8-4013-B67D-463D600E8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2189" y="1"/>
            <a:ext cx="3997527" cy="2646947"/>
          </a:xfrm>
          <a:custGeom>
            <a:avLst/>
            <a:gdLst>
              <a:gd name="connsiteX0" fmla="*/ 478501 w 3997527"/>
              <a:gd name="connsiteY0" fmla="*/ 2 h 2646947"/>
              <a:gd name="connsiteX1" fmla="*/ 382993 w 3997527"/>
              <a:gd name="connsiteY1" fmla="*/ 123929 h 2646947"/>
              <a:gd name="connsiteX2" fmla="*/ 290041 w 3997527"/>
              <a:gd name="connsiteY2" fmla="*/ 274421 h 2646947"/>
              <a:gd name="connsiteX3" fmla="*/ 117491 w 3997527"/>
              <a:gd name="connsiteY3" fmla="*/ 923641 h 2646947"/>
              <a:gd name="connsiteX4" fmla="*/ 403069 w 3997527"/>
              <a:gd name="connsiteY4" fmla="*/ 1526467 h 2646947"/>
              <a:gd name="connsiteX5" fmla="*/ 546966 w 3997527"/>
              <a:gd name="connsiteY5" fmla="*/ 1717806 h 2646947"/>
              <a:gd name="connsiteX6" fmla="*/ 1897207 w 3997527"/>
              <a:gd name="connsiteY6" fmla="*/ 2465727 h 2646947"/>
              <a:gd name="connsiteX7" fmla="*/ 2922217 w 3997527"/>
              <a:gd name="connsiteY7" fmla="*/ 2005601 h 2646947"/>
              <a:gd name="connsiteX8" fmla="*/ 3046959 w 3997527"/>
              <a:gd name="connsiteY8" fmla="*/ 1914233 h 2646947"/>
              <a:gd name="connsiteX9" fmla="*/ 3614314 w 3997527"/>
              <a:gd name="connsiteY9" fmla="*/ 1436596 h 2646947"/>
              <a:gd name="connsiteX10" fmla="*/ 3805939 w 3997527"/>
              <a:gd name="connsiteY10" fmla="*/ 923641 h 2646947"/>
              <a:gd name="connsiteX11" fmla="*/ 3633781 w 3997527"/>
              <a:gd name="connsiteY11" fmla="*/ 75714 h 2646947"/>
              <a:gd name="connsiteX12" fmla="*/ 3595267 w 3997527"/>
              <a:gd name="connsiteY12" fmla="*/ 2 h 2646947"/>
              <a:gd name="connsiteX13" fmla="*/ 292993 w 3997527"/>
              <a:gd name="connsiteY13" fmla="*/ 0 h 2646947"/>
              <a:gd name="connsiteX14" fmla="*/ 3828920 w 3997527"/>
              <a:gd name="connsiteY14" fmla="*/ 0 h 2646947"/>
              <a:gd name="connsiteX15" fmla="*/ 3877162 w 3997527"/>
              <a:gd name="connsiteY15" fmla="*/ 126877 h 2646947"/>
              <a:gd name="connsiteX16" fmla="*/ 3997527 w 3997527"/>
              <a:gd name="connsiteY16" fmla="*/ 908578 h 2646947"/>
              <a:gd name="connsiteX17" fmla="*/ 3789844 w 3997527"/>
              <a:gd name="connsiteY17" fmla="*/ 1486825 h 2646947"/>
              <a:gd name="connsiteX18" fmla="*/ 3174946 w 3997527"/>
              <a:gd name="connsiteY18" fmla="*/ 2025257 h 2646947"/>
              <a:gd name="connsiteX19" fmla="*/ 3039752 w 3997527"/>
              <a:gd name="connsiteY19" fmla="*/ 2128254 h 2646947"/>
              <a:gd name="connsiteX20" fmla="*/ 1928850 w 3997527"/>
              <a:gd name="connsiteY20" fmla="*/ 2646947 h 2646947"/>
              <a:gd name="connsiteX21" fmla="*/ 465463 w 3997527"/>
              <a:gd name="connsiteY21" fmla="*/ 1803828 h 2646947"/>
              <a:gd name="connsiteX22" fmla="*/ 309508 w 3997527"/>
              <a:gd name="connsiteY22" fmla="*/ 1588134 h 2646947"/>
              <a:gd name="connsiteX23" fmla="*/ 0 w 3997527"/>
              <a:gd name="connsiteY23" fmla="*/ 908578 h 2646947"/>
              <a:gd name="connsiteX24" fmla="*/ 187010 w 3997527"/>
              <a:gd name="connsiteY24" fmla="*/ 176721 h 2646947"/>
              <a:gd name="connsiteX25" fmla="*/ 287750 w 3997527"/>
              <a:gd name="connsiteY25" fmla="*/ 7075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7527" h="2646947">
                <a:moveTo>
                  <a:pt x="478501" y="2"/>
                </a:moveTo>
                <a:lnTo>
                  <a:pt x="382993" y="123929"/>
                </a:lnTo>
                <a:cubicBezTo>
                  <a:pt x="349048" y="172951"/>
                  <a:pt x="318041" y="223144"/>
                  <a:pt x="290041" y="274421"/>
                </a:cubicBezTo>
                <a:cubicBezTo>
                  <a:pt x="175588" y="484093"/>
                  <a:pt x="117491" y="702521"/>
                  <a:pt x="117491" y="923641"/>
                </a:cubicBezTo>
                <a:cubicBezTo>
                  <a:pt x="117491" y="1146334"/>
                  <a:pt x="210177" y="1276386"/>
                  <a:pt x="403069" y="1526467"/>
                </a:cubicBezTo>
                <a:cubicBezTo>
                  <a:pt x="449609" y="1586781"/>
                  <a:pt x="497735" y="1649187"/>
                  <a:pt x="546966" y="1717806"/>
                </a:cubicBezTo>
                <a:cubicBezTo>
                  <a:pt x="923173" y="2242063"/>
                  <a:pt x="1327000" y="2465727"/>
                  <a:pt x="1897207" y="2465727"/>
                </a:cubicBezTo>
                <a:cubicBezTo>
                  <a:pt x="2271434" y="2465727"/>
                  <a:pt x="2546010" y="2283518"/>
                  <a:pt x="2922217" y="2005601"/>
                </a:cubicBezTo>
                <a:cubicBezTo>
                  <a:pt x="2964245" y="1974547"/>
                  <a:pt x="3006275" y="1943867"/>
                  <a:pt x="3046959" y="1914233"/>
                </a:cubicBezTo>
                <a:cubicBezTo>
                  <a:pt x="3267474" y="1753426"/>
                  <a:pt x="3475721" y="1601521"/>
                  <a:pt x="3614314" y="1436596"/>
                </a:cubicBezTo>
                <a:cubicBezTo>
                  <a:pt x="3746813" y="1278931"/>
                  <a:pt x="3805939" y="1120743"/>
                  <a:pt x="3805939" y="923641"/>
                </a:cubicBezTo>
                <a:cubicBezTo>
                  <a:pt x="3805939" y="614875"/>
                  <a:pt x="3746267" y="325578"/>
                  <a:pt x="3633781" y="75714"/>
                </a:cubicBezTo>
                <a:lnTo>
                  <a:pt x="3595267" y="2"/>
                </a:lnTo>
                <a:close/>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0" y="2646947"/>
                </a:cubicBezTo>
                <a:cubicBezTo>
                  <a:pt x="1310863" y="2646947"/>
                  <a:pt x="873195" y="2394813"/>
                  <a:pt x="465463" y="1803828"/>
                </a:cubicBezTo>
                <a:cubicBezTo>
                  <a:pt x="412107" y="1726474"/>
                  <a:pt x="359949" y="1656124"/>
                  <a:pt x="309508" y="1588134"/>
                </a:cubicBezTo>
                <a:cubicBezTo>
                  <a:pt x="100453" y="1306222"/>
                  <a:pt x="0" y="1159615"/>
                  <a:pt x="0" y="908578"/>
                </a:cubicBezTo>
                <a:cubicBezTo>
                  <a:pt x="0" y="659312"/>
                  <a:pt x="62965" y="413080"/>
                  <a:pt x="187010" y="176721"/>
                </a:cubicBezTo>
                <a:cubicBezTo>
                  <a:pt x="217356" y="118918"/>
                  <a:pt x="250961" y="62336"/>
                  <a:pt x="287750" y="707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A sphere with words on it&#10;&#10;Description automatically generated">
            <a:extLst>
              <a:ext uri="{FF2B5EF4-FFF2-40B4-BE49-F238E27FC236}">
                <a16:creationId xmlns:a16="http://schemas.microsoft.com/office/drawing/2014/main" id="{826D2858-22F3-CA0B-C803-DAD7018B318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6373" r="-4" b="9284"/>
          <a:stretch/>
        </p:blipFill>
        <p:spPr>
          <a:xfrm>
            <a:off x="8253666" y="2"/>
            <a:ext cx="3938337" cy="3321595"/>
          </a:xfrm>
          <a:custGeom>
            <a:avLst/>
            <a:gdLst/>
            <a:ahLst/>
            <a:cxnLst/>
            <a:rect l="l" t="t" r="r" b="b"/>
            <a:pathLst>
              <a:path w="3938337" h="3321595">
                <a:moveTo>
                  <a:pt x="412520" y="0"/>
                </a:moveTo>
                <a:lnTo>
                  <a:pt x="3217629" y="0"/>
                </a:lnTo>
                <a:lnTo>
                  <a:pt x="3871410" y="0"/>
                </a:lnTo>
                <a:lnTo>
                  <a:pt x="3938337" y="0"/>
                </a:lnTo>
                <a:lnTo>
                  <a:pt x="3938337" y="59511"/>
                </a:lnTo>
                <a:lnTo>
                  <a:pt x="3938337" y="699247"/>
                </a:lnTo>
                <a:lnTo>
                  <a:pt x="3938337" y="2518435"/>
                </a:lnTo>
                <a:lnTo>
                  <a:pt x="3856842" y="2618704"/>
                </a:lnTo>
                <a:cubicBezTo>
                  <a:pt x="3439614" y="3108658"/>
                  <a:pt x="2979779" y="3321595"/>
                  <a:pt x="2362292" y="3321595"/>
                </a:cubicBezTo>
                <a:cubicBezTo>
                  <a:pt x="1899140" y="3321595"/>
                  <a:pt x="1559319" y="3095023"/>
                  <a:pt x="1093716" y="2749441"/>
                </a:cubicBezTo>
                <a:cubicBezTo>
                  <a:pt x="1041701" y="2710827"/>
                  <a:pt x="989684" y="2672676"/>
                  <a:pt x="939333" y="2635829"/>
                </a:cubicBezTo>
                <a:cubicBezTo>
                  <a:pt x="666418" y="2435869"/>
                  <a:pt x="408686" y="2246981"/>
                  <a:pt x="237160" y="2041901"/>
                </a:cubicBezTo>
                <a:cubicBezTo>
                  <a:pt x="73176" y="1845849"/>
                  <a:pt x="0" y="1649145"/>
                  <a:pt x="0" y="1404055"/>
                </a:cubicBezTo>
                <a:cubicBezTo>
                  <a:pt x="0" y="866538"/>
                  <a:pt x="144750" y="376466"/>
                  <a:pt x="410955" y="1974"/>
                </a:cubicBezTo>
                <a:close/>
              </a:path>
            </a:pathLst>
          </a:custGeom>
        </p:spPr>
      </p:pic>
      <p:sp>
        <p:nvSpPr>
          <p:cNvPr id="37" name="Freeform: Shape 36">
            <a:extLst>
              <a:ext uri="{FF2B5EF4-FFF2-40B4-BE49-F238E27FC236}">
                <a16:creationId xmlns:a16="http://schemas.microsoft.com/office/drawing/2014/main" id="{3A8657D3-FF5C-4E4D-BF2D-FA413B67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253663" y="0"/>
            <a:ext cx="3938337" cy="3321595"/>
          </a:xfrm>
          <a:custGeom>
            <a:avLst/>
            <a:gdLst>
              <a:gd name="connsiteX0" fmla="*/ 1166365 w 3938337"/>
              <a:gd name="connsiteY0" fmla="*/ 0 h 3321595"/>
              <a:gd name="connsiteX1" fmla="*/ 107576 w 3938337"/>
              <a:gd name="connsiteY1" fmla="*/ 0 h 3321595"/>
              <a:gd name="connsiteX2" fmla="*/ 66927 w 3938337"/>
              <a:gd name="connsiteY2" fmla="*/ 0 h 3321595"/>
              <a:gd name="connsiteX3" fmla="*/ 0 w 3938337"/>
              <a:gd name="connsiteY3" fmla="*/ 0 h 3321595"/>
              <a:gd name="connsiteX4" fmla="*/ 0 w 3938337"/>
              <a:gd name="connsiteY4" fmla="*/ 59511 h 3321595"/>
              <a:gd name="connsiteX5" fmla="*/ 0 w 3938337"/>
              <a:gd name="connsiteY5" fmla="*/ 155390 h 3321595"/>
              <a:gd name="connsiteX6" fmla="*/ 0 w 3938337"/>
              <a:gd name="connsiteY6" fmla="*/ 901114 h 3321595"/>
              <a:gd name="connsiteX7" fmla="*/ 4 w 3938337"/>
              <a:gd name="connsiteY7" fmla="*/ 901114 h 3321595"/>
              <a:gd name="connsiteX8" fmla="*/ 4 w 3938337"/>
              <a:gd name="connsiteY8" fmla="*/ 471771 h 3321595"/>
              <a:gd name="connsiteX9" fmla="*/ 50187 w 3938337"/>
              <a:gd name="connsiteY9" fmla="*/ 407556 h 3321595"/>
              <a:gd name="connsiteX10" fmla="*/ 352921 w 3938337"/>
              <a:gd name="connsiteY10" fmla="*/ 118259 h 3321595"/>
              <a:gd name="connsiteX11" fmla="*/ 514890 w 3938337"/>
              <a:gd name="connsiteY11" fmla="*/ 2 h 3321595"/>
              <a:gd name="connsiteX12" fmla="*/ 1166365 w 3938337"/>
              <a:gd name="connsiteY12" fmla="*/ 2 h 3321595"/>
              <a:gd name="connsiteX13" fmla="*/ 3525817 w 3938337"/>
              <a:gd name="connsiteY13" fmla="*/ 0 h 3321595"/>
              <a:gd name="connsiteX14" fmla="*/ 3384145 w 3938337"/>
              <a:gd name="connsiteY14" fmla="*/ 0 h 3321595"/>
              <a:gd name="connsiteX15" fmla="*/ 3385646 w 3938337"/>
              <a:gd name="connsiteY15" fmla="*/ 1904 h 3321595"/>
              <a:gd name="connsiteX16" fmla="*/ 3780089 w 3938337"/>
              <a:gd name="connsiteY16" fmla="*/ 1354125 h 3321595"/>
              <a:gd name="connsiteX17" fmla="*/ 3552458 w 3938337"/>
              <a:gd name="connsiteY17" fmla="*/ 1969288 h 3321595"/>
              <a:gd name="connsiteX18" fmla="*/ 3414534 w 3938337"/>
              <a:gd name="connsiteY18" fmla="*/ 2115111 h 3321595"/>
              <a:gd name="connsiteX19" fmla="*/ 3395732 w 3938337"/>
              <a:gd name="connsiteY19" fmla="*/ 2131585 h 3321595"/>
              <a:gd name="connsiteX20" fmla="*/ 3390273 w 3938337"/>
              <a:gd name="connsiteY20" fmla="*/ 2137223 h 3321595"/>
              <a:gd name="connsiteX21" fmla="*/ 3348116 w 3938337"/>
              <a:gd name="connsiteY21" fmla="*/ 2173305 h 3321595"/>
              <a:gd name="connsiteX22" fmla="*/ 3251972 w 3938337"/>
              <a:gd name="connsiteY22" fmla="*/ 2257543 h 3321595"/>
              <a:gd name="connsiteX23" fmla="*/ 2878500 w 3938337"/>
              <a:gd name="connsiteY23" fmla="*/ 2542096 h 3321595"/>
              <a:gd name="connsiteX24" fmla="*/ 2730320 w 3938337"/>
              <a:gd name="connsiteY24" fmla="*/ 2651667 h 3321595"/>
              <a:gd name="connsiteX25" fmla="*/ 1512716 w 3938337"/>
              <a:gd name="connsiteY25" fmla="*/ 3203474 h 3321595"/>
              <a:gd name="connsiteX26" fmla="*/ 78219 w 3938337"/>
              <a:gd name="connsiteY26" fmla="*/ 2525579 h 3321595"/>
              <a:gd name="connsiteX27" fmla="*/ 0 w 3938337"/>
              <a:gd name="connsiteY27" fmla="*/ 2428877 h 3321595"/>
              <a:gd name="connsiteX28" fmla="*/ 0 w 3938337"/>
              <a:gd name="connsiteY28" fmla="*/ 2518435 h 3321595"/>
              <a:gd name="connsiteX29" fmla="*/ 81495 w 3938337"/>
              <a:gd name="connsiteY29" fmla="*/ 2618704 h 3321595"/>
              <a:gd name="connsiteX30" fmla="*/ 1576046 w 3938337"/>
              <a:gd name="connsiteY30" fmla="*/ 3321595 h 3321595"/>
              <a:gd name="connsiteX31" fmla="*/ 2844621 w 3938337"/>
              <a:gd name="connsiteY31" fmla="*/ 2749441 h 3321595"/>
              <a:gd name="connsiteX32" fmla="*/ 2999005 w 3938337"/>
              <a:gd name="connsiteY32" fmla="*/ 2635829 h 3321595"/>
              <a:gd name="connsiteX33" fmla="*/ 3701177 w 3938337"/>
              <a:gd name="connsiteY33" fmla="*/ 2041901 h 3321595"/>
              <a:gd name="connsiteX34" fmla="*/ 3938337 w 3938337"/>
              <a:gd name="connsiteY34" fmla="*/ 1404055 h 3321595"/>
              <a:gd name="connsiteX35" fmla="*/ 3527383 w 3938337"/>
              <a:gd name="connsiteY35"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38337" h="3321595">
                <a:moveTo>
                  <a:pt x="1166365" y="0"/>
                </a:moveTo>
                <a:lnTo>
                  <a:pt x="107576" y="0"/>
                </a:lnTo>
                <a:lnTo>
                  <a:pt x="66927" y="0"/>
                </a:lnTo>
                <a:lnTo>
                  <a:pt x="0" y="0"/>
                </a:lnTo>
                <a:lnTo>
                  <a:pt x="0" y="59511"/>
                </a:lnTo>
                <a:lnTo>
                  <a:pt x="0" y="155390"/>
                </a:lnTo>
                <a:lnTo>
                  <a:pt x="0" y="901114"/>
                </a:lnTo>
                <a:lnTo>
                  <a:pt x="4" y="901114"/>
                </a:lnTo>
                <a:lnTo>
                  <a:pt x="4" y="471771"/>
                </a:lnTo>
                <a:lnTo>
                  <a:pt x="50187" y="407556"/>
                </a:lnTo>
                <a:cubicBezTo>
                  <a:pt x="138559" y="305382"/>
                  <a:pt x="239680" y="208703"/>
                  <a:pt x="352921" y="118259"/>
                </a:cubicBezTo>
                <a:lnTo>
                  <a:pt x="514890" y="2"/>
                </a:lnTo>
                <a:lnTo>
                  <a:pt x="1166365" y="2"/>
                </a:lnTo>
                <a:close/>
                <a:moveTo>
                  <a:pt x="3525817" y="0"/>
                </a:moveTo>
                <a:lnTo>
                  <a:pt x="3384145" y="0"/>
                </a:lnTo>
                <a:lnTo>
                  <a:pt x="3385646" y="1904"/>
                </a:lnTo>
                <a:cubicBezTo>
                  <a:pt x="3641155" y="363079"/>
                  <a:pt x="3780089" y="835723"/>
                  <a:pt x="3780089" y="1354125"/>
                </a:cubicBezTo>
                <a:cubicBezTo>
                  <a:pt x="3780089" y="1590500"/>
                  <a:pt x="3709854" y="1780209"/>
                  <a:pt x="3552458" y="1969288"/>
                </a:cubicBezTo>
                <a:cubicBezTo>
                  <a:pt x="3511300" y="2018735"/>
                  <a:pt x="3464970" y="2067206"/>
                  <a:pt x="3414534" y="2115111"/>
                </a:cubicBezTo>
                <a:lnTo>
                  <a:pt x="3395732" y="2131585"/>
                </a:lnTo>
                <a:lnTo>
                  <a:pt x="3390273" y="2137223"/>
                </a:lnTo>
                <a:lnTo>
                  <a:pt x="3348116" y="2173305"/>
                </a:lnTo>
                <a:lnTo>
                  <a:pt x="3251972" y="2257543"/>
                </a:lnTo>
                <a:cubicBezTo>
                  <a:pt x="3136805" y="2351916"/>
                  <a:pt x="3009474" y="2445671"/>
                  <a:pt x="2878500" y="2542096"/>
                </a:cubicBezTo>
                <a:cubicBezTo>
                  <a:pt x="2830172" y="2577632"/>
                  <a:pt x="2780245" y="2614426"/>
                  <a:pt x="2730320" y="2651667"/>
                </a:cubicBezTo>
                <a:cubicBezTo>
                  <a:pt x="2283426" y="2984960"/>
                  <a:pt x="1957258" y="3203474"/>
                  <a:pt x="1512716" y="3203474"/>
                </a:cubicBezTo>
                <a:cubicBezTo>
                  <a:pt x="920041" y="3203474"/>
                  <a:pt x="478682" y="2998110"/>
                  <a:pt x="78219" y="2525579"/>
                </a:cubicBezTo>
                <a:lnTo>
                  <a:pt x="0" y="2428877"/>
                </a:lnTo>
                <a:lnTo>
                  <a:pt x="0" y="2518435"/>
                </a:lnTo>
                <a:lnTo>
                  <a:pt x="81495" y="2618704"/>
                </a:lnTo>
                <a:cubicBezTo>
                  <a:pt x="498723" y="3108658"/>
                  <a:pt x="958559" y="3321595"/>
                  <a:pt x="1576046" y="3321595"/>
                </a:cubicBezTo>
                <a:cubicBezTo>
                  <a:pt x="2039197" y="3321595"/>
                  <a:pt x="2379018" y="3095023"/>
                  <a:pt x="2844621" y="2749441"/>
                </a:cubicBezTo>
                <a:cubicBezTo>
                  <a:pt x="2896636" y="2710827"/>
                  <a:pt x="2948653" y="2672676"/>
                  <a:pt x="2999005" y="2635829"/>
                </a:cubicBezTo>
                <a:cubicBezTo>
                  <a:pt x="3271919" y="2435869"/>
                  <a:pt x="3529651" y="2246981"/>
                  <a:pt x="3701177" y="2041901"/>
                </a:cubicBezTo>
                <a:cubicBezTo>
                  <a:pt x="3865161" y="1845849"/>
                  <a:pt x="3938337" y="1649145"/>
                  <a:pt x="3938337" y="1404055"/>
                </a:cubicBezTo>
                <a:cubicBezTo>
                  <a:pt x="3938337" y="866538"/>
                  <a:pt x="3793587" y="376466"/>
                  <a:pt x="352738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A31776B6-424A-1C59-FBA0-E457B88A7578}"/>
              </a:ext>
            </a:extLst>
          </p:cNvPr>
          <p:cNvSpPr>
            <a:spLocks noGrp="1"/>
          </p:cNvSpPr>
          <p:nvPr>
            <p:ph idx="1"/>
          </p:nvPr>
        </p:nvSpPr>
        <p:spPr>
          <a:xfrm>
            <a:off x="4151891" y="3380657"/>
            <a:ext cx="6930091" cy="1773142"/>
          </a:xfrm>
        </p:spPr>
        <p:txBody>
          <a:bodyP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Dependency and Accountability</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NGOs can sometimes create dependency among local communities and may face challenges related to transparency and accountability (Bebbington et al., 2008).</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Effectiveness</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Questions have been raised about the effectiveness of NGOs in achieving long-term developmental goals (Lewis &amp; Kanji, 2009).</a:t>
            </a:r>
          </a:p>
        </p:txBody>
      </p:sp>
      <p:sp>
        <p:nvSpPr>
          <p:cNvPr id="6" name="TextBox 5">
            <a:extLst>
              <a:ext uri="{FF2B5EF4-FFF2-40B4-BE49-F238E27FC236}">
                <a16:creationId xmlns:a16="http://schemas.microsoft.com/office/drawing/2014/main" id="{714D17BF-3A0D-A890-1797-24EC8CDF3E36}"/>
              </a:ext>
            </a:extLst>
          </p:cNvPr>
          <p:cNvSpPr txBox="1"/>
          <p:nvPr/>
        </p:nvSpPr>
        <p:spPr>
          <a:xfrm>
            <a:off x="4804648" y="6870700"/>
            <a:ext cx="261001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basicblogtips.com/uncomfortable-blogging-challeng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9" name="TextBox 8">
            <a:extLst>
              <a:ext uri="{FF2B5EF4-FFF2-40B4-BE49-F238E27FC236}">
                <a16:creationId xmlns:a16="http://schemas.microsoft.com/office/drawing/2014/main" id="{E7860F76-F532-4801-8DC0-A832E1A379AA}"/>
              </a:ext>
            </a:extLst>
          </p:cNvPr>
          <p:cNvSpPr txBox="1"/>
          <p:nvPr/>
        </p:nvSpPr>
        <p:spPr>
          <a:xfrm>
            <a:off x="9894576" y="6870700"/>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kilobox.net/521/praise-and-criticis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15" name="TextBox 14">
            <a:extLst>
              <a:ext uri="{FF2B5EF4-FFF2-40B4-BE49-F238E27FC236}">
                <a16:creationId xmlns:a16="http://schemas.microsoft.com/office/drawing/2014/main" id="{957BFBF3-2016-C9CE-F641-B85F0A9B0DCB}"/>
              </a:ext>
            </a:extLst>
          </p:cNvPr>
          <p:cNvSpPr txBox="1"/>
          <p:nvPr/>
        </p:nvSpPr>
        <p:spPr>
          <a:xfrm>
            <a:off x="7427358" y="6870700"/>
            <a:ext cx="245451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relaxationdynamique.fr/technique/page/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27367288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group of people playing music&#10;&#10;Description automatically generated">
            <a:extLst>
              <a:ext uri="{FF2B5EF4-FFF2-40B4-BE49-F238E27FC236}">
                <a16:creationId xmlns:a16="http://schemas.microsoft.com/office/drawing/2014/main" id="{210ACBAD-5D8C-829E-2F3A-B990186FFFB0}"/>
              </a:ext>
            </a:extLst>
          </p:cNvPr>
          <p:cNvPicPr>
            <a:picLocks noChangeAspect="1"/>
          </p:cNvPicPr>
          <p:nvPr/>
        </p:nvPicPr>
        <p:blipFill>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875"/>
          <a:stretch/>
        </p:blipFill>
        <p:spPr>
          <a:xfrm>
            <a:off x="20" y="1021"/>
            <a:ext cx="12191980" cy="6855958"/>
          </a:xfrm>
          <a:prstGeom prst="rect">
            <a:avLst/>
          </a:prstGeom>
        </p:spPr>
      </p:pic>
      <p:sp>
        <p:nvSpPr>
          <p:cNvPr id="2" name="Title 1">
            <a:extLst>
              <a:ext uri="{FF2B5EF4-FFF2-40B4-BE49-F238E27FC236}">
                <a16:creationId xmlns:a16="http://schemas.microsoft.com/office/drawing/2014/main" id="{44AA16FD-C149-2351-8228-3ACE6DDFDFEC}"/>
              </a:ext>
            </a:extLst>
          </p:cNvPr>
          <p:cNvSpPr>
            <a:spLocks noGrp="1"/>
          </p:cNvSpPr>
          <p:nvPr>
            <p:ph type="title"/>
          </p:nvPr>
        </p:nvSpPr>
        <p:spPr>
          <a:xfrm>
            <a:off x="377913" y="196088"/>
            <a:ext cx="5850796" cy="1325563"/>
          </a:xfrm>
        </p:spPr>
        <p:txBody>
          <a:bodyPr>
            <a:normAutofit/>
          </a:bodyPr>
          <a:lstStyle/>
          <a:p>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Governance and Civil Society</a:t>
            </a:r>
            <a:endParaRPr lang="en-US" dirty="0"/>
          </a:p>
        </p:txBody>
      </p:sp>
      <p:sp>
        <p:nvSpPr>
          <p:cNvPr id="23" name="Oval 2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yellow and orange text on a blue background&#10;&#10;Description automatically generated">
            <a:extLst>
              <a:ext uri="{FF2B5EF4-FFF2-40B4-BE49-F238E27FC236}">
                <a16:creationId xmlns:a16="http://schemas.microsoft.com/office/drawing/2014/main" id="{D825B276-8FDA-5109-522C-1ECC371E5A1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6444" r="16809" b="4"/>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Content Placeholder 2">
            <a:extLst>
              <a:ext uri="{FF2B5EF4-FFF2-40B4-BE49-F238E27FC236}">
                <a16:creationId xmlns:a16="http://schemas.microsoft.com/office/drawing/2014/main" id="{DB36EB8B-45A4-9280-41FA-0F648272F9B7}"/>
              </a:ext>
            </a:extLst>
          </p:cNvPr>
          <p:cNvSpPr>
            <a:spLocks noGrp="1"/>
          </p:cNvSpPr>
          <p:nvPr>
            <p:ph idx="1"/>
          </p:nvPr>
        </p:nvSpPr>
        <p:spPr>
          <a:xfrm>
            <a:off x="377913" y="1521651"/>
            <a:ext cx="5292075" cy="3181684"/>
          </a:xfrm>
        </p:spPr>
        <p:txBody>
          <a:bodyPr anchor="t">
            <a:noAutofit/>
          </a:bodyPr>
          <a:lstStyle/>
          <a:p>
            <a:pPr marL="0" marR="0" indent="0" algn="just">
              <a:spcBef>
                <a:spcPts val="0"/>
              </a:spcBef>
              <a:spcAft>
                <a:spcPts val="800"/>
              </a:spcAft>
              <a:buNone/>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Theoretical Frameworks</a:t>
            </a:r>
            <a:endParaRPr lang="en-US"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Good Governance</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Emphasizes the importance of transparency, accountability, and participation in the governance process (UNDP, 1997).</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b="1" kern="100" dirty="0">
                <a:effectLst/>
                <a:latin typeface="Times New Roman" panose="02020603050405020304" pitchFamily="18" charset="0"/>
                <a:ea typeface="Aptos" panose="020B0004020202020204" pitchFamily="34" charset="0"/>
                <a:cs typeface="Times New Roman" panose="02020603050405020304" pitchFamily="18" charset="0"/>
              </a:rPr>
              <a:t>Governance Networks</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Civil society and NGOs are key actors in governance networks that include state and market actors (Rhodes, 1997).</a:t>
            </a:r>
          </a:p>
        </p:txBody>
      </p:sp>
      <p:sp>
        <p:nvSpPr>
          <p:cNvPr id="25" name="Freeform: Shape 2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Hands reaching up to the top of a circle with a map behind it&#10;&#10;Description automatically generated">
            <a:extLst>
              <a:ext uri="{FF2B5EF4-FFF2-40B4-BE49-F238E27FC236}">
                <a16:creationId xmlns:a16="http://schemas.microsoft.com/office/drawing/2014/main" id="{1BA1F788-6616-90B1-F08E-C062B4A9251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23781" r="23720" b="1"/>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4" name="Picture 13" descr="A group of people holding signs and a group of cameras&#10;&#10;Description automatically generated">
            <a:extLst>
              <a:ext uri="{FF2B5EF4-FFF2-40B4-BE49-F238E27FC236}">
                <a16:creationId xmlns:a16="http://schemas.microsoft.com/office/drawing/2014/main" id="{3380C6E9-C18B-8EA2-429A-6EA13E0213D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21766" r="15628" b="3"/>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9" name="Freeform: Shape 28">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A close-up of money on a keyboard&#10;&#10;Description automatically generated">
            <a:extLst>
              <a:ext uri="{FF2B5EF4-FFF2-40B4-BE49-F238E27FC236}">
                <a16:creationId xmlns:a16="http://schemas.microsoft.com/office/drawing/2014/main" id="{9854E65A-72C5-50CD-9620-88EE8D557FDD}"/>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22174" r="-4" b="-4"/>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6" name="TextBox 5">
            <a:extLst>
              <a:ext uri="{FF2B5EF4-FFF2-40B4-BE49-F238E27FC236}">
                <a16:creationId xmlns:a16="http://schemas.microsoft.com/office/drawing/2014/main" id="{63973060-A91D-CD8B-9A52-54F7A5294FD0}"/>
              </a:ext>
            </a:extLst>
          </p:cNvPr>
          <p:cNvSpPr txBox="1"/>
          <p:nvPr/>
        </p:nvSpPr>
        <p:spPr>
          <a:xfrm>
            <a:off x="9581991" y="6870700"/>
            <a:ext cx="261000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th.boell.org/en/2016/11/21/insight-asean-governance-there-future-civil-societ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9" name="TextBox 8">
            <a:extLst>
              <a:ext uri="{FF2B5EF4-FFF2-40B4-BE49-F238E27FC236}">
                <a16:creationId xmlns:a16="http://schemas.microsoft.com/office/drawing/2014/main" id="{014D69CB-12AE-32FB-039E-1B5DEF280BCC}"/>
              </a:ext>
            </a:extLst>
          </p:cNvPr>
          <p:cNvSpPr txBox="1"/>
          <p:nvPr/>
        </p:nvSpPr>
        <p:spPr>
          <a:xfrm>
            <a:off x="6959282" y="6870700"/>
            <a:ext cx="261000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nonviolent-conflict.org/blog_post/in-a-time-of-democratic-backsliding-how-should-civil-society-be-supporte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12" name="TextBox 11">
            <a:extLst>
              <a:ext uri="{FF2B5EF4-FFF2-40B4-BE49-F238E27FC236}">
                <a16:creationId xmlns:a16="http://schemas.microsoft.com/office/drawing/2014/main" id="{9180A1D5-7D7E-460F-659A-4F69CDA74F01}"/>
              </a:ext>
            </a:extLst>
          </p:cNvPr>
          <p:cNvSpPr txBox="1"/>
          <p:nvPr/>
        </p:nvSpPr>
        <p:spPr>
          <a:xfrm>
            <a:off x="4336573" y="6870700"/>
            <a:ext cx="261000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11" tooltip="https://www.internetgovernance.org/2017/10/13/civil-society-digital-free-trade-respons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15" name="TextBox 14">
            <a:extLst>
              <a:ext uri="{FF2B5EF4-FFF2-40B4-BE49-F238E27FC236}">
                <a16:creationId xmlns:a16="http://schemas.microsoft.com/office/drawing/2014/main" id="{00F0A021-3939-A93C-A966-C3364088312B}"/>
              </a:ext>
            </a:extLst>
          </p:cNvPr>
          <p:cNvSpPr txBox="1"/>
          <p:nvPr/>
        </p:nvSpPr>
        <p:spPr>
          <a:xfrm>
            <a:off x="1891797" y="6870700"/>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9" tooltip="https://edri.org/our-work/government-bans-tiktok-sort-of-facebook-has-a-bad-day-in-court-and-civil-society-organisations-mobilise-against-big-tech/">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3"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8" name="TextBox 17">
            <a:extLst>
              <a:ext uri="{FF2B5EF4-FFF2-40B4-BE49-F238E27FC236}">
                <a16:creationId xmlns:a16="http://schemas.microsoft.com/office/drawing/2014/main" id="{0F38095A-D9B5-D3A8-07E6-24FB91C933DA}"/>
              </a:ext>
            </a:extLst>
          </p:cNvPr>
          <p:cNvSpPr txBox="1"/>
          <p:nvPr/>
        </p:nvSpPr>
        <p:spPr>
          <a:xfrm>
            <a:off x="9581991" y="6656924"/>
            <a:ext cx="261000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recoftc.org/learning/e-learning-catalogue/policy-analysis-and-forest-governance-10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8675518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669B801-C8E0-464C-A40A-AA216F460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AA81B9-9386-6586-74DA-F6AA9D26AD46}"/>
              </a:ext>
            </a:extLst>
          </p:cNvPr>
          <p:cNvSpPr>
            <a:spLocks noGrp="1"/>
          </p:cNvSpPr>
          <p:nvPr>
            <p:ph type="title"/>
          </p:nvPr>
        </p:nvSpPr>
        <p:spPr>
          <a:xfrm>
            <a:off x="581645" y="573896"/>
            <a:ext cx="4065149" cy="1414145"/>
          </a:xfrm>
        </p:spPr>
        <p:txBody>
          <a:bodyPr anchor="b">
            <a:noAutofit/>
          </a:bodyPr>
          <a:lstStyle/>
          <a:p>
            <a:pPr marL="0" marR="0" algn="ctr">
              <a:spcBef>
                <a:spcPts val="0"/>
              </a:spcBef>
              <a:spcAft>
                <a:spcPts val="800"/>
              </a:spcAft>
            </a:pPr>
            <a:r>
              <a:rPr lang="en-US" sz="3600" b="1" kern="100" dirty="0">
                <a:effectLst/>
                <a:latin typeface="Times New Roman" panose="02020603050405020304" pitchFamily="18" charset="0"/>
                <a:ea typeface="Aptos" panose="020B0004020202020204" pitchFamily="34" charset="0"/>
                <a:cs typeface="Times New Roman" panose="02020603050405020304" pitchFamily="18" charset="0"/>
              </a:rPr>
              <a:t>Civil Society’s Role in Governance</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C4717FA-AA2D-9E0F-D182-B0F99FD607CB}"/>
              </a:ext>
            </a:extLst>
          </p:cNvPr>
          <p:cNvSpPr>
            <a:spLocks noGrp="1"/>
          </p:cNvSpPr>
          <p:nvPr>
            <p:ph idx="1"/>
          </p:nvPr>
        </p:nvSpPr>
        <p:spPr>
          <a:xfrm>
            <a:off x="40357" y="2369128"/>
            <a:ext cx="4722323" cy="3023702"/>
          </a:xfrm>
        </p:spPr>
        <p:txBody>
          <a:bodyPr anchor="ct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Policy Influence</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CSOs and NGOs contribute to policy-making by providing expertise and advocating for marginalized groups (Peters, 2010).</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400" b="1" kern="100" dirty="0">
                <a:effectLst/>
                <a:latin typeface="Times New Roman" panose="02020603050405020304" pitchFamily="18" charset="0"/>
                <a:ea typeface="Aptos" panose="020B0004020202020204" pitchFamily="34" charset="0"/>
                <a:cs typeface="Times New Roman" panose="02020603050405020304" pitchFamily="18" charset="0"/>
              </a:rPr>
              <a:t>Monitoring and Evaluation</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 They play a role in monitoring government performance and evaluating the impact of policies and programs (Miller, 2001).</a:t>
            </a:r>
          </a:p>
        </p:txBody>
      </p:sp>
      <p:sp>
        <p:nvSpPr>
          <p:cNvPr id="30" name="Rectangle 2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110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35D5A6-AB7A-4677-8D44-034515D66C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4757" y="703666"/>
            <a:ext cx="7168911" cy="563811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and with a raised arm&#10;&#10;Description automatically generated with medium confidence">
            <a:extLst>
              <a:ext uri="{FF2B5EF4-FFF2-40B4-BE49-F238E27FC236}">
                <a16:creationId xmlns:a16="http://schemas.microsoft.com/office/drawing/2014/main" id="{3EE0E731-047D-5E66-502A-F246AB50196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404" r="7" b="7"/>
          <a:stretch/>
        </p:blipFill>
        <p:spPr>
          <a:xfrm>
            <a:off x="5061949" y="914319"/>
            <a:ext cx="2121408" cy="1454809"/>
          </a:xfrm>
          <a:prstGeom prst="rect">
            <a:avLst/>
          </a:prstGeom>
        </p:spPr>
      </p:pic>
      <p:pic>
        <p:nvPicPr>
          <p:cNvPr id="8" name="Picture 7" descr="A person walking in front of a wall&#10;&#10;Description automatically generated">
            <a:extLst>
              <a:ext uri="{FF2B5EF4-FFF2-40B4-BE49-F238E27FC236}">
                <a16:creationId xmlns:a16="http://schemas.microsoft.com/office/drawing/2014/main" id="{ADB10572-322B-C5C6-C269-36817EC16B3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65" r="4434" b="5"/>
          <a:stretch/>
        </p:blipFill>
        <p:spPr>
          <a:xfrm>
            <a:off x="7341319" y="914401"/>
            <a:ext cx="2121408" cy="1457955"/>
          </a:xfrm>
          <a:prstGeom prst="rect">
            <a:avLst/>
          </a:prstGeom>
        </p:spPr>
      </p:pic>
      <p:pic>
        <p:nvPicPr>
          <p:cNvPr id="14" name="Picture 13" descr="A group of people holding signs&#10;&#10;Description automatically generated">
            <a:extLst>
              <a:ext uri="{FF2B5EF4-FFF2-40B4-BE49-F238E27FC236}">
                <a16:creationId xmlns:a16="http://schemas.microsoft.com/office/drawing/2014/main" id="{C7A40A3E-ED93-0416-0C87-450F40F7DD3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671" r="1958" b="-1"/>
          <a:stretch/>
        </p:blipFill>
        <p:spPr>
          <a:xfrm>
            <a:off x="9620689" y="914319"/>
            <a:ext cx="2121408" cy="1454809"/>
          </a:xfrm>
          <a:prstGeom prst="rect">
            <a:avLst/>
          </a:prstGeom>
        </p:spPr>
      </p:pic>
      <p:pic>
        <p:nvPicPr>
          <p:cNvPr id="11" name="Picture 10" descr="A group of people holding signs&#10;&#10;Description automatically generated">
            <a:extLst>
              <a:ext uri="{FF2B5EF4-FFF2-40B4-BE49-F238E27FC236}">
                <a16:creationId xmlns:a16="http://schemas.microsoft.com/office/drawing/2014/main" id="{7642A755-FB29-785E-3787-AA4D001D6BF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12774" r="-2" b="6954"/>
          <a:stretch/>
        </p:blipFill>
        <p:spPr>
          <a:xfrm>
            <a:off x="5061949" y="2490472"/>
            <a:ext cx="6680148" cy="3632870"/>
          </a:xfrm>
          <a:prstGeom prst="rect">
            <a:avLst/>
          </a:prstGeom>
        </p:spPr>
      </p:pic>
      <p:sp>
        <p:nvSpPr>
          <p:cNvPr id="6" name="TextBox 5">
            <a:extLst>
              <a:ext uri="{FF2B5EF4-FFF2-40B4-BE49-F238E27FC236}">
                <a16:creationId xmlns:a16="http://schemas.microsoft.com/office/drawing/2014/main" id="{B1C3FA4C-0ACF-826B-DA64-E76CC209E36E}"/>
              </a:ext>
            </a:extLst>
          </p:cNvPr>
          <p:cNvSpPr txBox="1"/>
          <p:nvPr/>
        </p:nvSpPr>
        <p:spPr>
          <a:xfrm>
            <a:off x="9739085" y="6870700"/>
            <a:ext cx="245291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laoms.org/where-social-movements-field-goin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
        <p:nvSpPr>
          <p:cNvPr id="9" name="TextBox 8">
            <a:extLst>
              <a:ext uri="{FF2B5EF4-FFF2-40B4-BE49-F238E27FC236}">
                <a16:creationId xmlns:a16="http://schemas.microsoft.com/office/drawing/2014/main" id="{3B263ABC-726A-8972-5C1D-DC285CC32052}"/>
              </a:ext>
            </a:extLst>
          </p:cNvPr>
          <p:cNvSpPr txBox="1"/>
          <p:nvPr/>
        </p:nvSpPr>
        <p:spPr>
          <a:xfrm>
            <a:off x="7116376" y="6870700"/>
            <a:ext cx="261000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www.counterview.net/2016/10/modi-govt-increasing-interfering-i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
        <p:nvSpPr>
          <p:cNvPr id="12" name="TextBox 11">
            <a:extLst>
              <a:ext uri="{FF2B5EF4-FFF2-40B4-BE49-F238E27FC236}">
                <a16:creationId xmlns:a16="http://schemas.microsoft.com/office/drawing/2014/main" id="{5C7CD21A-C2C7-EB87-AFE8-54398A80AAE1}"/>
              </a:ext>
            </a:extLst>
          </p:cNvPr>
          <p:cNvSpPr txBox="1"/>
          <p:nvPr/>
        </p:nvSpPr>
        <p:spPr>
          <a:xfrm>
            <a:off x="9152927" y="5923287"/>
            <a:ext cx="258917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9" tooltip="https://africanarguments.org/tag/civil-society-dialogue-seri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2"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
        <p:nvSpPr>
          <p:cNvPr id="15" name="TextBox 14">
            <a:extLst>
              <a:ext uri="{FF2B5EF4-FFF2-40B4-BE49-F238E27FC236}">
                <a16:creationId xmlns:a16="http://schemas.microsoft.com/office/drawing/2014/main" id="{B9D7D627-4839-1F95-1AD2-8A63251922AD}"/>
              </a:ext>
            </a:extLst>
          </p:cNvPr>
          <p:cNvSpPr txBox="1"/>
          <p:nvPr/>
        </p:nvSpPr>
        <p:spPr>
          <a:xfrm>
            <a:off x="4671600" y="6870700"/>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monitor.civicus.org/country/philippin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3"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236178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p:cTn id="3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86CEE9-AF90-0193-3C61-1E03A7049D4A}"/>
              </a:ext>
            </a:extLst>
          </p:cNvPr>
          <p:cNvSpPr>
            <a:spLocks noGrp="1"/>
          </p:cNvSpPr>
          <p:nvPr>
            <p:ph type="title"/>
          </p:nvPr>
        </p:nvSpPr>
        <p:spPr>
          <a:xfrm>
            <a:off x="1043631" y="809898"/>
            <a:ext cx="10173010" cy="1554480"/>
          </a:xfrm>
        </p:spPr>
        <p:txBody>
          <a:bodyPr anchor="ctr">
            <a:normAutofit/>
          </a:bodyPr>
          <a:lstStyle/>
          <a:p>
            <a:pPr marL="0" marR="0">
              <a:spcBef>
                <a:spcPts val="0"/>
              </a:spcBef>
              <a:spcAft>
                <a:spcPts val="800"/>
              </a:spcAft>
            </a:pPr>
            <a:r>
              <a:rPr lang="en-US" sz="6600" b="1" kern="100" dirty="0">
                <a:effectLst/>
                <a:latin typeface="Times New Roman" panose="02020603050405020304" pitchFamily="18" charset="0"/>
                <a:ea typeface="Aptos" panose="020B0004020202020204" pitchFamily="34" charset="0"/>
                <a:cs typeface="Times New Roman" panose="02020603050405020304" pitchFamily="18" charset="0"/>
              </a:rPr>
              <a:t>Case Studies</a:t>
            </a:r>
            <a:endParaRPr lang="en-US" sz="6600" kern="100" dirty="0">
              <a:effectLst/>
              <a:latin typeface="Aptos" panose="020B0004020202020204" pitchFamily="34" charset="0"/>
              <a:ea typeface="Aptos" panose="020B0004020202020204" pitchFamily="34"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4987943-9D53-26B9-C75A-809D61A7DD48}"/>
              </a:ext>
            </a:extLst>
          </p:cNvPr>
          <p:cNvGraphicFramePr>
            <a:graphicFrameLocks noGrp="1"/>
          </p:cNvGraphicFramePr>
          <p:nvPr>
            <p:ph idx="1"/>
            <p:extLst>
              <p:ext uri="{D42A27DB-BD31-4B8C-83A1-F6EECF244321}">
                <p14:modId xmlns:p14="http://schemas.microsoft.com/office/powerpoint/2010/main" val="2913807200"/>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07738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olourful carved figures of humans">
            <a:extLst>
              <a:ext uri="{FF2B5EF4-FFF2-40B4-BE49-F238E27FC236}">
                <a16:creationId xmlns:a16="http://schemas.microsoft.com/office/drawing/2014/main" id="{81141096-F40B-98A6-8F6F-44EDF99DD182}"/>
              </a:ext>
            </a:extLst>
          </p:cNvPr>
          <p:cNvPicPr>
            <a:picLocks noChangeAspect="1"/>
          </p:cNvPicPr>
          <p:nvPr/>
        </p:nvPicPr>
        <p:blipFill>
          <a:blip r:embed="rId2"/>
          <a:srcRect t="21053"/>
          <a:stretch/>
        </p:blipFill>
        <p:spPr>
          <a:xfrm>
            <a:off x="-191048" y="10"/>
            <a:ext cx="12191980" cy="6857990"/>
          </a:xfrm>
          <a:prstGeom prst="rect">
            <a:avLst/>
          </a:prstGeom>
        </p:spPr>
      </p:pic>
      <p:sp>
        <p:nvSpPr>
          <p:cNvPr id="36" name="Rectangle 35">
            <a:extLst>
              <a:ext uri="{FF2B5EF4-FFF2-40B4-BE49-F238E27FC236}">
                <a16:creationId xmlns:a16="http://schemas.microsoft.com/office/drawing/2014/main" id="{B4916930-E76E-4100-9DCF-4981566A3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57375" y="1885950"/>
            <a:ext cx="8505825" cy="3152775"/>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58B581-A83F-5AFA-7CD8-2D73A8220C1A}"/>
              </a:ext>
            </a:extLst>
          </p:cNvPr>
          <p:cNvSpPr>
            <a:spLocks noGrp="1"/>
          </p:cNvSpPr>
          <p:nvPr>
            <p:ph type="title"/>
          </p:nvPr>
        </p:nvSpPr>
        <p:spPr>
          <a:xfrm>
            <a:off x="2052637" y="2370730"/>
            <a:ext cx="8086725" cy="2514600"/>
          </a:xfrm>
        </p:spPr>
        <p:txBody>
          <a:bodyPr vert="horz" lIns="91440" tIns="45720" rIns="91440" bIns="45720" rtlCol="0" anchor="ctr">
            <a:noAutofit/>
          </a:bodyPr>
          <a:lstStyle/>
          <a:p>
            <a:pPr algn="ctr"/>
            <a:r>
              <a:rPr lang="en-US" sz="6600" b="1" dirty="0">
                <a:solidFill>
                  <a:schemeClr val="tx1">
                    <a:lumMod val="75000"/>
                    <a:lumOff val="25000"/>
                  </a:schemeClr>
                </a:solidFill>
                <a:effectLst/>
              </a:rPr>
              <a:t>Topic 7: Human Rights and Development</a:t>
            </a:r>
            <a:endParaRPr lang="en-US" sz="6600" dirty="0">
              <a:solidFill>
                <a:schemeClr val="tx1">
                  <a:lumMod val="75000"/>
                  <a:lumOff val="25000"/>
                </a:schemeClr>
              </a:solidFill>
            </a:endParaRPr>
          </a:p>
        </p:txBody>
      </p:sp>
    </p:spTree>
    <p:extLst>
      <p:ext uri="{BB962C8B-B14F-4D97-AF65-F5344CB8AC3E}">
        <p14:creationId xmlns:p14="http://schemas.microsoft.com/office/powerpoint/2010/main" val="3165848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36DDD6-CE11-439E-B9F0-1C8D68BED92C}"/>
              </a:ext>
            </a:extLst>
          </p:cNvPr>
          <p:cNvSpPr>
            <a:spLocks noGrp="1"/>
          </p:cNvSpPr>
          <p:nvPr>
            <p:ph type="title"/>
          </p:nvPr>
        </p:nvSpPr>
        <p:spPr>
          <a:xfrm>
            <a:off x="640080" y="325369"/>
            <a:ext cx="4368602" cy="1956841"/>
          </a:xfrm>
        </p:spPr>
        <p:txBody>
          <a:bodyPr anchor="b">
            <a:normAutofit/>
          </a:bodyPr>
          <a:lstStyle/>
          <a:p>
            <a:pPr marL="0" marR="0" indent="0">
              <a:spcBef>
                <a:spcPts val="0"/>
              </a:spcBef>
              <a:spcAft>
                <a:spcPts val="800"/>
              </a:spcAft>
            </a:pPr>
            <a:r>
              <a:rPr lang="en-US" sz="5000" b="1" kern="100" dirty="0">
                <a:effectLst/>
                <a:latin typeface="Times New Roman" panose="02020603050405020304" pitchFamily="18" charset="0"/>
                <a:ea typeface="Aptos" panose="020B0004020202020204" pitchFamily="34" charset="0"/>
                <a:cs typeface="Times New Roman" panose="02020603050405020304" pitchFamily="18" charset="0"/>
              </a:rPr>
              <a:t>Introduction to Human Rights</a:t>
            </a:r>
            <a:endParaRPr lang="en-US" sz="5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D3E5D5FA-4C33-52F4-580D-8C2BFCBDE847}"/>
              </a:ext>
            </a:extLst>
          </p:cNvPr>
          <p:cNvSpPr>
            <a:spLocks noGrp="1"/>
          </p:cNvSpPr>
          <p:nvPr>
            <p:ph idx="1"/>
          </p:nvPr>
        </p:nvSpPr>
        <p:spPr>
          <a:xfrm>
            <a:off x="640080" y="2872899"/>
            <a:ext cx="4243589" cy="3320668"/>
          </a:xfrm>
        </p:spPr>
        <p:txBody>
          <a:bodyPr>
            <a:normAutofit/>
          </a:bodyPr>
          <a:lstStyle/>
          <a:p>
            <a:pPr marL="0" marR="0" indent="0">
              <a:spcBef>
                <a:spcPts val="0"/>
              </a:spcBef>
              <a:spcAft>
                <a:spcPts val="800"/>
              </a:spcAft>
              <a:buNone/>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Definition and Evolution</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Definition</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Human rights are the fundamental rights and freedoms to which every individual is entitled, regardless of nationality, gender, ethnicity, or religion (UN, 1948).</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2000" b="1" kern="100" dirty="0">
                <a:effectLst/>
                <a:latin typeface="Times New Roman" panose="02020603050405020304" pitchFamily="18" charset="0"/>
                <a:ea typeface="Aptos" panose="020B0004020202020204" pitchFamily="34" charset="0"/>
                <a:cs typeface="Times New Roman" panose="02020603050405020304" pitchFamily="18" charset="0"/>
              </a:rPr>
              <a:t>Evolution</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The concept of human rights has evolved from basic freedoms to a broader set of rights including economic, social, and cultural rights (</a:t>
            </a:r>
            <a:r>
              <a:rPr lang="en-US" sz="2000" kern="100" dirty="0" err="1">
                <a:effectLst/>
                <a:latin typeface="Times New Roman" panose="02020603050405020304" pitchFamily="18" charset="0"/>
                <a:ea typeface="Aptos" panose="020B0004020202020204" pitchFamily="34" charset="0"/>
                <a:cs typeface="Times New Roman" panose="02020603050405020304" pitchFamily="18" charset="0"/>
              </a:rPr>
              <a:t>Donelly</a:t>
            </a: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 2003).</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Picture 4" descr="A group of yellow figures and a red figure on the other side">
            <a:extLst>
              <a:ext uri="{FF2B5EF4-FFF2-40B4-BE49-F238E27FC236}">
                <a16:creationId xmlns:a16="http://schemas.microsoft.com/office/drawing/2014/main" id="{A95D794A-8501-0563-0611-6EF807FBC618}"/>
              </a:ext>
            </a:extLst>
          </p:cNvPr>
          <p:cNvPicPr>
            <a:picLocks noChangeAspect="1"/>
          </p:cNvPicPr>
          <p:nvPr/>
        </p:nvPicPr>
        <p:blipFill>
          <a:blip r:embed="rId2"/>
          <a:srcRect l="3304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61948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hands with red painted nails&#10;&#10;Description automatically generated">
            <a:extLst>
              <a:ext uri="{FF2B5EF4-FFF2-40B4-BE49-F238E27FC236}">
                <a16:creationId xmlns:a16="http://schemas.microsoft.com/office/drawing/2014/main" id="{C42EF22C-CF34-B33A-CE04-99B69A21F55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268" r="1" b="1"/>
          <a:stretch/>
        </p:blipFill>
        <p:spPr>
          <a:xfrm>
            <a:off x="-6" y="10"/>
            <a:ext cx="7642746" cy="6857990"/>
          </a:xfrm>
          <a:prstGeom prst="rect">
            <a:avLst/>
          </a:prstGeom>
        </p:spPr>
      </p:pic>
      <p:sp>
        <p:nvSpPr>
          <p:cNvPr id="45" name="Rectangle 4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61F6A4-08F9-0398-51F8-A695F08C0D1D}"/>
              </a:ext>
            </a:extLst>
          </p:cNvPr>
          <p:cNvSpPr>
            <a:spLocks noGrp="1"/>
          </p:cNvSpPr>
          <p:nvPr>
            <p:ph type="title"/>
          </p:nvPr>
        </p:nvSpPr>
        <p:spPr>
          <a:xfrm>
            <a:off x="841248" y="4152624"/>
            <a:ext cx="2112264" cy="1920240"/>
          </a:xfrm>
        </p:spPr>
        <p:txBody>
          <a:bodyPr>
            <a:normAutofit/>
          </a:bodyPr>
          <a:lstStyle/>
          <a:p>
            <a:pPr algn="just"/>
            <a:r>
              <a:rPr lang="en-US" sz="2800" b="1" kern="100" dirty="0">
                <a:effectLst/>
                <a:latin typeface="Times New Roman" panose="02020603050405020304" pitchFamily="18" charset="0"/>
                <a:ea typeface="Aptos" panose="020B0004020202020204" pitchFamily="34" charset="0"/>
                <a:cs typeface="Times New Roman" panose="02020603050405020304" pitchFamily="18" charset="0"/>
              </a:rPr>
              <a:t>Key Human Rights Documents</a:t>
            </a:r>
            <a:endParaRPr lang="en-US" sz="2800" dirty="0"/>
          </a:p>
        </p:txBody>
      </p:sp>
      <p:pic>
        <p:nvPicPr>
          <p:cNvPr id="7" name="Picture 6" descr="A group of hands forming a circle&#10;&#10;Description automatically generated">
            <a:extLst>
              <a:ext uri="{FF2B5EF4-FFF2-40B4-BE49-F238E27FC236}">
                <a16:creationId xmlns:a16="http://schemas.microsoft.com/office/drawing/2014/main" id="{B553A81E-7204-A1CC-6934-ACD84C484D9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8246" r="-3" b="10754"/>
          <a:stretch/>
        </p:blipFill>
        <p:spPr>
          <a:xfrm>
            <a:off x="7809454" y="1"/>
            <a:ext cx="4382546" cy="3345645"/>
          </a:xfrm>
          <a:prstGeom prst="rect">
            <a:avLst/>
          </a:prstGeom>
        </p:spPr>
      </p:pic>
      <p:sp>
        <p:nvSpPr>
          <p:cNvPr id="47" name="Rectangle 4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E1F7DD4-CB7A-1E1E-18C4-CBA338AF2F05}"/>
              </a:ext>
            </a:extLst>
          </p:cNvPr>
          <p:cNvSpPr>
            <a:spLocks noGrp="1"/>
          </p:cNvSpPr>
          <p:nvPr>
            <p:ph idx="1"/>
          </p:nvPr>
        </p:nvSpPr>
        <p:spPr>
          <a:xfrm>
            <a:off x="3024240" y="4151376"/>
            <a:ext cx="3641736" cy="2085488"/>
          </a:xfrm>
        </p:spPr>
        <p:txBody>
          <a:bodyPr anchor="ct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Universal Declaration of Human Rights (UDHR)</a:t>
            </a:r>
            <a:r>
              <a:rPr lang="en-US" sz="1400" kern="100" dirty="0">
                <a:effectLst/>
                <a:latin typeface="Times New Roman" panose="02020603050405020304" pitchFamily="18" charset="0"/>
                <a:ea typeface="Aptos" panose="020B0004020202020204" pitchFamily="34" charset="0"/>
                <a:cs typeface="Times New Roman" panose="02020603050405020304" pitchFamily="18" charset="0"/>
              </a:rPr>
              <a:t>: Adopted in 1948, it serves as a foundational document outlining fundamental human rights (UN, 1948).</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1400" b="1" kern="100" dirty="0">
                <a:effectLst/>
                <a:latin typeface="Times New Roman" panose="02020603050405020304" pitchFamily="18" charset="0"/>
                <a:ea typeface="Aptos" panose="020B0004020202020204" pitchFamily="34" charset="0"/>
                <a:cs typeface="Times New Roman" panose="02020603050405020304" pitchFamily="18" charset="0"/>
              </a:rPr>
              <a:t>International Covenants</a:t>
            </a:r>
            <a:r>
              <a:rPr lang="en-US" sz="1400" kern="100" dirty="0">
                <a:effectLst/>
                <a:latin typeface="Times New Roman" panose="02020603050405020304" pitchFamily="18" charset="0"/>
                <a:ea typeface="Aptos" panose="020B0004020202020204" pitchFamily="34" charset="0"/>
                <a:cs typeface="Times New Roman" panose="02020603050405020304" pitchFamily="18" charset="0"/>
              </a:rPr>
              <a:t>: Includes the International Covenant on Civil and Political Rights (ICCPR) and the International Covenant on Economic, Social, and Cultural Rights (ICESCR) (UN, 1966).</a:t>
            </a:r>
          </a:p>
        </p:txBody>
      </p:sp>
      <p:pic>
        <p:nvPicPr>
          <p:cNvPr id="5" name="Picture 4" descr="A group of hands in a frame&#10;&#10;Description automatically generated">
            <a:extLst>
              <a:ext uri="{FF2B5EF4-FFF2-40B4-BE49-F238E27FC236}">
                <a16:creationId xmlns:a16="http://schemas.microsoft.com/office/drawing/2014/main" id="{222578F5-5262-63D2-4B18-4E3DAE3D06A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234" r="2088" b="-1"/>
          <a:stretch/>
        </p:blipFill>
        <p:spPr>
          <a:xfrm>
            <a:off x="7809462" y="3512354"/>
            <a:ext cx="4382545" cy="3345646"/>
          </a:xfrm>
          <a:prstGeom prst="rect">
            <a:avLst/>
          </a:prstGeom>
        </p:spPr>
      </p:pic>
    </p:spTree>
    <p:extLst>
      <p:ext uri="{BB962C8B-B14F-4D97-AF65-F5344CB8AC3E}">
        <p14:creationId xmlns:p14="http://schemas.microsoft.com/office/powerpoint/2010/main" val="41653924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holding signs and a peace sign&#10;&#10;Description automatically generated">
            <a:extLst>
              <a:ext uri="{FF2B5EF4-FFF2-40B4-BE49-F238E27FC236}">
                <a16:creationId xmlns:a16="http://schemas.microsoft.com/office/drawing/2014/main" id="{1D53158B-B50C-3521-0DD9-1AA6BA196EB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321" r="2" b="10261"/>
          <a:stretch/>
        </p:blipFill>
        <p:spPr>
          <a:xfrm>
            <a:off x="-1" y="-3"/>
            <a:ext cx="4064316" cy="2281286"/>
          </a:xfrm>
          <a:prstGeom prst="rect">
            <a:avLst/>
          </a:prstGeom>
        </p:spPr>
      </p:pic>
      <p:pic>
        <p:nvPicPr>
          <p:cNvPr id="13" name="Picture 12" descr="A group of people walking&#10;&#10;Description automatically generated">
            <a:extLst>
              <a:ext uri="{FF2B5EF4-FFF2-40B4-BE49-F238E27FC236}">
                <a16:creationId xmlns:a16="http://schemas.microsoft.com/office/drawing/2014/main" id="{C5358918-5967-419A-45B3-C5AD4F31409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137"/>
          <a:stretch/>
        </p:blipFill>
        <p:spPr>
          <a:xfrm>
            <a:off x="4067494" y="-1357"/>
            <a:ext cx="3953242" cy="2272266"/>
          </a:xfrm>
          <a:prstGeom prst="rect">
            <a:avLst/>
          </a:prstGeom>
        </p:spPr>
      </p:pic>
      <p:pic>
        <p:nvPicPr>
          <p:cNvPr id="8" name="Picture 7" descr="Colorful hands with words on them&#10;&#10;Description automatically generated">
            <a:extLst>
              <a:ext uri="{FF2B5EF4-FFF2-40B4-BE49-F238E27FC236}">
                <a16:creationId xmlns:a16="http://schemas.microsoft.com/office/drawing/2014/main" id="{8FCD732B-1DED-03F5-E3E7-549D6A7C40F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26581" r="3" b="1818"/>
          <a:stretch/>
        </p:blipFill>
        <p:spPr>
          <a:xfrm>
            <a:off x="8027088" y="-1356"/>
            <a:ext cx="4161863" cy="2272264"/>
          </a:xfrm>
          <a:prstGeom prst="rect">
            <a:avLst/>
          </a:prstGeom>
        </p:spPr>
      </p:pic>
      <p:pic>
        <p:nvPicPr>
          <p:cNvPr id="16" name="Picture 15" descr="A group of hands forming a circle&#10;&#10;Description automatically generated">
            <a:extLst>
              <a:ext uri="{FF2B5EF4-FFF2-40B4-BE49-F238E27FC236}">
                <a16:creationId xmlns:a16="http://schemas.microsoft.com/office/drawing/2014/main" id="{227694B9-2FF8-ED38-D1E9-A2CE2EF09B6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b="31776"/>
          <a:stretch/>
        </p:blipFill>
        <p:spPr>
          <a:xfrm>
            <a:off x="20" y="2292876"/>
            <a:ext cx="4064292" cy="2281271"/>
          </a:xfrm>
          <a:prstGeom prst="rect">
            <a:avLst/>
          </a:prstGeom>
        </p:spPr>
      </p:pic>
      <p:pic>
        <p:nvPicPr>
          <p:cNvPr id="5" name="Content Placeholder 4" descr="A chalk drawing on the ground&#10;&#10;Description automatically generated">
            <a:extLst>
              <a:ext uri="{FF2B5EF4-FFF2-40B4-BE49-F238E27FC236}">
                <a16:creationId xmlns:a16="http://schemas.microsoft.com/office/drawing/2014/main" id="{AE4FAE7B-05CA-387E-3368-4570F64D2828}"/>
              </a:ext>
            </a:extLst>
          </p:cNvPr>
          <p:cNvPicPr>
            <a:picLocks noGrp="1" noChangeAspect="1"/>
          </p:cNvPicPr>
          <p:nvPr>
            <p:ph idx="1"/>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t="33044" r="1" b="11006"/>
          <a:stretch/>
        </p:blipFill>
        <p:spPr>
          <a:xfrm>
            <a:off x="3" y="4585734"/>
            <a:ext cx="4061141" cy="2272267"/>
          </a:xfrm>
          <a:prstGeom prst="rect">
            <a:avLst/>
          </a:prstGeom>
        </p:spPr>
      </p:pic>
      <p:sp>
        <p:nvSpPr>
          <p:cNvPr id="32" name="Rectangle 31">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C225FE-FF37-3FDC-0A09-C9EBB0935C38}"/>
              </a:ext>
            </a:extLst>
          </p:cNvPr>
          <p:cNvSpPr>
            <a:spLocks noGrp="1"/>
          </p:cNvSpPr>
          <p:nvPr>
            <p:ph type="title"/>
          </p:nvPr>
        </p:nvSpPr>
        <p:spPr>
          <a:xfrm>
            <a:off x="4657256" y="2916520"/>
            <a:ext cx="6465287" cy="2309364"/>
          </a:xfrm>
        </p:spPr>
        <p:txBody>
          <a:bodyPr vert="horz" lIns="91440" tIns="45720" rIns="91440" bIns="45720" rtlCol="0" anchor="b">
            <a:normAutofit/>
          </a:bodyPr>
          <a:lstStyle/>
          <a:p>
            <a:pPr algn="ctr"/>
            <a:r>
              <a:rPr lang="en-US" sz="6600" b="1" kern="1200" dirty="0">
                <a:solidFill>
                  <a:srgbClr val="FFFFFF"/>
                </a:solidFill>
                <a:effectLst/>
                <a:latin typeface="Times New Roman" panose="02020603050405020304" pitchFamily="18" charset="0"/>
                <a:cs typeface="Times New Roman" panose="02020603050405020304" pitchFamily="18" charset="0"/>
              </a:rPr>
              <a:t>Human Rights and Development</a:t>
            </a:r>
            <a:endParaRPr lang="en-US" sz="6600" kern="1200" dirty="0">
              <a:solidFill>
                <a:srgbClr val="FFFFFF"/>
              </a:solidFill>
              <a:latin typeface="Times New Roman" panose="02020603050405020304" pitchFamily="18"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84331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698F7DB-50DA-4359-AB57-E3DA492A0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0B2599-8958-480A-B5BB-A76A74D70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37E4E8-0707-5277-379C-9554E4B9DA18}"/>
              </a:ext>
            </a:extLst>
          </p:cNvPr>
          <p:cNvSpPr>
            <a:spLocks noGrp="1"/>
          </p:cNvSpPr>
          <p:nvPr>
            <p:ph type="title"/>
          </p:nvPr>
        </p:nvSpPr>
        <p:spPr>
          <a:xfrm>
            <a:off x="1171297" y="385520"/>
            <a:ext cx="7551985" cy="1330518"/>
          </a:xfrm>
        </p:spPr>
        <p:txBody>
          <a:bodyPr>
            <a:noAutofit/>
          </a:bodyPr>
          <a:lstStyle/>
          <a:p>
            <a:r>
              <a:rPr lang="en-US" sz="5400" b="1" kern="100" dirty="0">
                <a:effectLst/>
                <a:latin typeface="Times New Roman" panose="02020603050405020304" pitchFamily="18" charset="0"/>
                <a:ea typeface="Aptos" panose="020B0004020202020204" pitchFamily="34" charset="0"/>
                <a:cs typeface="Times New Roman" panose="02020603050405020304" pitchFamily="18" charset="0"/>
              </a:rPr>
              <a:t>Conceptual Framework</a:t>
            </a:r>
            <a:endParaRPr lang="en-US" sz="5400" dirty="0"/>
          </a:p>
        </p:txBody>
      </p:sp>
      <p:sp>
        <p:nvSpPr>
          <p:cNvPr id="3" name="Content Placeholder 2">
            <a:extLst>
              <a:ext uri="{FF2B5EF4-FFF2-40B4-BE49-F238E27FC236}">
                <a16:creationId xmlns:a16="http://schemas.microsoft.com/office/drawing/2014/main" id="{DA5FD61D-A7A0-26D3-2F73-B21817E91A3E}"/>
              </a:ext>
            </a:extLst>
          </p:cNvPr>
          <p:cNvSpPr>
            <a:spLocks noGrp="1"/>
          </p:cNvSpPr>
          <p:nvPr>
            <p:ph idx="1"/>
          </p:nvPr>
        </p:nvSpPr>
        <p:spPr>
          <a:xfrm>
            <a:off x="1109252" y="1858780"/>
            <a:ext cx="7551985" cy="4083893"/>
          </a:xfrm>
        </p:spPr>
        <p:txBody>
          <a:bodyPr>
            <a:noAutofit/>
          </a:bodyPr>
          <a:lstStyle/>
          <a:p>
            <a:pPr marL="342900" marR="0" lvl="0" indent="-342900" algn="just">
              <a:spcBef>
                <a:spcPts val="0"/>
              </a:spcBef>
              <a:spcAft>
                <a:spcPts val="800"/>
              </a:spcAft>
              <a:buSzPts val="1000"/>
              <a:buFont typeface="Symbol" panose="05050102010706020507" pitchFamily="18" charset="2"/>
              <a:buChar char=""/>
              <a:tabLst>
                <a:tab pos="457200" algn="l"/>
              </a:tabLst>
            </a:pPr>
            <a:r>
              <a:rPr lang="en-US" sz="3200" b="1" kern="100" dirty="0">
                <a:effectLst/>
                <a:latin typeface="Times New Roman" panose="02020603050405020304" pitchFamily="18" charset="0"/>
                <a:ea typeface="Aptos" panose="020B0004020202020204" pitchFamily="34" charset="0"/>
                <a:cs typeface="Times New Roman" panose="02020603050405020304" pitchFamily="18" charset="0"/>
              </a:rPr>
              <a:t>Human Rights-Based Approach (HRBA)</a:t>
            </a:r>
            <a:r>
              <a:rPr lang="en-US" sz="3200" kern="100" dirty="0">
                <a:effectLst/>
                <a:latin typeface="Times New Roman" panose="02020603050405020304" pitchFamily="18" charset="0"/>
                <a:ea typeface="Aptos" panose="020B0004020202020204" pitchFamily="34" charset="0"/>
                <a:cs typeface="Times New Roman" panose="02020603050405020304" pitchFamily="18" charset="0"/>
              </a:rPr>
              <a:t>: Integrates human rights principles into development practices, emphasizing accountability, participation, and non-discrimination (UNICEF, 2007).</a:t>
            </a:r>
          </a:p>
          <a:p>
            <a:pPr marL="342900" marR="0" lvl="0" indent="-342900" algn="just">
              <a:spcBef>
                <a:spcPts val="0"/>
              </a:spcBef>
              <a:spcAft>
                <a:spcPts val="800"/>
              </a:spcAft>
              <a:buSzPts val="1000"/>
              <a:buFont typeface="Symbol" panose="05050102010706020507" pitchFamily="18" charset="2"/>
              <a:buChar char=""/>
              <a:tabLst>
                <a:tab pos="457200" algn="l"/>
              </a:tabLst>
            </a:pPr>
            <a:r>
              <a:rPr lang="en-US" sz="3200" b="1" kern="100" dirty="0">
                <a:effectLst/>
                <a:latin typeface="Times New Roman" panose="02020603050405020304" pitchFamily="18" charset="0"/>
                <a:ea typeface="Aptos" panose="020B0004020202020204" pitchFamily="34" charset="0"/>
                <a:cs typeface="Times New Roman" panose="02020603050405020304" pitchFamily="18" charset="0"/>
              </a:rPr>
              <a:t>Development as Freedom</a:t>
            </a:r>
            <a:r>
              <a:rPr lang="en-US" sz="3200" kern="100" dirty="0">
                <a:effectLst/>
                <a:latin typeface="Times New Roman" panose="02020603050405020304" pitchFamily="18" charset="0"/>
                <a:ea typeface="Aptos" panose="020B0004020202020204" pitchFamily="34" charset="0"/>
                <a:cs typeface="Times New Roman" panose="02020603050405020304" pitchFamily="18" charset="0"/>
              </a:rPr>
              <a:t>: Argues that development should be viewed as a process of expanding freedoms and capabilities (Sen, 1999).</a:t>
            </a:r>
          </a:p>
        </p:txBody>
      </p:sp>
      <p:pic>
        <p:nvPicPr>
          <p:cNvPr id="8" name="Picture 7" descr="A diagram of different school subjects&#10;&#10;Description automatically generated with medium confidence">
            <a:extLst>
              <a:ext uri="{FF2B5EF4-FFF2-40B4-BE49-F238E27FC236}">
                <a16:creationId xmlns:a16="http://schemas.microsoft.com/office/drawing/2014/main" id="{625598D8-EACD-179C-B46B-989D40056D7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419"/>
          <a:stretch/>
        </p:blipFill>
        <p:spPr>
          <a:xfrm>
            <a:off x="8751067" y="10"/>
            <a:ext cx="3440934" cy="2285990"/>
          </a:xfrm>
          <a:custGeom>
            <a:avLst/>
            <a:gdLst/>
            <a:ahLst/>
            <a:cxnLst/>
            <a:rect l="l" t="t" r="r" b="b"/>
            <a:pathLst>
              <a:path w="3440934" h="2286000">
                <a:moveTo>
                  <a:pt x="172481" y="2232285"/>
                </a:moveTo>
                <a:lnTo>
                  <a:pt x="172531" y="2232737"/>
                </a:lnTo>
                <a:lnTo>
                  <a:pt x="172407" y="2233032"/>
                </a:lnTo>
                <a:cubicBezTo>
                  <a:pt x="172452" y="2232834"/>
                  <a:pt x="172808" y="2231800"/>
                  <a:pt x="172481" y="2232285"/>
                </a:cubicBezTo>
                <a:close/>
                <a:moveTo>
                  <a:pt x="18615" y="0"/>
                </a:moveTo>
                <a:lnTo>
                  <a:pt x="3440934" y="0"/>
                </a:lnTo>
                <a:lnTo>
                  <a:pt x="3440934" y="2286000"/>
                </a:lnTo>
                <a:lnTo>
                  <a:pt x="178765" y="2286000"/>
                </a:lnTo>
                <a:lnTo>
                  <a:pt x="174444" y="2250010"/>
                </a:lnTo>
                <a:lnTo>
                  <a:pt x="172531" y="2232737"/>
                </a:lnTo>
                <a:lnTo>
                  <a:pt x="174201" y="2228764"/>
                </a:lnTo>
                <a:cubicBezTo>
                  <a:pt x="177345" y="2221109"/>
                  <a:pt x="195223" y="2193427"/>
                  <a:pt x="191343" y="2186356"/>
                </a:cubicBezTo>
                <a:cubicBezTo>
                  <a:pt x="178219" y="2152642"/>
                  <a:pt x="168572" y="2171498"/>
                  <a:pt x="164067" y="2142065"/>
                </a:cubicBezTo>
                <a:cubicBezTo>
                  <a:pt x="160133" y="2108680"/>
                  <a:pt x="159859" y="2130285"/>
                  <a:pt x="146664" y="2089229"/>
                </a:cubicBezTo>
                <a:cubicBezTo>
                  <a:pt x="150478" y="2084435"/>
                  <a:pt x="154800" y="2063293"/>
                  <a:pt x="152113" y="2054485"/>
                </a:cubicBezTo>
                <a:cubicBezTo>
                  <a:pt x="150513" y="2038242"/>
                  <a:pt x="152449" y="2036605"/>
                  <a:pt x="144880" y="2020593"/>
                </a:cubicBezTo>
                <a:cubicBezTo>
                  <a:pt x="150732" y="2023165"/>
                  <a:pt x="151291" y="1972155"/>
                  <a:pt x="157720" y="1979286"/>
                </a:cubicBezTo>
                <a:cubicBezTo>
                  <a:pt x="162030" y="1968351"/>
                  <a:pt x="153186" y="1963668"/>
                  <a:pt x="156833" y="1952854"/>
                </a:cubicBezTo>
                <a:cubicBezTo>
                  <a:pt x="156957" y="1940918"/>
                  <a:pt x="151341" y="1960059"/>
                  <a:pt x="149917" y="1946946"/>
                </a:cubicBezTo>
                <a:lnTo>
                  <a:pt x="153743" y="1875565"/>
                </a:lnTo>
                <a:cubicBezTo>
                  <a:pt x="149772" y="1866223"/>
                  <a:pt x="150846" y="1858473"/>
                  <a:pt x="153507" y="1850807"/>
                </a:cubicBezTo>
                <a:cubicBezTo>
                  <a:pt x="151112" y="1828667"/>
                  <a:pt x="173586" y="1811973"/>
                  <a:pt x="173799" y="1786925"/>
                </a:cubicBezTo>
                <a:cubicBezTo>
                  <a:pt x="168188" y="1760165"/>
                  <a:pt x="157236" y="1742030"/>
                  <a:pt x="157426" y="1715265"/>
                </a:cubicBezTo>
                <a:cubicBezTo>
                  <a:pt x="147202" y="1689354"/>
                  <a:pt x="168916" y="1697216"/>
                  <a:pt x="167109" y="1674793"/>
                </a:cubicBezTo>
                <a:cubicBezTo>
                  <a:pt x="157138" y="1638671"/>
                  <a:pt x="174193" y="1675326"/>
                  <a:pt x="168434" y="1619050"/>
                </a:cubicBezTo>
                <a:cubicBezTo>
                  <a:pt x="166922" y="1615926"/>
                  <a:pt x="156527" y="1609033"/>
                  <a:pt x="158412" y="1609679"/>
                </a:cubicBezTo>
                <a:cubicBezTo>
                  <a:pt x="157079" y="1597353"/>
                  <a:pt x="177090" y="1561235"/>
                  <a:pt x="173964" y="1543700"/>
                </a:cubicBezTo>
                <a:cubicBezTo>
                  <a:pt x="177333" y="1508983"/>
                  <a:pt x="167634" y="1492719"/>
                  <a:pt x="167811" y="1467670"/>
                </a:cubicBezTo>
                <a:cubicBezTo>
                  <a:pt x="172477" y="1438484"/>
                  <a:pt x="177359" y="1421247"/>
                  <a:pt x="188428" y="1369969"/>
                </a:cubicBezTo>
                <a:lnTo>
                  <a:pt x="217496" y="1196801"/>
                </a:lnTo>
                <a:cubicBezTo>
                  <a:pt x="245293" y="1130831"/>
                  <a:pt x="218387" y="1051919"/>
                  <a:pt x="216976" y="1013447"/>
                </a:cubicBezTo>
                <a:cubicBezTo>
                  <a:pt x="205168" y="998657"/>
                  <a:pt x="215132" y="984657"/>
                  <a:pt x="209028" y="965967"/>
                </a:cubicBezTo>
                <a:cubicBezTo>
                  <a:pt x="202413" y="923668"/>
                  <a:pt x="186505" y="882644"/>
                  <a:pt x="188665" y="826635"/>
                </a:cubicBezTo>
                <a:cubicBezTo>
                  <a:pt x="154241" y="805031"/>
                  <a:pt x="166790" y="738356"/>
                  <a:pt x="143158" y="687408"/>
                </a:cubicBezTo>
                <a:cubicBezTo>
                  <a:pt x="136288" y="657129"/>
                  <a:pt x="147156" y="607330"/>
                  <a:pt x="128870" y="598473"/>
                </a:cubicBezTo>
                <a:cubicBezTo>
                  <a:pt x="137949" y="583359"/>
                  <a:pt x="119601" y="571975"/>
                  <a:pt x="116513" y="556793"/>
                </a:cubicBezTo>
                <a:cubicBezTo>
                  <a:pt x="121944" y="543862"/>
                  <a:pt x="115534" y="538383"/>
                  <a:pt x="113103" y="527393"/>
                </a:cubicBezTo>
                <a:cubicBezTo>
                  <a:pt x="116712" y="521931"/>
                  <a:pt x="115528" y="512540"/>
                  <a:pt x="110358" y="509836"/>
                </a:cubicBezTo>
                <a:cubicBezTo>
                  <a:pt x="99665" y="515528"/>
                  <a:pt x="101869" y="482263"/>
                  <a:pt x="93922" y="480624"/>
                </a:cubicBezTo>
                <a:cubicBezTo>
                  <a:pt x="90364" y="461815"/>
                  <a:pt x="91658" y="378414"/>
                  <a:pt x="77901" y="365726"/>
                </a:cubicBezTo>
                <a:cubicBezTo>
                  <a:pt x="68104" y="327965"/>
                  <a:pt x="82000" y="270503"/>
                  <a:pt x="79978" y="254235"/>
                </a:cubicBezTo>
                <a:cubicBezTo>
                  <a:pt x="100822" y="235742"/>
                  <a:pt x="33401" y="163109"/>
                  <a:pt x="25016" y="94011"/>
                </a:cubicBezTo>
                <a:cubicBezTo>
                  <a:pt x="26229" y="84459"/>
                  <a:pt x="25686" y="79476"/>
                  <a:pt x="20299" y="77502"/>
                </a:cubicBezTo>
                <a:cubicBezTo>
                  <a:pt x="17891" y="68655"/>
                  <a:pt x="14563" y="55480"/>
                  <a:pt x="10477" y="39898"/>
                </a:cubicBezTo>
                <a:lnTo>
                  <a:pt x="0" y="1915"/>
                </a:lnTo>
                <a:close/>
              </a:path>
            </a:pathLst>
          </a:custGeom>
        </p:spPr>
      </p:pic>
      <p:pic>
        <p:nvPicPr>
          <p:cNvPr id="5" name="Picture 4" descr="A person drawing a diagram&#10;&#10;Description automatically generated">
            <a:extLst>
              <a:ext uri="{FF2B5EF4-FFF2-40B4-BE49-F238E27FC236}">
                <a16:creationId xmlns:a16="http://schemas.microsoft.com/office/drawing/2014/main" id="{921F9447-4495-8390-C416-94E616B2E8C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6198" r="50975" b="1"/>
          <a:stretch/>
        </p:blipFill>
        <p:spPr>
          <a:xfrm>
            <a:off x="8695498" y="2286000"/>
            <a:ext cx="3496503" cy="2286000"/>
          </a:xfrm>
          <a:custGeom>
            <a:avLst/>
            <a:gdLst/>
            <a:ahLst/>
            <a:cxnLst/>
            <a:rect l="l" t="t" r="r" b="b"/>
            <a:pathLst>
              <a:path w="3496503" h="2286000">
                <a:moveTo>
                  <a:pt x="234334" y="0"/>
                </a:moveTo>
                <a:lnTo>
                  <a:pt x="3496503" y="0"/>
                </a:lnTo>
                <a:lnTo>
                  <a:pt x="3496503" y="2286000"/>
                </a:lnTo>
                <a:lnTo>
                  <a:pt x="3613" y="2286000"/>
                </a:lnTo>
                <a:lnTo>
                  <a:pt x="4396" y="2270265"/>
                </a:lnTo>
                <a:cubicBezTo>
                  <a:pt x="4106" y="2264862"/>
                  <a:pt x="2924" y="2261078"/>
                  <a:pt x="0" y="2260767"/>
                </a:cubicBezTo>
                <a:lnTo>
                  <a:pt x="6766" y="2236182"/>
                </a:lnTo>
                <a:lnTo>
                  <a:pt x="20683" y="2223768"/>
                </a:lnTo>
                <a:cubicBezTo>
                  <a:pt x="21224" y="2219117"/>
                  <a:pt x="9918" y="2214114"/>
                  <a:pt x="9373" y="2208586"/>
                </a:cubicBezTo>
                <a:cubicBezTo>
                  <a:pt x="4738" y="2194984"/>
                  <a:pt x="10418" y="2173804"/>
                  <a:pt x="10075" y="2154649"/>
                </a:cubicBezTo>
                <a:lnTo>
                  <a:pt x="16259" y="2145853"/>
                </a:lnTo>
                <a:lnTo>
                  <a:pt x="11033" y="2117141"/>
                </a:lnTo>
                <a:lnTo>
                  <a:pt x="11986" y="2053936"/>
                </a:lnTo>
                <a:lnTo>
                  <a:pt x="10583" y="2045434"/>
                </a:lnTo>
                <a:cubicBezTo>
                  <a:pt x="11282" y="2042276"/>
                  <a:pt x="181" y="2038711"/>
                  <a:pt x="937" y="2034990"/>
                </a:cubicBezTo>
                <a:lnTo>
                  <a:pt x="15114" y="2023110"/>
                </a:lnTo>
                <a:cubicBezTo>
                  <a:pt x="15743" y="2013526"/>
                  <a:pt x="19078" y="1985878"/>
                  <a:pt x="19941" y="1977488"/>
                </a:cubicBezTo>
                <a:cubicBezTo>
                  <a:pt x="20060" y="1975917"/>
                  <a:pt x="20179" y="1974346"/>
                  <a:pt x="20296" y="1972774"/>
                </a:cubicBezTo>
                <a:lnTo>
                  <a:pt x="31316" y="1942643"/>
                </a:lnTo>
                <a:cubicBezTo>
                  <a:pt x="37425" y="1919203"/>
                  <a:pt x="50453" y="1862289"/>
                  <a:pt x="56947" y="1832134"/>
                </a:cubicBezTo>
                <a:cubicBezTo>
                  <a:pt x="52894" y="1805090"/>
                  <a:pt x="69291" y="1783336"/>
                  <a:pt x="66473" y="1761713"/>
                </a:cubicBezTo>
                <a:cubicBezTo>
                  <a:pt x="70558" y="1734434"/>
                  <a:pt x="77296" y="1712419"/>
                  <a:pt x="81460" y="1694779"/>
                </a:cubicBezTo>
                <a:cubicBezTo>
                  <a:pt x="83201" y="1691851"/>
                  <a:pt x="90092" y="1659258"/>
                  <a:pt x="91453" y="1655871"/>
                </a:cubicBezTo>
                <a:cubicBezTo>
                  <a:pt x="95191" y="1636504"/>
                  <a:pt x="95447" y="1644218"/>
                  <a:pt x="101271" y="1611464"/>
                </a:cubicBezTo>
                <a:cubicBezTo>
                  <a:pt x="107232" y="1583980"/>
                  <a:pt x="109653" y="1555768"/>
                  <a:pt x="115918" y="1525131"/>
                </a:cubicBezTo>
                <a:cubicBezTo>
                  <a:pt x="124353" y="1492600"/>
                  <a:pt x="122211" y="1473342"/>
                  <a:pt x="125775" y="1460539"/>
                </a:cubicBezTo>
                <a:cubicBezTo>
                  <a:pt x="136106" y="1433637"/>
                  <a:pt x="127852" y="1425291"/>
                  <a:pt x="126873" y="1384274"/>
                </a:cubicBezTo>
                <a:cubicBezTo>
                  <a:pt x="133737" y="1352753"/>
                  <a:pt x="131247" y="1319027"/>
                  <a:pt x="144248" y="1294980"/>
                </a:cubicBezTo>
                <a:cubicBezTo>
                  <a:pt x="143106" y="1291836"/>
                  <a:pt x="142383" y="1288469"/>
                  <a:pt x="141961" y="1284960"/>
                </a:cubicBezTo>
                <a:cubicBezTo>
                  <a:pt x="141807" y="1281537"/>
                  <a:pt x="141652" y="1278114"/>
                  <a:pt x="141497" y="1274692"/>
                </a:cubicBezTo>
                <a:lnTo>
                  <a:pt x="142074" y="1273742"/>
                </a:lnTo>
                <a:cubicBezTo>
                  <a:pt x="142731" y="1263061"/>
                  <a:pt x="144799" y="1221141"/>
                  <a:pt x="145443" y="1210604"/>
                </a:cubicBezTo>
                <a:lnTo>
                  <a:pt x="145939" y="1210516"/>
                </a:lnTo>
                <a:cubicBezTo>
                  <a:pt x="147057" y="1207748"/>
                  <a:pt x="148708" y="1200510"/>
                  <a:pt x="152146" y="1193997"/>
                </a:cubicBezTo>
                <a:cubicBezTo>
                  <a:pt x="155856" y="1183479"/>
                  <a:pt x="164871" y="1159395"/>
                  <a:pt x="168198" y="1147411"/>
                </a:cubicBezTo>
                <a:lnTo>
                  <a:pt x="183535" y="1125901"/>
                </a:lnTo>
                <a:lnTo>
                  <a:pt x="179302" y="1105015"/>
                </a:lnTo>
                <a:cubicBezTo>
                  <a:pt x="177427" y="1088995"/>
                  <a:pt x="183476" y="1087934"/>
                  <a:pt x="188150" y="1068360"/>
                </a:cubicBezTo>
                <a:cubicBezTo>
                  <a:pt x="185665" y="1058736"/>
                  <a:pt x="176420" y="1052359"/>
                  <a:pt x="180132" y="1046638"/>
                </a:cubicBezTo>
                <a:cubicBezTo>
                  <a:pt x="181056" y="1026408"/>
                  <a:pt x="198829" y="1009747"/>
                  <a:pt x="202718" y="987934"/>
                </a:cubicBezTo>
                <a:cubicBezTo>
                  <a:pt x="201197" y="962487"/>
                  <a:pt x="211172" y="952942"/>
                  <a:pt x="215291" y="929621"/>
                </a:cubicBezTo>
                <a:cubicBezTo>
                  <a:pt x="209930" y="906521"/>
                  <a:pt x="224528" y="915000"/>
                  <a:pt x="229290" y="903908"/>
                </a:cubicBezTo>
                <a:lnTo>
                  <a:pt x="230029" y="900578"/>
                </a:lnTo>
                <a:lnTo>
                  <a:pt x="228646" y="854063"/>
                </a:lnTo>
                <a:cubicBezTo>
                  <a:pt x="234851" y="848408"/>
                  <a:pt x="228954" y="820026"/>
                  <a:pt x="240038" y="824287"/>
                </a:cubicBezTo>
                <a:cubicBezTo>
                  <a:pt x="242249" y="809308"/>
                  <a:pt x="241673" y="775478"/>
                  <a:pt x="241912" y="764190"/>
                </a:cubicBezTo>
                <a:cubicBezTo>
                  <a:pt x="241766" y="761646"/>
                  <a:pt x="241619" y="759103"/>
                  <a:pt x="241473" y="756558"/>
                </a:cubicBezTo>
                <a:lnTo>
                  <a:pt x="240145" y="754270"/>
                </a:lnTo>
                <a:cubicBezTo>
                  <a:pt x="239378" y="751871"/>
                  <a:pt x="239144" y="748528"/>
                  <a:pt x="240106" y="743071"/>
                </a:cubicBezTo>
                <a:lnTo>
                  <a:pt x="240556" y="741834"/>
                </a:lnTo>
                <a:cubicBezTo>
                  <a:pt x="239764" y="738704"/>
                  <a:pt x="237828" y="696921"/>
                  <a:pt x="237972" y="678244"/>
                </a:cubicBezTo>
                <a:cubicBezTo>
                  <a:pt x="247782" y="647903"/>
                  <a:pt x="227131" y="663568"/>
                  <a:pt x="229993" y="629773"/>
                </a:cubicBezTo>
                <a:cubicBezTo>
                  <a:pt x="229544" y="591552"/>
                  <a:pt x="239252" y="564992"/>
                  <a:pt x="239462" y="539841"/>
                </a:cubicBezTo>
                <a:cubicBezTo>
                  <a:pt x="238623" y="528031"/>
                  <a:pt x="238173" y="441859"/>
                  <a:pt x="242683" y="448956"/>
                </a:cubicBezTo>
                <a:cubicBezTo>
                  <a:pt x="243255" y="418452"/>
                  <a:pt x="244219" y="373783"/>
                  <a:pt x="242896" y="356821"/>
                </a:cubicBezTo>
                <a:cubicBezTo>
                  <a:pt x="242719" y="353610"/>
                  <a:pt x="234923" y="350399"/>
                  <a:pt x="234747" y="347187"/>
                </a:cubicBezTo>
                <a:cubicBezTo>
                  <a:pt x="244704" y="325468"/>
                  <a:pt x="242593" y="337207"/>
                  <a:pt x="243310" y="314607"/>
                </a:cubicBezTo>
                <a:cubicBezTo>
                  <a:pt x="241669" y="297647"/>
                  <a:pt x="250872" y="309332"/>
                  <a:pt x="249229" y="292372"/>
                </a:cubicBezTo>
                <a:cubicBezTo>
                  <a:pt x="220320" y="258295"/>
                  <a:pt x="245189" y="235217"/>
                  <a:pt x="233505" y="189449"/>
                </a:cubicBezTo>
                <a:lnTo>
                  <a:pt x="232734" y="119205"/>
                </a:lnTo>
                <a:cubicBezTo>
                  <a:pt x="232883" y="113125"/>
                  <a:pt x="230979" y="106701"/>
                  <a:pt x="234365" y="102821"/>
                </a:cubicBezTo>
                <a:cubicBezTo>
                  <a:pt x="235226" y="89557"/>
                  <a:pt x="237218" y="59178"/>
                  <a:pt x="237903" y="39622"/>
                </a:cubicBezTo>
                <a:cubicBezTo>
                  <a:pt x="237508" y="29839"/>
                  <a:pt x="236214" y="16537"/>
                  <a:pt x="234680" y="2881"/>
                </a:cubicBezTo>
                <a:close/>
              </a:path>
            </a:pathLst>
          </a:custGeom>
        </p:spPr>
      </p:pic>
      <p:pic>
        <p:nvPicPr>
          <p:cNvPr id="10" name="Picture 9" descr="A diagram of a company&#10;&#10;Description automatically generated">
            <a:extLst>
              <a:ext uri="{FF2B5EF4-FFF2-40B4-BE49-F238E27FC236}">
                <a16:creationId xmlns:a16="http://schemas.microsoft.com/office/drawing/2014/main" id="{47A4E64C-AC63-6CC2-F67E-5A5A550B2E6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7762" r="-5" b="-5"/>
          <a:stretch/>
        </p:blipFill>
        <p:spPr>
          <a:xfrm>
            <a:off x="8689022" y="4572000"/>
            <a:ext cx="3502979" cy="2286000"/>
          </a:xfrm>
          <a:custGeom>
            <a:avLst/>
            <a:gdLst/>
            <a:ahLst/>
            <a:cxnLst/>
            <a:rect l="l" t="t" r="r" b="b"/>
            <a:pathLst>
              <a:path w="3502979" h="2286000">
                <a:moveTo>
                  <a:pt x="10089" y="0"/>
                </a:moveTo>
                <a:lnTo>
                  <a:pt x="3502979" y="0"/>
                </a:lnTo>
                <a:lnTo>
                  <a:pt x="3502979" y="2286000"/>
                </a:lnTo>
                <a:lnTo>
                  <a:pt x="154969" y="2286000"/>
                </a:lnTo>
                <a:lnTo>
                  <a:pt x="154933" y="2285999"/>
                </a:lnTo>
                <a:cubicBezTo>
                  <a:pt x="154939" y="2285919"/>
                  <a:pt x="154948" y="2285839"/>
                  <a:pt x="154956" y="2285759"/>
                </a:cubicBezTo>
                <a:lnTo>
                  <a:pt x="157817" y="2280128"/>
                </a:lnTo>
                <a:lnTo>
                  <a:pt x="152413" y="2258335"/>
                </a:lnTo>
                <a:cubicBezTo>
                  <a:pt x="150528" y="2247599"/>
                  <a:pt x="149279" y="2236301"/>
                  <a:pt x="148708" y="2224706"/>
                </a:cubicBezTo>
                <a:cubicBezTo>
                  <a:pt x="152516" y="2222105"/>
                  <a:pt x="147106" y="2213005"/>
                  <a:pt x="146036" y="2208724"/>
                </a:cubicBezTo>
                <a:cubicBezTo>
                  <a:pt x="148522" y="2208679"/>
                  <a:pt x="149715" y="2199194"/>
                  <a:pt x="147657" y="2195828"/>
                </a:cubicBezTo>
                <a:cubicBezTo>
                  <a:pt x="138768" y="2125090"/>
                  <a:pt x="161998" y="2164893"/>
                  <a:pt x="148068" y="2122444"/>
                </a:cubicBezTo>
                <a:cubicBezTo>
                  <a:pt x="147343" y="2115342"/>
                  <a:pt x="148590" y="2110013"/>
                  <a:pt x="150648" y="2105568"/>
                </a:cubicBezTo>
                <a:lnTo>
                  <a:pt x="155787" y="2097570"/>
                </a:lnTo>
                <a:lnTo>
                  <a:pt x="153954" y="2091304"/>
                </a:lnTo>
                <a:cubicBezTo>
                  <a:pt x="153810" y="2067650"/>
                  <a:pt x="159078" y="2060678"/>
                  <a:pt x="153772" y="2046915"/>
                </a:cubicBezTo>
                <a:cubicBezTo>
                  <a:pt x="164801" y="2026580"/>
                  <a:pt x="154871" y="2033427"/>
                  <a:pt x="153183" y="2017960"/>
                </a:cubicBezTo>
                <a:cubicBezTo>
                  <a:pt x="150985" y="2005758"/>
                  <a:pt x="146752" y="2028159"/>
                  <a:pt x="146128" y="2016200"/>
                </a:cubicBezTo>
                <a:cubicBezTo>
                  <a:pt x="148976" y="2003262"/>
                  <a:pt x="140132" y="2003871"/>
                  <a:pt x="143614" y="1990415"/>
                </a:cubicBezTo>
                <a:cubicBezTo>
                  <a:pt x="150276" y="1993685"/>
                  <a:pt x="142322" y="1963865"/>
                  <a:pt x="148142" y="1962939"/>
                </a:cubicBezTo>
                <a:cubicBezTo>
                  <a:pt x="139821" y="1951510"/>
                  <a:pt x="150073" y="1945769"/>
                  <a:pt x="147508" y="1930552"/>
                </a:cubicBezTo>
                <a:cubicBezTo>
                  <a:pt x="144359" y="1923385"/>
                  <a:pt x="143818" y="1918215"/>
                  <a:pt x="147206" y="1911172"/>
                </a:cubicBezTo>
                <a:cubicBezTo>
                  <a:pt x="131877" y="1878161"/>
                  <a:pt x="146519" y="1891201"/>
                  <a:pt x="140623" y="1860308"/>
                </a:cubicBezTo>
                <a:cubicBezTo>
                  <a:pt x="134425" y="1833694"/>
                  <a:pt x="130403" y="1803523"/>
                  <a:pt x="115600" y="1777782"/>
                </a:cubicBezTo>
                <a:cubicBezTo>
                  <a:pt x="111409" y="1773057"/>
                  <a:pt x="109821" y="1761456"/>
                  <a:pt x="112056" y="1751872"/>
                </a:cubicBezTo>
                <a:cubicBezTo>
                  <a:pt x="112440" y="1750225"/>
                  <a:pt x="112926" y="1748698"/>
                  <a:pt x="113499" y="1747342"/>
                </a:cubicBezTo>
                <a:cubicBezTo>
                  <a:pt x="111234" y="1725088"/>
                  <a:pt x="101120" y="1643694"/>
                  <a:pt x="98470" y="1618347"/>
                </a:cubicBezTo>
                <a:cubicBezTo>
                  <a:pt x="103856" y="1616296"/>
                  <a:pt x="94136" y="1603478"/>
                  <a:pt x="97590" y="1595269"/>
                </a:cubicBezTo>
                <a:cubicBezTo>
                  <a:pt x="100620" y="1589389"/>
                  <a:pt x="98377" y="1584128"/>
                  <a:pt x="98140" y="1577986"/>
                </a:cubicBezTo>
                <a:cubicBezTo>
                  <a:pt x="100521" y="1569894"/>
                  <a:pt x="96220" y="1543501"/>
                  <a:pt x="93133" y="1536621"/>
                </a:cubicBezTo>
                <a:cubicBezTo>
                  <a:pt x="82411" y="1520178"/>
                  <a:pt x="90374" y="1482816"/>
                  <a:pt x="82158" y="1469154"/>
                </a:cubicBezTo>
                <a:cubicBezTo>
                  <a:pt x="80954" y="1464197"/>
                  <a:pt x="80466" y="1459348"/>
                  <a:pt x="80424" y="1454586"/>
                </a:cubicBezTo>
                <a:lnTo>
                  <a:pt x="81328" y="1441264"/>
                </a:lnTo>
                <a:lnTo>
                  <a:pt x="83625" y="1437478"/>
                </a:lnTo>
                <a:cubicBezTo>
                  <a:pt x="83435" y="1434764"/>
                  <a:pt x="83246" y="1432049"/>
                  <a:pt x="83056" y="1429335"/>
                </a:cubicBezTo>
                <a:cubicBezTo>
                  <a:pt x="83172" y="1428557"/>
                  <a:pt x="83291" y="1427781"/>
                  <a:pt x="83407" y="1427003"/>
                </a:cubicBezTo>
                <a:cubicBezTo>
                  <a:pt x="84084" y="1422546"/>
                  <a:pt x="84674" y="1418148"/>
                  <a:pt x="84906" y="1413794"/>
                </a:cubicBezTo>
                <a:cubicBezTo>
                  <a:pt x="73390" y="1419520"/>
                  <a:pt x="84992" y="1377705"/>
                  <a:pt x="75678" y="1389757"/>
                </a:cubicBezTo>
                <a:cubicBezTo>
                  <a:pt x="74957" y="1366832"/>
                  <a:pt x="66282" y="1384318"/>
                  <a:pt x="74551" y="1356760"/>
                </a:cubicBezTo>
                <a:cubicBezTo>
                  <a:pt x="72160" y="1327675"/>
                  <a:pt x="66061" y="1251589"/>
                  <a:pt x="61331" y="1215246"/>
                </a:cubicBezTo>
                <a:cubicBezTo>
                  <a:pt x="48696" y="1178057"/>
                  <a:pt x="52517" y="1164292"/>
                  <a:pt x="46176" y="1138699"/>
                </a:cubicBezTo>
                <a:cubicBezTo>
                  <a:pt x="43091" y="1088911"/>
                  <a:pt x="27949" y="1091674"/>
                  <a:pt x="39077" y="1069753"/>
                </a:cubicBezTo>
                <a:cubicBezTo>
                  <a:pt x="36360" y="1036358"/>
                  <a:pt x="22533" y="1065337"/>
                  <a:pt x="27015" y="1030325"/>
                </a:cubicBezTo>
                <a:cubicBezTo>
                  <a:pt x="25199" y="1029239"/>
                  <a:pt x="7014" y="1004953"/>
                  <a:pt x="5711" y="1002694"/>
                </a:cubicBezTo>
                <a:lnTo>
                  <a:pt x="4782" y="959024"/>
                </a:lnTo>
                <a:lnTo>
                  <a:pt x="4956" y="955844"/>
                </a:lnTo>
                <a:lnTo>
                  <a:pt x="0" y="935724"/>
                </a:lnTo>
                <a:lnTo>
                  <a:pt x="396" y="935045"/>
                </a:lnTo>
                <a:cubicBezTo>
                  <a:pt x="1170" y="933065"/>
                  <a:pt x="1530" y="930734"/>
                  <a:pt x="1027" y="927619"/>
                </a:cubicBezTo>
                <a:cubicBezTo>
                  <a:pt x="2171" y="918238"/>
                  <a:pt x="7071" y="890403"/>
                  <a:pt x="7257" y="878755"/>
                </a:cubicBezTo>
                <a:cubicBezTo>
                  <a:pt x="5425" y="872157"/>
                  <a:pt x="3693" y="865113"/>
                  <a:pt x="2142" y="857732"/>
                </a:cubicBezTo>
                <a:lnTo>
                  <a:pt x="1365" y="798432"/>
                </a:lnTo>
                <a:lnTo>
                  <a:pt x="10445" y="736329"/>
                </a:lnTo>
                <a:cubicBezTo>
                  <a:pt x="10644" y="713358"/>
                  <a:pt x="14017" y="693468"/>
                  <a:pt x="11638" y="674025"/>
                </a:cubicBezTo>
                <a:cubicBezTo>
                  <a:pt x="14263" y="666128"/>
                  <a:pt x="7702" y="658684"/>
                  <a:pt x="3774" y="651467"/>
                </a:cubicBezTo>
                <a:cubicBezTo>
                  <a:pt x="5085" y="630031"/>
                  <a:pt x="18313" y="624842"/>
                  <a:pt x="13938" y="611257"/>
                </a:cubicBezTo>
                <a:cubicBezTo>
                  <a:pt x="23010" y="599213"/>
                  <a:pt x="19548" y="598502"/>
                  <a:pt x="16950" y="592841"/>
                </a:cubicBezTo>
                <a:cubicBezTo>
                  <a:pt x="16888" y="592573"/>
                  <a:pt x="16826" y="592303"/>
                  <a:pt x="16764" y="592034"/>
                </a:cubicBezTo>
                <a:lnTo>
                  <a:pt x="18062" y="590387"/>
                </a:lnTo>
                <a:lnTo>
                  <a:pt x="18662" y="586980"/>
                </a:lnTo>
                <a:cubicBezTo>
                  <a:pt x="18533" y="583880"/>
                  <a:pt x="18403" y="580781"/>
                  <a:pt x="18274" y="577681"/>
                </a:cubicBezTo>
                <a:cubicBezTo>
                  <a:pt x="18115" y="576515"/>
                  <a:pt x="17955" y="575348"/>
                  <a:pt x="17796" y="574183"/>
                </a:cubicBezTo>
                <a:cubicBezTo>
                  <a:pt x="17589" y="571773"/>
                  <a:pt x="17612" y="570172"/>
                  <a:pt x="17805" y="569065"/>
                </a:cubicBezTo>
                <a:lnTo>
                  <a:pt x="17912" y="568936"/>
                </a:lnTo>
                <a:cubicBezTo>
                  <a:pt x="17845" y="567338"/>
                  <a:pt x="29209" y="573362"/>
                  <a:pt x="29143" y="571763"/>
                </a:cubicBezTo>
                <a:cubicBezTo>
                  <a:pt x="28562" y="563674"/>
                  <a:pt x="16337" y="548181"/>
                  <a:pt x="15392" y="540689"/>
                </a:cubicBezTo>
                <a:cubicBezTo>
                  <a:pt x="21346" y="534352"/>
                  <a:pt x="14313" y="506665"/>
                  <a:pt x="25536" y="509696"/>
                </a:cubicBezTo>
                <a:cubicBezTo>
                  <a:pt x="24595" y="499588"/>
                  <a:pt x="19934" y="493475"/>
                  <a:pt x="27295" y="496878"/>
                </a:cubicBezTo>
                <a:cubicBezTo>
                  <a:pt x="27196" y="493551"/>
                  <a:pt x="27823" y="491500"/>
                  <a:pt x="28803" y="490032"/>
                </a:cubicBezTo>
                <a:lnTo>
                  <a:pt x="29265" y="489607"/>
                </a:lnTo>
                <a:cubicBezTo>
                  <a:pt x="28500" y="481587"/>
                  <a:pt x="25372" y="452075"/>
                  <a:pt x="24211" y="441905"/>
                </a:cubicBezTo>
                <a:cubicBezTo>
                  <a:pt x="23574" y="437467"/>
                  <a:pt x="22937" y="433030"/>
                  <a:pt x="22300" y="428592"/>
                </a:cubicBezTo>
                <a:lnTo>
                  <a:pt x="22699" y="427306"/>
                </a:lnTo>
                <a:lnTo>
                  <a:pt x="28219" y="418090"/>
                </a:lnTo>
                <a:cubicBezTo>
                  <a:pt x="27250" y="415121"/>
                  <a:pt x="18397" y="412494"/>
                  <a:pt x="16799" y="410365"/>
                </a:cubicBezTo>
                <a:cubicBezTo>
                  <a:pt x="25342" y="378983"/>
                  <a:pt x="17525" y="349373"/>
                  <a:pt x="19002" y="315310"/>
                </a:cubicBezTo>
                <a:cubicBezTo>
                  <a:pt x="15978" y="276813"/>
                  <a:pt x="16726" y="257569"/>
                  <a:pt x="14356" y="235298"/>
                </a:cubicBezTo>
                <a:cubicBezTo>
                  <a:pt x="14223" y="231626"/>
                  <a:pt x="13137" y="201873"/>
                  <a:pt x="17876" y="207989"/>
                </a:cubicBezTo>
                <a:cubicBezTo>
                  <a:pt x="17051" y="174826"/>
                  <a:pt x="20805" y="126304"/>
                  <a:pt x="19885" y="92237"/>
                </a:cubicBezTo>
                <a:cubicBezTo>
                  <a:pt x="31141" y="70340"/>
                  <a:pt x="10251" y="49317"/>
                  <a:pt x="12357" y="26606"/>
                </a:cubicBezTo>
                <a:cubicBezTo>
                  <a:pt x="7176" y="29713"/>
                  <a:pt x="8629" y="17064"/>
                  <a:pt x="9916" y="3483"/>
                </a:cubicBezTo>
                <a:close/>
              </a:path>
            </a:pathLst>
          </a:custGeom>
        </p:spPr>
      </p:pic>
      <p:sp>
        <p:nvSpPr>
          <p:cNvPr id="6" name="TextBox 5">
            <a:extLst>
              <a:ext uri="{FF2B5EF4-FFF2-40B4-BE49-F238E27FC236}">
                <a16:creationId xmlns:a16="http://schemas.microsoft.com/office/drawing/2014/main" id="{05D95B68-145B-9853-1F81-77E4739810BA}"/>
              </a:ext>
            </a:extLst>
          </p:cNvPr>
          <p:cNvSpPr txBox="1"/>
          <p:nvPr/>
        </p:nvSpPr>
        <p:spPr>
          <a:xfrm>
            <a:off x="9894576" y="6870700"/>
            <a:ext cx="2297424"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stel.pubpub.org/pub/01-01-passey-202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
        <p:nvSpPr>
          <p:cNvPr id="11" name="TextBox 10">
            <a:extLst>
              <a:ext uri="{FF2B5EF4-FFF2-40B4-BE49-F238E27FC236}">
                <a16:creationId xmlns:a16="http://schemas.microsoft.com/office/drawing/2014/main" id="{F6A9E4CF-4A8A-5149-17E5-85D4B066A81F}"/>
              </a:ext>
            </a:extLst>
          </p:cNvPr>
          <p:cNvSpPr txBox="1"/>
          <p:nvPr/>
        </p:nvSpPr>
        <p:spPr>
          <a:xfrm>
            <a:off x="7449800" y="6870700"/>
            <a:ext cx="243207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descargas.pntic.mec.es/recursos_educativos/It_didac/Leng_ESO/2/09/05_academico_escolares/mapas_mentales_y_conceptuale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4553117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0BA963F-87B5-44FC-8979-CDA503C300DD}">
  <we:reference id="bfc52345-98f9-4096-99c4-2263a14c97f5" version="3.0.0.0" store="EXCatalog" storeType="EXCatalog"/>
  <we:alternateReferences>
    <we:reference id="WA104379997" version="3.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2615</TotalTime>
  <Words>7667</Words>
  <Application>Microsoft Office PowerPoint</Application>
  <PresentationFormat>Widescreen</PresentationFormat>
  <Paragraphs>445</Paragraphs>
  <Slides>124</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124</vt:i4>
      </vt:variant>
    </vt:vector>
  </HeadingPairs>
  <TitlesOfParts>
    <vt:vector size="133" baseType="lpstr">
      <vt:lpstr>Meiryo</vt:lpstr>
      <vt:lpstr>Aptos</vt:lpstr>
      <vt:lpstr>Aptos Display</vt:lpstr>
      <vt:lpstr>Arial</vt:lpstr>
      <vt:lpstr>Calibri</vt:lpstr>
      <vt:lpstr>Symbol</vt:lpstr>
      <vt:lpstr>Times New Roman</vt:lpstr>
      <vt:lpstr>Wingdings</vt:lpstr>
      <vt:lpstr>Office Theme</vt:lpstr>
      <vt:lpstr>BDS411: Governance and Politics of Development</vt:lpstr>
      <vt:lpstr>Course Purpose</vt:lpstr>
      <vt:lpstr>Expected Learning Outcomes</vt:lpstr>
      <vt:lpstr>Modes of Delivery</vt:lpstr>
      <vt:lpstr>ABOUT THE LECTURER</vt:lpstr>
      <vt:lpstr>PowerPoint Presentation</vt:lpstr>
      <vt:lpstr>Definition and Concepts of Governance, Politics, and Development</vt:lpstr>
      <vt:lpstr>Continuation…</vt:lpstr>
      <vt:lpstr>Politics</vt:lpstr>
      <vt:lpstr>CONTINUATION…</vt:lpstr>
      <vt:lpstr>Development</vt:lpstr>
      <vt:lpstr>Continuation…</vt:lpstr>
      <vt:lpstr>The Interrelation between Governance, Politics, and Development</vt:lpstr>
      <vt:lpstr>Governance as a Driver of Development</vt:lpstr>
      <vt:lpstr>Governance Impacts Development Through Multiple Pathways:</vt:lpstr>
      <vt:lpstr>Politics as a Shaping Force in Governance and Development</vt:lpstr>
      <vt:lpstr>Development Influencing Governance and Political Dynamics</vt:lpstr>
      <vt:lpstr>Governance and Development in a Global Context</vt:lpstr>
      <vt:lpstr>Summary and Conclusion</vt:lpstr>
      <vt:lpstr>Topic 2: Christian Perspective on Governance and Politics </vt:lpstr>
      <vt:lpstr>Biblical Foundations of Governance and Politics</vt:lpstr>
      <vt:lpstr>CONTINUATION…</vt:lpstr>
      <vt:lpstr>CONTINUATION…</vt:lpstr>
      <vt:lpstr>Governance in the New Testament</vt:lpstr>
      <vt:lpstr>CONTINUATION…</vt:lpstr>
      <vt:lpstr>CONTINUATION…</vt:lpstr>
      <vt:lpstr>The Role of Christians in Governance and Politics</vt:lpstr>
      <vt:lpstr>2. Prophetic Role in Society</vt:lpstr>
      <vt:lpstr>Theological Principles Guiding Governance and Politics</vt:lpstr>
      <vt:lpstr>1. The Principle of Justice</vt:lpstr>
      <vt:lpstr> 2. The Principle of Stewardship</vt:lpstr>
      <vt:lpstr>3. The Principle of Peace and Reconciliation </vt:lpstr>
      <vt:lpstr>Christian Perspective on Modern Political Systems</vt:lpstr>
      <vt:lpstr>Democracy and Christian Values</vt:lpstr>
      <vt:lpstr>Christian Views on Authoritarian Regimes</vt:lpstr>
      <vt:lpstr>Conclusion: A Call to Faithful Engagement</vt:lpstr>
      <vt:lpstr>Topic 3: Power Dynamics in Society</vt:lpstr>
      <vt:lpstr>Understanding Power</vt:lpstr>
      <vt:lpstr>Continuation…</vt:lpstr>
      <vt:lpstr>Theories of Power</vt:lpstr>
      <vt:lpstr>Sources of Power</vt:lpstr>
      <vt:lpstr>Continuation…</vt:lpstr>
      <vt:lpstr>Social Power</vt:lpstr>
      <vt:lpstr>Economic Power</vt:lpstr>
      <vt:lpstr>Manifestations of Power</vt:lpstr>
      <vt:lpstr>Economic Power</vt:lpstr>
      <vt:lpstr>Social and Cultural Power</vt:lpstr>
      <vt:lpstr>Implications of Power Dynamics</vt:lpstr>
      <vt:lpstr>Power and Conflict</vt:lpstr>
      <vt:lpstr>Power and Governance</vt:lpstr>
      <vt:lpstr>Case Studies and Examples</vt:lpstr>
      <vt:lpstr>Case Study: The Arab Spring</vt:lpstr>
      <vt:lpstr>Case Study: Corporate Influence on Public Policy</vt:lpstr>
      <vt:lpstr>Topic 4: Political Systems and Ideologies</vt:lpstr>
      <vt:lpstr>Political Systems</vt:lpstr>
      <vt:lpstr>Definition and Types of Political Systems</vt:lpstr>
      <vt:lpstr>Continuation…</vt:lpstr>
      <vt:lpstr>Continuation…</vt:lpstr>
      <vt:lpstr>Characteristics of Political Systems</vt:lpstr>
      <vt:lpstr>Political Ideologies</vt:lpstr>
      <vt:lpstr>Definition and Purpose of Ideologies</vt:lpstr>
      <vt:lpstr>Major Political Ideologies</vt:lpstr>
      <vt:lpstr>Continuation…</vt:lpstr>
      <vt:lpstr>Ideological Impacts on Governance</vt:lpstr>
      <vt:lpstr>Comparative Analysis of Political Systems</vt:lpstr>
      <vt:lpstr>Monarchy vs. Republic </vt:lpstr>
      <vt:lpstr>Socialism vs. Capitalism</vt:lpstr>
      <vt:lpstr>Case Studies and Examples</vt:lpstr>
      <vt:lpstr>Case Study: The Nordic Model</vt:lpstr>
      <vt:lpstr>Case Study: The Rise of Authoritarian Regimes</vt:lpstr>
      <vt:lpstr>Topic 5: Nationalism, Ethnicity, and State Building</vt:lpstr>
      <vt:lpstr>Nationalism</vt:lpstr>
      <vt:lpstr>Continuation…</vt:lpstr>
      <vt:lpstr>Types of Nationalism</vt:lpstr>
      <vt:lpstr>Impact on State Building</vt:lpstr>
      <vt:lpstr>Ethnicity</vt:lpstr>
      <vt:lpstr>Continuation…</vt:lpstr>
      <vt:lpstr>Ethnic Politics and State Building</vt:lpstr>
      <vt:lpstr>State Building</vt:lpstr>
      <vt:lpstr>Continuation…</vt:lpstr>
      <vt:lpstr>Challenges in State Building</vt:lpstr>
      <vt:lpstr>Case Studies</vt:lpstr>
      <vt:lpstr>Topic 6: Civil Society, NGOs, and Governance</vt:lpstr>
      <vt:lpstr>Civil Society</vt:lpstr>
      <vt:lpstr>CONTINUATION…</vt:lpstr>
      <vt:lpstr>Historical Development</vt:lpstr>
      <vt:lpstr>Impact on Governance</vt:lpstr>
      <vt:lpstr>Non-Governmental Organizations (NGOs)</vt:lpstr>
      <vt:lpstr>Types of NGOs:</vt:lpstr>
      <vt:lpstr>Role in Development</vt:lpstr>
      <vt:lpstr>Challenges and Criticisms</vt:lpstr>
      <vt:lpstr>Governance and Civil Society</vt:lpstr>
      <vt:lpstr>Civil Society’s Role in Governance</vt:lpstr>
      <vt:lpstr>Case Studies</vt:lpstr>
      <vt:lpstr>Topic 7: Human Rights and Development</vt:lpstr>
      <vt:lpstr>Introduction to Human Rights</vt:lpstr>
      <vt:lpstr>Key Human Rights Documents</vt:lpstr>
      <vt:lpstr>Human Rights and Development</vt:lpstr>
      <vt:lpstr>Conceptual Framework</vt:lpstr>
      <vt:lpstr>Key Principles</vt:lpstr>
      <vt:lpstr>Implementation Challenges</vt:lpstr>
      <vt:lpstr>Human Rights and Development Policies</vt:lpstr>
      <vt:lpstr>International Frameworks</vt:lpstr>
      <vt:lpstr>The Role of Civil Society in Promoting Human Rights</vt:lpstr>
      <vt:lpstr>Advocacy and Monitoring</vt:lpstr>
      <vt:lpstr>Capacity Building and Education</vt:lpstr>
      <vt:lpstr>PowerPoint Presentation</vt:lpstr>
      <vt:lpstr>Topic 8: Political Economy and Development</vt:lpstr>
      <vt:lpstr>Introduction to Political Economy</vt:lpstr>
      <vt:lpstr>Historical Evolution</vt:lpstr>
      <vt:lpstr>Political Economy Theories</vt:lpstr>
      <vt:lpstr>Liberalism</vt:lpstr>
      <vt:lpstr>Marxism</vt:lpstr>
      <vt:lpstr>Dependency Theory</vt:lpstr>
      <vt:lpstr>Neoliberalism</vt:lpstr>
      <vt:lpstr>Political Economy and Development</vt:lpstr>
      <vt:lpstr>Economic Growth and Development</vt:lpstr>
      <vt:lpstr>Role of Institutions</vt:lpstr>
      <vt:lpstr>Globalization and Development</vt:lpstr>
      <vt:lpstr>Policy Implications</vt:lpstr>
      <vt:lpstr>Development Strategies</vt:lpstr>
      <vt:lpstr>Role of International Organizations</vt:lpstr>
      <vt:lpstr>Topic 9: Globalization and Its Impact on Development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S. Philip</dc:creator>
  <cp:lastModifiedBy>John S. Philip</cp:lastModifiedBy>
  <cp:revision>91</cp:revision>
  <dcterms:created xsi:type="dcterms:W3CDTF">2024-09-02T11:02:06Z</dcterms:created>
  <dcterms:modified xsi:type="dcterms:W3CDTF">2024-11-05T00:16:35Z</dcterms:modified>
</cp:coreProperties>
</file>