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56" r:id="rId2"/>
    <p:sldId id="277" r:id="rId3"/>
    <p:sldId id="268" r:id="rId4"/>
    <p:sldId id="269" r:id="rId5"/>
    <p:sldId id="270" r:id="rId6"/>
    <p:sldId id="271" r:id="rId7"/>
    <p:sldId id="272" r:id="rId8"/>
    <p:sldId id="273" r:id="rId9"/>
    <p:sldId id="274" r:id="rId10"/>
    <p:sldId id="275" r:id="rId11"/>
    <p:sldId id="267" r:id="rId12"/>
    <p:sldId id="257" r:id="rId13"/>
    <p:sldId id="258" r:id="rId14"/>
    <p:sldId id="259" r:id="rId15"/>
    <p:sldId id="260" r:id="rId16"/>
    <p:sldId id="261" r:id="rId17"/>
    <p:sldId id="262" r:id="rId18"/>
    <p:sldId id="263" r:id="rId19"/>
    <p:sldId id="264" r:id="rId20"/>
    <p:sldId id="265" r:id="rId21"/>
    <p:sldId id="266" r:id="rId22"/>
    <p:sldId id="276"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2" d="100"/>
          <a:sy n="82" d="100"/>
        </p:scale>
        <p:origin x="72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E72DF29-49D4-4010-A44A-F8FDB43082C4}" type="datetimeFigureOut">
              <a:rPr lang="en-KE" smtClean="0"/>
              <a:t>15/01/2024</a:t>
            </a:fld>
            <a:endParaRPr lang="en-KE"/>
          </a:p>
        </p:txBody>
      </p:sp>
      <p:sp>
        <p:nvSpPr>
          <p:cNvPr id="5" name="Footer Placeholder 4"/>
          <p:cNvSpPr>
            <a:spLocks noGrp="1"/>
          </p:cNvSpPr>
          <p:nvPr>
            <p:ph type="ftr" sz="quarter" idx="11"/>
          </p:nvPr>
        </p:nvSpPr>
        <p:spPr/>
        <p:txBody>
          <a:bodyPr/>
          <a:lstStyle/>
          <a:p>
            <a:endParaRPr lang="en-KE"/>
          </a:p>
        </p:txBody>
      </p:sp>
      <p:sp>
        <p:nvSpPr>
          <p:cNvPr id="6" name="Slide Number Placeholder 5"/>
          <p:cNvSpPr>
            <a:spLocks noGrp="1"/>
          </p:cNvSpPr>
          <p:nvPr>
            <p:ph type="sldNum" sz="quarter" idx="12"/>
          </p:nvPr>
        </p:nvSpPr>
        <p:spPr/>
        <p:txBody>
          <a:bodyPr/>
          <a:lstStyle/>
          <a:p>
            <a:fld id="{C3F4F4DE-4E21-4D3F-8745-DA1E2E48CC99}" type="slidenum">
              <a:rPr lang="en-KE" smtClean="0"/>
              <a:t>‹#›</a:t>
            </a:fld>
            <a:endParaRPr lang="en-KE"/>
          </a:p>
        </p:txBody>
      </p:sp>
    </p:spTree>
    <p:extLst>
      <p:ext uri="{BB962C8B-B14F-4D97-AF65-F5344CB8AC3E}">
        <p14:creationId xmlns:p14="http://schemas.microsoft.com/office/powerpoint/2010/main" val="27998834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E72DF29-49D4-4010-A44A-F8FDB43082C4}" type="datetimeFigureOut">
              <a:rPr lang="en-KE" smtClean="0"/>
              <a:t>15/01/2024</a:t>
            </a:fld>
            <a:endParaRPr lang="en-KE"/>
          </a:p>
        </p:txBody>
      </p:sp>
      <p:sp>
        <p:nvSpPr>
          <p:cNvPr id="5" name="Footer Placeholder 4"/>
          <p:cNvSpPr>
            <a:spLocks noGrp="1"/>
          </p:cNvSpPr>
          <p:nvPr>
            <p:ph type="ftr" sz="quarter" idx="11"/>
          </p:nvPr>
        </p:nvSpPr>
        <p:spPr/>
        <p:txBody>
          <a:bodyPr/>
          <a:lstStyle/>
          <a:p>
            <a:endParaRPr lang="en-KE"/>
          </a:p>
        </p:txBody>
      </p:sp>
      <p:sp>
        <p:nvSpPr>
          <p:cNvPr id="6" name="Slide Number Placeholder 5"/>
          <p:cNvSpPr>
            <a:spLocks noGrp="1"/>
          </p:cNvSpPr>
          <p:nvPr>
            <p:ph type="sldNum" sz="quarter" idx="12"/>
          </p:nvPr>
        </p:nvSpPr>
        <p:spPr/>
        <p:txBody>
          <a:bodyPr/>
          <a:lstStyle/>
          <a:p>
            <a:fld id="{C3F4F4DE-4E21-4D3F-8745-DA1E2E48CC99}" type="slidenum">
              <a:rPr lang="en-KE" smtClean="0"/>
              <a:t>‹#›</a:t>
            </a:fld>
            <a:endParaRPr lang="en-KE"/>
          </a:p>
        </p:txBody>
      </p:sp>
    </p:spTree>
    <p:extLst>
      <p:ext uri="{BB962C8B-B14F-4D97-AF65-F5344CB8AC3E}">
        <p14:creationId xmlns:p14="http://schemas.microsoft.com/office/powerpoint/2010/main" val="41572115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E72DF29-49D4-4010-A44A-F8FDB43082C4}" type="datetimeFigureOut">
              <a:rPr lang="en-KE" smtClean="0"/>
              <a:t>15/01/2024</a:t>
            </a:fld>
            <a:endParaRPr lang="en-KE"/>
          </a:p>
        </p:txBody>
      </p:sp>
      <p:sp>
        <p:nvSpPr>
          <p:cNvPr id="5" name="Footer Placeholder 4"/>
          <p:cNvSpPr>
            <a:spLocks noGrp="1"/>
          </p:cNvSpPr>
          <p:nvPr>
            <p:ph type="ftr" sz="quarter" idx="11"/>
          </p:nvPr>
        </p:nvSpPr>
        <p:spPr/>
        <p:txBody>
          <a:bodyPr/>
          <a:lstStyle/>
          <a:p>
            <a:endParaRPr lang="en-KE"/>
          </a:p>
        </p:txBody>
      </p:sp>
      <p:sp>
        <p:nvSpPr>
          <p:cNvPr id="6" name="Slide Number Placeholder 5"/>
          <p:cNvSpPr>
            <a:spLocks noGrp="1"/>
          </p:cNvSpPr>
          <p:nvPr>
            <p:ph type="sldNum" sz="quarter" idx="12"/>
          </p:nvPr>
        </p:nvSpPr>
        <p:spPr/>
        <p:txBody>
          <a:bodyPr/>
          <a:lstStyle/>
          <a:p>
            <a:fld id="{C3F4F4DE-4E21-4D3F-8745-DA1E2E48CC99}" type="slidenum">
              <a:rPr lang="en-KE" smtClean="0"/>
              <a:t>‹#›</a:t>
            </a:fld>
            <a:endParaRPr lang="en-KE"/>
          </a:p>
        </p:txBody>
      </p:sp>
    </p:spTree>
    <p:extLst>
      <p:ext uri="{BB962C8B-B14F-4D97-AF65-F5344CB8AC3E}">
        <p14:creationId xmlns:p14="http://schemas.microsoft.com/office/powerpoint/2010/main" val="30602945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E72DF29-49D4-4010-A44A-F8FDB43082C4}" type="datetimeFigureOut">
              <a:rPr lang="en-KE" smtClean="0"/>
              <a:t>15/01/2024</a:t>
            </a:fld>
            <a:endParaRPr lang="en-KE"/>
          </a:p>
        </p:txBody>
      </p:sp>
      <p:sp>
        <p:nvSpPr>
          <p:cNvPr id="6" name="Footer Placeholder 5"/>
          <p:cNvSpPr>
            <a:spLocks noGrp="1"/>
          </p:cNvSpPr>
          <p:nvPr>
            <p:ph type="ftr" sz="quarter" idx="11"/>
          </p:nvPr>
        </p:nvSpPr>
        <p:spPr/>
        <p:txBody>
          <a:bodyPr/>
          <a:lstStyle/>
          <a:p>
            <a:endParaRPr lang="en-KE"/>
          </a:p>
        </p:txBody>
      </p:sp>
      <p:sp>
        <p:nvSpPr>
          <p:cNvPr id="7" name="Slide Number Placeholder 6"/>
          <p:cNvSpPr>
            <a:spLocks noGrp="1"/>
          </p:cNvSpPr>
          <p:nvPr>
            <p:ph type="sldNum" sz="quarter" idx="12"/>
          </p:nvPr>
        </p:nvSpPr>
        <p:spPr/>
        <p:txBody>
          <a:bodyPr/>
          <a:lstStyle/>
          <a:p>
            <a:fld id="{C3F4F4DE-4E21-4D3F-8745-DA1E2E48CC99}" type="slidenum">
              <a:rPr lang="en-KE" smtClean="0"/>
              <a:t>‹#›</a:t>
            </a:fld>
            <a:endParaRPr lang="en-KE"/>
          </a:p>
        </p:txBody>
      </p:sp>
    </p:spTree>
    <p:extLst>
      <p:ext uri="{BB962C8B-B14F-4D97-AF65-F5344CB8AC3E}">
        <p14:creationId xmlns:p14="http://schemas.microsoft.com/office/powerpoint/2010/main" val="34305906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E72DF29-49D4-4010-A44A-F8FDB43082C4}" type="datetimeFigureOut">
              <a:rPr lang="en-KE" smtClean="0"/>
              <a:t>15/01/2024</a:t>
            </a:fld>
            <a:endParaRPr lang="en-KE"/>
          </a:p>
        </p:txBody>
      </p:sp>
      <p:sp>
        <p:nvSpPr>
          <p:cNvPr id="8" name="Footer Placeholder 7"/>
          <p:cNvSpPr>
            <a:spLocks noGrp="1"/>
          </p:cNvSpPr>
          <p:nvPr>
            <p:ph type="ftr" sz="quarter" idx="11"/>
          </p:nvPr>
        </p:nvSpPr>
        <p:spPr/>
        <p:txBody>
          <a:bodyPr/>
          <a:lstStyle/>
          <a:p>
            <a:endParaRPr lang="en-KE"/>
          </a:p>
        </p:txBody>
      </p:sp>
      <p:sp>
        <p:nvSpPr>
          <p:cNvPr id="9" name="Slide Number Placeholder 8"/>
          <p:cNvSpPr>
            <a:spLocks noGrp="1"/>
          </p:cNvSpPr>
          <p:nvPr>
            <p:ph type="sldNum" sz="quarter" idx="12"/>
          </p:nvPr>
        </p:nvSpPr>
        <p:spPr/>
        <p:txBody>
          <a:bodyPr/>
          <a:lstStyle/>
          <a:p>
            <a:fld id="{C3F4F4DE-4E21-4D3F-8745-DA1E2E48CC99}" type="slidenum">
              <a:rPr lang="en-KE" smtClean="0"/>
              <a:t>‹#›</a:t>
            </a:fld>
            <a:endParaRPr lang="en-KE"/>
          </a:p>
        </p:txBody>
      </p:sp>
    </p:spTree>
    <p:extLst>
      <p:ext uri="{BB962C8B-B14F-4D97-AF65-F5344CB8AC3E}">
        <p14:creationId xmlns:p14="http://schemas.microsoft.com/office/powerpoint/2010/main" val="6864821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E72DF29-49D4-4010-A44A-F8FDB43082C4}" type="datetimeFigureOut">
              <a:rPr lang="en-KE" smtClean="0"/>
              <a:t>15/01/2024</a:t>
            </a:fld>
            <a:endParaRPr lang="en-KE"/>
          </a:p>
        </p:txBody>
      </p:sp>
      <p:sp>
        <p:nvSpPr>
          <p:cNvPr id="4" name="Footer Placeholder 3"/>
          <p:cNvSpPr>
            <a:spLocks noGrp="1"/>
          </p:cNvSpPr>
          <p:nvPr>
            <p:ph type="ftr" sz="quarter" idx="11"/>
          </p:nvPr>
        </p:nvSpPr>
        <p:spPr/>
        <p:txBody>
          <a:bodyPr/>
          <a:lstStyle/>
          <a:p>
            <a:endParaRPr lang="en-KE"/>
          </a:p>
        </p:txBody>
      </p:sp>
      <p:sp>
        <p:nvSpPr>
          <p:cNvPr id="5" name="Slide Number Placeholder 4"/>
          <p:cNvSpPr>
            <a:spLocks noGrp="1"/>
          </p:cNvSpPr>
          <p:nvPr>
            <p:ph type="sldNum" sz="quarter" idx="12"/>
          </p:nvPr>
        </p:nvSpPr>
        <p:spPr/>
        <p:txBody>
          <a:bodyPr/>
          <a:lstStyle/>
          <a:p>
            <a:fld id="{C3F4F4DE-4E21-4D3F-8745-DA1E2E48CC99}" type="slidenum">
              <a:rPr lang="en-KE" smtClean="0"/>
              <a:t>‹#›</a:t>
            </a:fld>
            <a:endParaRPr lang="en-KE"/>
          </a:p>
        </p:txBody>
      </p:sp>
    </p:spTree>
    <p:extLst>
      <p:ext uri="{BB962C8B-B14F-4D97-AF65-F5344CB8AC3E}">
        <p14:creationId xmlns:p14="http://schemas.microsoft.com/office/powerpoint/2010/main" val="6877830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72DF29-49D4-4010-A44A-F8FDB43082C4}" type="datetimeFigureOut">
              <a:rPr lang="en-KE" smtClean="0"/>
              <a:t>15/01/2024</a:t>
            </a:fld>
            <a:endParaRPr lang="en-KE"/>
          </a:p>
        </p:txBody>
      </p:sp>
      <p:sp>
        <p:nvSpPr>
          <p:cNvPr id="3" name="Footer Placeholder 2"/>
          <p:cNvSpPr>
            <a:spLocks noGrp="1"/>
          </p:cNvSpPr>
          <p:nvPr>
            <p:ph type="ftr" sz="quarter" idx="11"/>
          </p:nvPr>
        </p:nvSpPr>
        <p:spPr/>
        <p:txBody>
          <a:bodyPr/>
          <a:lstStyle/>
          <a:p>
            <a:endParaRPr lang="en-KE"/>
          </a:p>
        </p:txBody>
      </p:sp>
      <p:sp>
        <p:nvSpPr>
          <p:cNvPr id="4" name="Slide Number Placeholder 3"/>
          <p:cNvSpPr>
            <a:spLocks noGrp="1"/>
          </p:cNvSpPr>
          <p:nvPr>
            <p:ph type="sldNum" sz="quarter" idx="12"/>
          </p:nvPr>
        </p:nvSpPr>
        <p:spPr/>
        <p:txBody>
          <a:bodyPr/>
          <a:lstStyle/>
          <a:p>
            <a:fld id="{C3F4F4DE-4E21-4D3F-8745-DA1E2E48CC99}" type="slidenum">
              <a:rPr lang="en-KE" smtClean="0"/>
              <a:t>‹#›</a:t>
            </a:fld>
            <a:endParaRPr lang="en-KE"/>
          </a:p>
        </p:txBody>
      </p:sp>
    </p:spTree>
    <p:extLst>
      <p:ext uri="{BB962C8B-B14F-4D97-AF65-F5344CB8AC3E}">
        <p14:creationId xmlns:p14="http://schemas.microsoft.com/office/powerpoint/2010/main" val="21075391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E72DF29-49D4-4010-A44A-F8FDB43082C4}" type="datetimeFigureOut">
              <a:rPr lang="en-KE" smtClean="0"/>
              <a:t>15/01/2024</a:t>
            </a:fld>
            <a:endParaRPr lang="en-KE"/>
          </a:p>
        </p:txBody>
      </p:sp>
      <p:sp>
        <p:nvSpPr>
          <p:cNvPr id="6" name="Footer Placeholder 5"/>
          <p:cNvSpPr>
            <a:spLocks noGrp="1"/>
          </p:cNvSpPr>
          <p:nvPr>
            <p:ph type="ftr" sz="quarter" idx="11"/>
          </p:nvPr>
        </p:nvSpPr>
        <p:spPr/>
        <p:txBody>
          <a:bodyPr/>
          <a:lstStyle/>
          <a:p>
            <a:endParaRPr lang="en-KE"/>
          </a:p>
        </p:txBody>
      </p:sp>
      <p:sp>
        <p:nvSpPr>
          <p:cNvPr id="7" name="Slide Number Placeholder 6"/>
          <p:cNvSpPr>
            <a:spLocks noGrp="1"/>
          </p:cNvSpPr>
          <p:nvPr>
            <p:ph type="sldNum" sz="quarter" idx="12"/>
          </p:nvPr>
        </p:nvSpPr>
        <p:spPr/>
        <p:txBody>
          <a:bodyPr/>
          <a:lstStyle/>
          <a:p>
            <a:fld id="{C3F4F4DE-4E21-4D3F-8745-DA1E2E48CC99}" type="slidenum">
              <a:rPr lang="en-KE" smtClean="0"/>
              <a:t>‹#›</a:t>
            </a:fld>
            <a:endParaRPr lang="en-KE"/>
          </a:p>
        </p:txBody>
      </p:sp>
    </p:spTree>
    <p:extLst>
      <p:ext uri="{BB962C8B-B14F-4D97-AF65-F5344CB8AC3E}">
        <p14:creationId xmlns:p14="http://schemas.microsoft.com/office/powerpoint/2010/main" val="32867036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E72DF29-49D4-4010-A44A-F8FDB43082C4}" type="datetimeFigureOut">
              <a:rPr lang="en-KE" smtClean="0"/>
              <a:t>15/01/2024</a:t>
            </a:fld>
            <a:endParaRPr lang="en-KE"/>
          </a:p>
        </p:txBody>
      </p:sp>
      <p:sp>
        <p:nvSpPr>
          <p:cNvPr id="6" name="Footer Placeholder 5"/>
          <p:cNvSpPr>
            <a:spLocks noGrp="1"/>
          </p:cNvSpPr>
          <p:nvPr>
            <p:ph type="ftr" sz="quarter" idx="11"/>
          </p:nvPr>
        </p:nvSpPr>
        <p:spPr/>
        <p:txBody>
          <a:bodyPr/>
          <a:lstStyle/>
          <a:p>
            <a:endParaRPr lang="en-KE"/>
          </a:p>
        </p:txBody>
      </p:sp>
      <p:sp>
        <p:nvSpPr>
          <p:cNvPr id="7" name="Slide Number Placeholder 6"/>
          <p:cNvSpPr>
            <a:spLocks noGrp="1"/>
          </p:cNvSpPr>
          <p:nvPr>
            <p:ph type="sldNum" sz="quarter" idx="12"/>
          </p:nvPr>
        </p:nvSpPr>
        <p:spPr/>
        <p:txBody>
          <a:bodyPr/>
          <a:lstStyle/>
          <a:p>
            <a:fld id="{C3F4F4DE-4E21-4D3F-8745-DA1E2E48CC99}" type="slidenum">
              <a:rPr lang="en-KE" smtClean="0"/>
              <a:t>‹#›</a:t>
            </a:fld>
            <a:endParaRPr lang="en-KE"/>
          </a:p>
        </p:txBody>
      </p:sp>
    </p:spTree>
    <p:extLst>
      <p:ext uri="{BB962C8B-B14F-4D97-AF65-F5344CB8AC3E}">
        <p14:creationId xmlns:p14="http://schemas.microsoft.com/office/powerpoint/2010/main" val="34941379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E72DF29-49D4-4010-A44A-F8FDB43082C4}" type="datetimeFigureOut">
              <a:rPr lang="en-KE" smtClean="0"/>
              <a:t>15/01/2024</a:t>
            </a:fld>
            <a:endParaRPr lang="en-KE"/>
          </a:p>
        </p:txBody>
      </p:sp>
      <p:sp>
        <p:nvSpPr>
          <p:cNvPr id="5" name="Footer Placeholder 4"/>
          <p:cNvSpPr>
            <a:spLocks noGrp="1"/>
          </p:cNvSpPr>
          <p:nvPr>
            <p:ph type="ftr" sz="quarter" idx="11"/>
          </p:nvPr>
        </p:nvSpPr>
        <p:spPr/>
        <p:txBody>
          <a:bodyPr/>
          <a:lstStyle/>
          <a:p>
            <a:endParaRPr lang="en-KE"/>
          </a:p>
        </p:txBody>
      </p:sp>
      <p:sp>
        <p:nvSpPr>
          <p:cNvPr id="6" name="Slide Number Placeholder 5"/>
          <p:cNvSpPr>
            <a:spLocks noGrp="1"/>
          </p:cNvSpPr>
          <p:nvPr>
            <p:ph type="sldNum" sz="quarter" idx="12"/>
          </p:nvPr>
        </p:nvSpPr>
        <p:spPr/>
        <p:txBody>
          <a:bodyPr/>
          <a:lstStyle/>
          <a:p>
            <a:fld id="{C3F4F4DE-4E21-4D3F-8745-DA1E2E48CC99}" type="slidenum">
              <a:rPr lang="en-KE" smtClean="0"/>
              <a:t>‹#›</a:t>
            </a:fld>
            <a:endParaRPr lang="en-KE"/>
          </a:p>
        </p:txBody>
      </p:sp>
    </p:spTree>
    <p:extLst>
      <p:ext uri="{BB962C8B-B14F-4D97-AF65-F5344CB8AC3E}">
        <p14:creationId xmlns:p14="http://schemas.microsoft.com/office/powerpoint/2010/main" val="9876128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E72DF29-49D4-4010-A44A-F8FDB43082C4}" type="datetimeFigureOut">
              <a:rPr lang="en-KE" smtClean="0"/>
              <a:t>15/01/2024</a:t>
            </a:fld>
            <a:endParaRPr lang="en-KE"/>
          </a:p>
        </p:txBody>
      </p:sp>
      <p:sp>
        <p:nvSpPr>
          <p:cNvPr id="5" name="Footer Placeholder 4"/>
          <p:cNvSpPr>
            <a:spLocks noGrp="1"/>
          </p:cNvSpPr>
          <p:nvPr>
            <p:ph type="ftr" sz="quarter" idx="11"/>
          </p:nvPr>
        </p:nvSpPr>
        <p:spPr/>
        <p:txBody>
          <a:bodyPr/>
          <a:lstStyle/>
          <a:p>
            <a:endParaRPr lang="en-KE"/>
          </a:p>
        </p:txBody>
      </p:sp>
      <p:sp>
        <p:nvSpPr>
          <p:cNvPr id="6" name="Slide Number Placeholder 5"/>
          <p:cNvSpPr>
            <a:spLocks noGrp="1"/>
          </p:cNvSpPr>
          <p:nvPr>
            <p:ph type="sldNum" sz="quarter" idx="12"/>
          </p:nvPr>
        </p:nvSpPr>
        <p:spPr/>
        <p:txBody>
          <a:bodyPr/>
          <a:lstStyle/>
          <a:p>
            <a:fld id="{C3F4F4DE-4E21-4D3F-8745-DA1E2E48CC99}" type="slidenum">
              <a:rPr lang="en-KE" smtClean="0"/>
              <a:t>‹#›</a:t>
            </a:fld>
            <a:endParaRPr lang="en-KE"/>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7153043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E72DF29-49D4-4010-A44A-F8FDB43082C4}" type="datetimeFigureOut">
              <a:rPr lang="en-KE" smtClean="0"/>
              <a:t>15/01/2024</a:t>
            </a:fld>
            <a:endParaRPr lang="en-KE"/>
          </a:p>
        </p:txBody>
      </p:sp>
      <p:sp>
        <p:nvSpPr>
          <p:cNvPr id="5" name="Footer Placeholder 4"/>
          <p:cNvSpPr>
            <a:spLocks noGrp="1"/>
          </p:cNvSpPr>
          <p:nvPr>
            <p:ph type="ftr" sz="quarter" idx="11"/>
          </p:nvPr>
        </p:nvSpPr>
        <p:spPr/>
        <p:txBody>
          <a:bodyPr/>
          <a:lstStyle/>
          <a:p>
            <a:endParaRPr lang="en-KE"/>
          </a:p>
        </p:txBody>
      </p:sp>
      <p:sp>
        <p:nvSpPr>
          <p:cNvPr id="6" name="Slide Number Placeholder 5"/>
          <p:cNvSpPr>
            <a:spLocks noGrp="1"/>
          </p:cNvSpPr>
          <p:nvPr>
            <p:ph type="sldNum" sz="quarter" idx="12"/>
          </p:nvPr>
        </p:nvSpPr>
        <p:spPr/>
        <p:txBody>
          <a:bodyPr/>
          <a:lstStyle/>
          <a:p>
            <a:fld id="{C3F4F4DE-4E21-4D3F-8745-DA1E2E48CC99}" type="slidenum">
              <a:rPr lang="en-KE" smtClean="0"/>
              <a:t>‹#›</a:t>
            </a:fld>
            <a:endParaRPr lang="en-KE"/>
          </a:p>
        </p:txBody>
      </p:sp>
    </p:spTree>
    <p:extLst>
      <p:ext uri="{BB962C8B-B14F-4D97-AF65-F5344CB8AC3E}">
        <p14:creationId xmlns:p14="http://schemas.microsoft.com/office/powerpoint/2010/main" val="25768441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E72DF29-49D4-4010-A44A-F8FDB43082C4}" type="datetimeFigureOut">
              <a:rPr lang="en-KE" smtClean="0"/>
              <a:t>15/01/2024</a:t>
            </a:fld>
            <a:endParaRPr lang="en-KE"/>
          </a:p>
        </p:txBody>
      </p:sp>
      <p:sp>
        <p:nvSpPr>
          <p:cNvPr id="5" name="Footer Placeholder 4"/>
          <p:cNvSpPr>
            <a:spLocks noGrp="1"/>
          </p:cNvSpPr>
          <p:nvPr>
            <p:ph type="ftr" sz="quarter" idx="11"/>
          </p:nvPr>
        </p:nvSpPr>
        <p:spPr/>
        <p:txBody>
          <a:bodyPr/>
          <a:lstStyle/>
          <a:p>
            <a:endParaRPr lang="en-KE"/>
          </a:p>
        </p:txBody>
      </p:sp>
      <p:sp>
        <p:nvSpPr>
          <p:cNvPr id="6" name="Slide Number Placeholder 5"/>
          <p:cNvSpPr>
            <a:spLocks noGrp="1"/>
          </p:cNvSpPr>
          <p:nvPr>
            <p:ph type="sldNum" sz="quarter" idx="12"/>
          </p:nvPr>
        </p:nvSpPr>
        <p:spPr/>
        <p:txBody>
          <a:bodyPr/>
          <a:lstStyle/>
          <a:p>
            <a:fld id="{C3F4F4DE-4E21-4D3F-8745-DA1E2E48CC99}" type="slidenum">
              <a:rPr lang="en-KE" smtClean="0"/>
              <a:t>‹#›</a:t>
            </a:fld>
            <a:endParaRPr lang="en-KE"/>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9741006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E72DF29-49D4-4010-A44A-F8FDB43082C4}" type="datetimeFigureOut">
              <a:rPr lang="en-KE" smtClean="0"/>
              <a:t>15/01/2024</a:t>
            </a:fld>
            <a:endParaRPr lang="en-KE"/>
          </a:p>
        </p:txBody>
      </p:sp>
      <p:sp>
        <p:nvSpPr>
          <p:cNvPr id="5" name="Footer Placeholder 4"/>
          <p:cNvSpPr>
            <a:spLocks noGrp="1"/>
          </p:cNvSpPr>
          <p:nvPr>
            <p:ph type="ftr" sz="quarter" idx="11"/>
          </p:nvPr>
        </p:nvSpPr>
        <p:spPr/>
        <p:txBody>
          <a:bodyPr/>
          <a:lstStyle/>
          <a:p>
            <a:endParaRPr lang="en-KE"/>
          </a:p>
        </p:txBody>
      </p:sp>
      <p:sp>
        <p:nvSpPr>
          <p:cNvPr id="6" name="Slide Number Placeholder 5"/>
          <p:cNvSpPr>
            <a:spLocks noGrp="1"/>
          </p:cNvSpPr>
          <p:nvPr>
            <p:ph type="sldNum" sz="quarter" idx="12"/>
          </p:nvPr>
        </p:nvSpPr>
        <p:spPr/>
        <p:txBody>
          <a:bodyPr/>
          <a:lstStyle/>
          <a:p>
            <a:fld id="{C3F4F4DE-4E21-4D3F-8745-DA1E2E48CC99}" type="slidenum">
              <a:rPr lang="en-KE" smtClean="0"/>
              <a:t>‹#›</a:t>
            </a:fld>
            <a:endParaRPr lang="en-KE"/>
          </a:p>
        </p:txBody>
      </p:sp>
    </p:spTree>
    <p:extLst>
      <p:ext uri="{BB962C8B-B14F-4D97-AF65-F5344CB8AC3E}">
        <p14:creationId xmlns:p14="http://schemas.microsoft.com/office/powerpoint/2010/main" val="29096032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E72DF29-49D4-4010-A44A-F8FDB43082C4}" type="datetimeFigureOut">
              <a:rPr lang="en-KE" smtClean="0"/>
              <a:t>15/01/2024</a:t>
            </a:fld>
            <a:endParaRPr lang="en-KE"/>
          </a:p>
        </p:txBody>
      </p:sp>
      <p:sp>
        <p:nvSpPr>
          <p:cNvPr id="5" name="Footer Placeholder 4"/>
          <p:cNvSpPr>
            <a:spLocks noGrp="1"/>
          </p:cNvSpPr>
          <p:nvPr>
            <p:ph type="ftr" sz="quarter" idx="11"/>
          </p:nvPr>
        </p:nvSpPr>
        <p:spPr/>
        <p:txBody>
          <a:bodyPr/>
          <a:lstStyle/>
          <a:p>
            <a:endParaRPr lang="en-KE"/>
          </a:p>
        </p:txBody>
      </p:sp>
      <p:sp>
        <p:nvSpPr>
          <p:cNvPr id="6" name="Slide Number Placeholder 5"/>
          <p:cNvSpPr>
            <a:spLocks noGrp="1"/>
          </p:cNvSpPr>
          <p:nvPr>
            <p:ph type="sldNum" sz="quarter" idx="12"/>
          </p:nvPr>
        </p:nvSpPr>
        <p:spPr/>
        <p:txBody>
          <a:bodyPr/>
          <a:lstStyle/>
          <a:p>
            <a:fld id="{C3F4F4DE-4E21-4D3F-8745-DA1E2E48CC99}" type="slidenum">
              <a:rPr lang="en-KE" smtClean="0"/>
              <a:t>‹#›</a:t>
            </a:fld>
            <a:endParaRPr lang="en-KE"/>
          </a:p>
        </p:txBody>
      </p:sp>
    </p:spTree>
    <p:extLst>
      <p:ext uri="{BB962C8B-B14F-4D97-AF65-F5344CB8AC3E}">
        <p14:creationId xmlns:p14="http://schemas.microsoft.com/office/powerpoint/2010/main" val="35840578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E72DF29-49D4-4010-A44A-F8FDB43082C4}" type="datetimeFigureOut">
              <a:rPr lang="en-KE" smtClean="0"/>
              <a:t>15/01/2024</a:t>
            </a:fld>
            <a:endParaRPr lang="en-KE"/>
          </a:p>
        </p:txBody>
      </p:sp>
      <p:sp>
        <p:nvSpPr>
          <p:cNvPr id="5" name="Footer Placeholder 4"/>
          <p:cNvSpPr>
            <a:spLocks noGrp="1"/>
          </p:cNvSpPr>
          <p:nvPr>
            <p:ph type="ftr" sz="quarter" idx="11"/>
          </p:nvPr>
        </p:nvSpPr>
        <p:spPr/>
        <p:txBody>
          <a:bodyPr/>
          <a:lstStyle/>
          <a:p>
            <a:endParaRPr lang="en-KE"/>
          </a:p>
        </p:txBody>
      </p:sp>
      <p:sp>
        <p:nvSpPr>
          <p:cNvPr id="6" name="Slide Number Placeholder 5"/>
          <p:cNvSpPr>
            <a:spLocks noGrp="1"/>
          </p:cNvSpPr>
          <p:nvPr>
            <p:ph type="sldNum" sz="quarter" idx="12"/>
          </p:nvPr>
        </p:nvSpPr>
        <p:spPr/>
        <p:txBody>
          <a:bodyPr/>
          <a:lstStyle/>
          <a:p>
            <a:fld id="{C3F4F4DE-4E21-4D3F-8745-DA1E2E48CC99}" type="slidenum">
              <a:rPr lang="en-KE" smtClean="0"/>
              <a:t>‹#›</a:t>
            </a:fld>
            <a:endParaRPr lang="en-KE"/>
          </a:p>
        </p:txBody>
      </p:sp>
    </p:spTree>
    <p:extLst>
      <p:ext uri="{BB962C8B-B14F-4D97-AF65-F5344CB8AC3E}">
        <p14:creationId xmlns:p14="http://schemas.microsoft.com/office/powerpoint/2010/main" val="22107292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3E72DF29-49D4-4010-A44A-F8FDB43082C4}" type="datetimeFigureOut">
              <a:rPr lang="en-KE" smtClean="0"/>
              <a:t>15/01/2024</a:t>
            </a:fld>
            <a:endParaRPr lang="en-KE"/>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KE"/>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C3F4F4DE-4E21-4D3F-8745-DA1E2E48CC99}" type="slidenum">
              <a:rPr lang="en-KE" smtClean="0"/>
              <a:t>‹#›</a:t>
            </a:fld>
            <a:endParaRPr lang="en-KE"/>
          </a:p>
        </p:txBody>
      </p:sp>
    </p:spTree>
    <p:extLst>
      <p:ext uri="{BB962C8B-B14F-4D97-AF65-F5344CB8AC3E}">
        <p14:creationId xmlns:p14="http://schemas.microsoft.com/office/powerpoint/2010/main" val="2037153781"/>
      </p:ext>
    </p:extLst>
  </p:cSld>
  <p:clrMap bg1="dk1" tx1="lt1" bg2="dk2" tx2="lt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library.lol/main/A347E458D1A4717593853A9EA9FB1A55"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A91B61-F8B2-29C7-160A-BD5DB9067FE2}"/>
              </a:ext>
            </a:extLst>
          </p:cNvPr>
          <p:cNvSpPr>
            <a:spLocks noGrp="1"/>
          </p:cNvSpPr>
          <p:nvPr>
            <p:ph type="ctrTitle"/>
          </p:nvPr>
        </p:nvSpPr>
        <p:spPr/>
        <p:txBody>
          <a:bodyPr>
            <a:normAutofit fontScale="90000"/>
          </a:bodyPr>
          <a:lstStyle/>
          <a:p>
            <a:r>
              <a:rPr lang="en-GB" sz="6000" b="1" dirty="0" err="1">
                <a:effectLst/>
                <a:latin typeface="Times New Roman" panose="02020603050405020304" pitchFamily="18" charset="0"/>
                <a:ea typeface="Times New Roman" panose="02020603050405020304" pitchFamily="18" charset="0"/>
              </a:rPr>
              <a:t>MDS511</a:t>
            </a:r>
            <a:r>
              <a:rPr lang="en-GB" sz="6000" b="1" dirty="0">
                <a:effectLst/>
                <a:latin typeface="Times New Roman" panose="02020603050405020304" pitchFamily="18" charset="0"/>
                <a:ea typeface="Times New Roman" panose="02020603050405020304" pitchFamily="18" charset="0"/>
              </a:rPr>
              <a:t> POLITICAL ECONOMY OF DEVELOPMENT</a:t>
            </a:r>
            <a:endParaRPr lang="en-KE" dirty="0"/>
          </a:p>
        </p:txBody>
      </p:sp>
      <p:sp>
        <p:nvSpPr>
          <p:cNvPr id="3" name="Subtitle 2">
            <a:extLst>
              <a:ext uri="{FF2B5EF4-FFF2-40B4-BE49-F238E27FC236}">
                <a16:creationId xmlns:a16="http://schemas.microsoft.com/office/drawing/2014/main" id="{20FAA55E-E123-2969-44C4-43520F51EC34}"/>
              </a:ext>
            </a:extLst>
          </p:cNvPr>
          <p:cNvSpPr>
            <a:spLocks noGrp="1"/>
          </p:cNvSpPr>
          <p:nvPr>
            <p:ph type="subTitle" idx="1"/>
          </p:nvPr>
        </p:nvSpPr>
        <p:spPr/>
        <p:txBody>
          <a:bodyPr/>
          <a:lstStyle/>
          <a:p>
            <a:r>
              <a:rPr lang="en-US" dirty="0"/>
              <a:t>Enoch Harun Opuka, PhD; </a:t>
            </a:r>
            <a:r>
              <a:rPr lang="en-US" dirty="0" err="1"/>
              <a:t>nsm</a:t>
            </a:r>
            <a:endParaRPr lang="en-KE" dirty="0"/>
          </a:p>
        </p:txBody>
      </p:sp>
    </p:spTree>
    <p:extLst>
      <p:ext uri="{BB962C8B-B14F-4D97-AF65-F5344CB8AC3E}">
        <p14:creationId xmlns:p14="http://schemas.microsoft.com/office/powerpoint/2010/main" val="25725969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27EAF1-043F-87B0-8468-164C96399E7B}"/>
              </a:ext>
            </a:extLst>
          </p:cNvPr>
          <p:cNvSpPr>
            <a:spLocks noGrp="1"/>
          </p:cNvSpPr>
          <p:nvPr>
            <p:ph type="title"/>
          </p:nvPr>
        </p:nvSpPr>
        <p:spPr/>
        <p:txBody>
          <a:bodyPr/>
          <a:lstStyle/>
          <a:p>
            <a:endParaRPr lang="en-KE"/>
          </a:p>
        </p:txBody>
      </p:sp>
      <p:sp>
        <p:nvSpPr>
          <p:cNvPr id="3" name="Content Placeholder 2">
            <a:extLst>
              <a:ext uri="{FF2B5EF4-FFF2-40B4-BE49-F238E27FC236}">
                <a16:creationId xmlns:a16="http://schemas.microsoft.com/office/drawing/2014/main" id="{424C53FB-1205-8CDC-5B71-F57F732AC4BE}"/>
              </a:ext>
            </a:extLst>
          </p:cNvPr>
          <p:cNvSpPr>
            <a:spLocks noGrp="1"/>
          </p:cNvSpPr>
          <p:nvPr>
            <p:ph idx="1"/>
          </p:nvPr>
        </p:nvSpPr>
        <p:spPr/>
        <p:txBody>
          <a:bodyPr/>
          <a:lstStyle/>
          <a:p>
            <a:r>
              <a:rPr lang="en-GB" sz="1800" dirty="0">
                <a:effectLst/>
                <a:latin typeface="Times New Roman" panose="02020603050405020304" pitchFamily="18" charset="0"/>
                <a:ea typeface="Times New Roman" panose="02020603050405020304" pitchFamily="18" charset="0"/>
              </a:rPr>
              <a:t>Lal, Deepak and Richard H. Snape .eds. 2001. Trade, Development and Political Economy Essays in Honour of Anne O. Krueger. </a:t>
            </a:r>
            <a:r>
              <a:rPr lang="en-GB" sz="1800" u="sng" dirty="0">
                <a:solidFill>
                  <a:srgbClr val="0563C1"/>
                </a:solidFill>
                <a:effectLst/>
                <a:latin typeface="Times New Roman" panose="02020603050405020304" pitchFamily="18" charset="0"/>
                <a:ea typeface="Times New Roman" panose="02020603050405020304" pitchFamily="18" charset="0"/>
                <a:hlinkClick r:id="rId2"/>
              </a:rPr>
              <a:t>http://library.lol/main/A347E458D1A4717593853A9EA9FB1A55</a:t>
            </a:r>
            <a:endParaRPr lang="en-KE" sz="1800" dirty="0">
              <a:effectLst/>
              <a:latin typeface="Times New Roman" panose="02020603050405020304" pitchFamily="18" charset="0"/>
              <a:ea typeface="Times New Roman" panose="02020603050405020304" pitchFamily="18" charset="0"/>
            </a:endParaRPr>
          </a:p>
          <a:p>
            <a:endParaRPr lang="en-KE" dirty="0"/>
          </a:p>
        </p:txBody>
      </p:sp>
    </p:spTree>
    <p:extLst>
      <p:ext uri="{BB962C8B-B14F-4D97-AF65-F5344CB8AC3E}">
        <p14:creationId xmlns:p14="http://schemas.microsoft.com/office/powerpoint/2010/main" val="35410382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8632F-D0E4-BAC3-F554-945C00CB19DB}"/>
              </a:ext>
            </a:extLst>
          </p:cNvPr>
          <p:cNvSpPr>
            <a:spLocks noGrp="1"/>
          </p:cNvSpPr>
          <p:nvPr>
            <p:ph type="title"/>
          </p:nvPr>
        </p:nvSpPr>
        <p:spPr/>
        <p:txBody>
          <a:bodyPr/>
          <a:lstStyle/>
          <a:p>
            <a:endParaRPr lang="en-KE"/>
          </a:p>
        </p:txBody>
      </p:sp>
      <p:sp>
        <p:nvSpPr>
          <p:cNvPr id="3" name="Content Placeholder 2">
            <a:extLst>
              <a:ext uri="{FF2B5EF4-FFF2-40B4-BE49-F238E27FC236}">
                <a16:creationId xmlns:a16="http://schemas.microsoft.com/office/drawing/2014/main" id="{C32071A3-FF11-47A0-F53F-C14A13CCC7B0}"/>
              </a:ext>
            </a:extLst>
          </p:cNvPr>
          <p:cNvSpPr>
            <a:spLocks noGrp="1"/>
          </p:cNvSpPr>
          <p:nvPr>
            <p:ph idx="1"/>
          </p:nvPr>
        </p:nvSpPr>
        <p:spPr/>
        <p:txBody>
          <a:bodyPr/>
          <a:lstStyle/>
          <a:p>
            <a:r>
              <a:rPr lang="en-GB" sz="1800" b="1" dirty="0">
                <a:effectLst/>
                <a:latin typeface="Times New Roman" panose="02020603050405020304" pitchFamily="18" charset="0"/>
                <a:ea typeface="Times New Roman" panose="02020603050405020304" pitchFamily="18" charset="0"/>
              </a:rPr>
              <a:t>COURSE TITLE:</a:t>
            </a:r>
            <a:r>
              <a:rPr lang="en-GB" sz="1800" b="1" kern="1800" dirty="0">
                <a:effectLst/>
                <a:latin typeface="Times New Roman" panose="02020603050405020304" pitchFamily="18" charset="0"/>
                <a:ea typeface="Times New Roman" panose="02020603050405020304" pitchFamily="18" charset="0"/>
              </a:rPr>
              <a:t> 	</a:t>
            </a:r>
            <a:r>
              <a:rPr lang="en-GB" sz="1800" b="1" dirty="0">
                <a:effectLst/>
                <a:latin typeface="Times New Roman" panose="02020603050405020304" pitchFamily="18" charset="0"/>
                <a:ea typeface="Times New Roman" panose="02020603050405020304" pitchFamily="18" charset="0"/>
              </a:rPr>
              <a:t>POLITICAL ECONOMY OF DEVELOPMENT </a:t>
            </a:r>
            <a:endParaRPr lang="en-KE" sz="1800" dirty="0">
              <a:effectLst/>
              <a:latin typeface="Times New Roman" panose="02020603050405020304" pitchFamily="18" charset="0"/>
              <a:ea typeface="Times New Roman" panose="02020603050405020304" pitchFamily="18" charset="0"/>
            </a:endParaRPr>
          </a:p>
          <a:p>
            <a:r>
              <a:rPr lang="en-GB" sz="1800" b="1" dirty="0">
                <a:effectLst/>
                <a:latin typeface="Times New Roman" panose="02020603050405020304" pitchFamily="18" charset="0"/>
                <a:ea typeface="Times New Roman" panose="02020603050405020304" pitchFamily="18" charset="0"/>
              </a:rPr>
              <a:t>COURSE CODE:</a:t>
            </a:r>
            <a:r>
              <a:rPr lang="en-GB" sz="1800" b="1" kern="1800" dirty="0">
                <a:effectLst/>
                <a:latin typeface="Times New Roman" panose="02020603050405020304" pitchFamily="18" charset="0"/>
                <a:ea typeface="Times New Roman" panose="02020603050405020304" pitchFamily="18" charset="0"/>
              </a:rPr>
              <a:t> 	</a:t>
            </a:r>
            <a:r>
              <a:rPr lang="en-GB" sz="1800" b="1" kern="1800" dirty="0" err="1">
                <a:effectLst/>
                <a:latin typeface="Times New Roman" panose="02020603050405020304" pitchFamily="18" charset="0"/>
                <a:ea typeface="Times New Roman" panose="02020603050405020304" pitchFamily="18" charset="0"/>
              </a:rPr>
              <a:t>MDS511</a:t>
            </a:r>
            <a:endParaRPr lang="en-KE" sz="1800" dirty="0">
              <a:effectLst/>
              <a:latin typeface="Times New Roman" panose="02020603050405020304" pitchFamily="18" charset="0"/>
              <a:ea typeface="Times New Roman" panose="02020603050405020304" pitchFamily="18" charset="0"/>
            </a:endParaRPr>
          </a:p>
          <a:p>
            <a:r>
              <a:rPr lang="en-GB" sz="1800" b="1" dirty="0">
                <a:effectLst/>
                <a:latin typeface="Times New Roman" panose="02020603050405020304" pitchFamily="18" charset="0"/>
                <a:ea typeface="Times New Roman" panose="02020603050405020304" pitchFamily="18" charset="0"/>
              </a:rPr>
              <a:t>COURSE HOURS:	3 HOURS</a:t>
            </a:r>
            <a:endParaRPr lang="en-KE" sz="1800" dirty="0">
              <a:effectLst/>
              <a:latin typeface="Times New Roman" panose="02020603050405020304" pitchFamily="18" charset="0"/>
              <a:ea typeface="Times New Roman" panose="02020603050405020304" pitchFamily="18" charset="0"/>
            </a:endParaRPr>
          </a:p>
          <a:p>
            <a:r>
              <a:rPr lang="en-GB" sz="1800" b="1" dirty="0">
                <a:effectLst/>
                <a:latin typeface="Times New Roman" panose="02020603050405020304" pitchFamily="18" charset="0"/>
                <a:ea typeface="Times New Roman" panose="02020603050405020304" pitchFamily="18" charset="0"/>
              </a:rPr>
              <a:t>PREREQUISITE:	NONE</a:t>
            </a:r>
            <a:endParaRPr lang="en-KE" sz="1800" dirty="0">
              <a:effectLst/>
              <a:latin typeface="Times New Roman" panose="02020603050405020304" pitchFamily="18" charset="0"/>
              <a:ea typeface="Times New Roman" panose="02020603050405020304" pitchFamily="18" charset="0"/>
            </a:endParaRPr>
          </a:p>
          <a:p>
            <a:endParaRPr lang="en-KE" dirty="0"/>
          </a:p>
        </p:txBody>
      </p:sp>
    </p:spTree>
    <p:extLst>
      <p:ext uri="{BB962C8B-B14F-4D97-AF65-F5344CB8AC3E}">
        <p14:creationId xmlns:p14="http://schemas.microsoft.com/office/powerpoint/2010/main" val="30469670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1222BC-4302-4CFB-D1DF-C9481C40C14E}"/>
              </a:ext>
            </a:extLst>
          </p:cNvPr>
          <p:cNvSpPr>
            <a:spLocks noGrp="1"/>
          </p:cNvSpPr>
          <p:nvPr>
            <p:ph type="title"/>
          </p:nvPr>
        </p:nvSpPr>
        <p:spPr/>
        <p:txBody>
          <a:bodyPr/>
          <a:lstStyle/>
          <a:p>
            <a:r>
              <a:rPr lang="en-US" dirty="0"/>
              <a:t>Course Purpose</a:t>
            </a:r>
            <a:br>
              <a:rPr lang="en-US" dirty="0"/>
            </a:br>
            <a:endParaRPr lang="en-KE" dirty="0"/>
          </a:p>
        </p:txBody>
      </p:sp>
      <p:sp>
        <p:nvSpPr>
          <p:cNvPr id="3" name="Content Placeholder 2">
            <a:extLst>
              <a:ext uri="{FF2B5EF4-FFF2-40B4-BE49-F238E27FC236}">
                <a16:creationId xmlns:a16="http://schemas.microsoft.com/office/drawing/2014/main" id="{F323A98E-F00E-08C2-CCA1-403FF905B5B6}"/>
              </a:ext>
            </a:extLst>
          </p:cNvPr>
          <p:cNvSpPr>
            <a:spLocks noGrp="1"/>
          </p:cNvSpPr>
          <p:nvPr>
            <p:ph idx="1"/>
          </p:nvPr>
        </p:nvSpPr>
        <p:spPr>
          <a:xfrm>
            <a:off x="677334" y="2160589"/>
            <a:ext cx="10388772" cy="3880773"/>
          </a:xfrm>
        </p:spPr>
        <p:txBody>
          <a:bodyPr>
            <a:normAutofit/>
          </a:bodyPr>
          <a:lstStyle/>
          <a:p>
            <a:r>
              <a:rPr lang="en-US" sz="3200" dirty="0"/>
              <a:t>To enable the students, appreciate the relationship between politics and the economy and to gain knowledge on the intricacies and intrigues that surround economic and political realities in Developing countries.</a:t>
            </a:r>
          </a:p>
          <a:p>
            <a:endParaRPr lang="en-US" sz="3200" dirty="0"/>
          </a:p>
          <a:p>
            <a:endParaRPr lang="en-KE" dirty="0"/>
          </a:p>
        </p:txBody>
      </p:sp>
    </p:spTree>
    <p:extLst>
      <p:ext uri="{BB962C8B-B14F-4D97-AF65-F5344CB8AC3E}">
        <p14:creationId xmlns:p14="http://schemas.microsoft.com/office/powerpoint/2010/main" val="11362256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B43FBE-A546-F244-D61A-0A5F7F2B9E35}"/>
              </a:ext>
            </a:extLst>
          </p:cNvPr>
          <p:cNvSpPr>
            <a:spLocks noGrp="1"/>
          </p:cNvSpPr>
          <p:nvPr>
            <p:ph type="title"/>
          </p:nvPr>
        </p:nvSpPr>
        <p:spPr/>
        <p:txBody>
          <a:bodyPr/>
          <a:lstStyle/>
          <a:p>
            <a:r>
              <a:rPr lang="en-US" dirty="0"/>
              <a:t>Learning Outcomes</a:t>
            </a:r>
            <a:br>
              <a:rPr lang="en-US" dirty="0"/>
            </a:br>
            <a:endParaRPr lang="en-KE" dirty="0"/>
          </a:p>
        </p:txBody>
      </p:sp>
      <p:sp>
        <p:nvSpPr>
          <p:cNvPr id="3" name="Content Placeholder 2">
            <a:extLst>
              <a:ext uri="{FF2B5EF4-FFF2-40B4-BE49-F238E27FC236}">
                <a16:creationId xmlns:a16="http://schemas.microsoft.com/office/drawing/2014/main" id="{DDD232EB-4C24-026A-7950-6F477EF527D4}"/>
              </a:ext>
            </a:extLst>
          </p:cNvPr>
          <p:cNvSpPr>
            <a:spLocks noGrp="1"/>
          </p:cNvSpPr>
          <p:nvPr>
            <p:ph idx="1"/>
          </p:nvPr>
        </p:nvSpPr>
        <p:spPr>
          <a:xfrm>
            <a:off x="677334" y="1576873"/>
            <a:ext cx="9409058" cy="4464489"/>
          </a:xfrm>
        </p:spPr>
        <p:txBody>
          <a:bodyPr>
            <a:normAutofit/>
          </a:bodyPr>
          <a:lstStyle/>
          <a:p>
            <a:pPr marL="0" indent="0">
              <a:buNone/>
            </a:pPr>
            <a:r>
              <a:rPr lang="en-US" sz="2200" dirty="0"/>
              <a:t>By the end of the unit the students will be able to:</a:t>
            </a:r>
          </a:p>
          <a:p>
            <a:r>
              <a:rPr lang="en-US" sz="2200" dirty="0"/>
              <a:t>1.	Relate the situation of the economies in countries of developing countries to their political leanings.</a:t>
            </a:r>
          </a:p>
          <a:p>
            <a:r>
              <a:rPr lang="en-US" sz="2200" dirty="0"/>
              <a:t>2.	Discuss the various development models pursued by countries and their political foundations.</a:t>
            </a:r>
          </a:p>
          <a:p>
            <a:r>
              <a:rPr lang="en-US" sz="2200" dirty="0"/>
              <a:t>3.	Appreciate why the Bretons Woods institutions were set up and their role in the global economy.</a:t>
            </a:r>
          </a:p>
          <a:p>
            <a:r>
              <a:rPr lang="en-US" sz="2200" dirty="0"/>
              <a:t>4.	Provide a biblical critique of political and economic ideologies. </a:t>
            </a:r>
          </a:p>
          <a:p>
            <a:r>
              <a:rPr lang="en-US" sz="2200" dirty="0"/>
              <a:t>5.	Suggest way forward for the situation of economies in Africa.</a:t>
            </a:r>
          </a:p>
          <a:p>
            <a:endParaRPr lang="en-KE" dirty="0"/>
          </a:p>
        </p:txBody>
      </p:sp>
    </p:spTree>
    <p:extLst>
      <p:ext uri="{BB962C8B-B14F-4D97-AF65-F5344CB8AC3E}">
        <p14:creationId xmlns:p14="http://schemas.microsoft.com/office/powerpoint/2010/main" val="25322676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CA42D-BA49-D262-43DC-E3F9F4ADC8B5}"/>
              </a:ext>
            </a:extLst>
          </p:cNvPr>
          <p:cNvSpPr>
            <a:spLocks noGrp="1"/>
          </p:cNvSpPr>
          <p:nvPr>
            <p:ph type="title"/>
          </p:nvPr>
        </p:nvSpPr>
        <p:spPr/>
        <p:txBody>
          <a:bodyPr/>
          <a:lstStyle/>
          <a:p>
            <a:r>
              <a:rPr lang="en-US" dirty="0"/>
              <a:t>BASIC MEANING OF POLITICS </a:t>
            </a:r>
            <a:endParaRPr lang="en-KE" dirty="0"/>
          </a:p>
        </p:txBody>
      </p:sp>
      <p:sp>
        <p:nvSpPr>
          <p:cNvPr id="3" name="Content Placeholder 2">
            <a:extLst>
              <a:ext uri="{FF2B5EF4-FFF2-40B4-BE49-F238E27FC236}">
                <a16:creationId xmlns:a16="http://schemas.microsoft.com/office/drawing/2014/main" id="{B34BF455-AD4C-DCE7-4D23-C9A6BBEECCAC}"/>
              </a:ext>
            </a:extLst>
          </p:cNvPr>
          <p:cNvSpPr>
            <a:spLocks noGrp="1"/>
          </p:cNvSpPr>
          <p:nvPr>
            <p:ph idx="1"/>
          </p:nvPr>
        </p:nvSpPr>
        <p:spPr/>
        <p:txBody>
          <a:bodyPr>
            <a:normAutofit/>
          </a:bodyPr>
          <a:lstStyle/>
          <a:p>
            <a:r>
              <a:rPr lang="en-US" sz="3000" b="0" i="0" dirty="0">
                <a:solidFill>
                  <a:schemeClr val="tx1"/>
                </a:solidFill>
                <a:effectLst/>
                <a:latin typeface="Söhne"/>
              </a:rPr>
              <a:t>Politics refers to the activities, actions, and policies that are used to gain and hold power in a government or to influence the government. It involves the process by which decisions are made, resources are allocated, and authority is distributed in a society. Politics encompasses a wide range of activities, including voting, campaigning, lobbying, and governing.</a:t>
            </a:r>
            <a:endParaRPr lang="en-KE" sz="3000" dirty="0">
              <a:solidFill>
                <a:schemeClr val="tx1"/>
              </a:solidFill>
            </a:endParaRPr>
          </a:p>
        </p:txBody>
      </p:sp>
    </p:spTree>
    <p:extLst>
      <p:ext uri="{BB962C8B-B14F-4D97-AF65-F5344CB8AC3E}">
        <p14:creationId xmlns:p14="http://schemas.microsoft.com/office/powerpoint/2010/main" val="6082001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31F593-F281-8D6A-4541-5DAF22027BC7}"/>
              </a:ext>
            </a:extLst>
          </p:cNvPr>
          <p:cNvSpPr>
            <a:spLocks noGrp="1"/>
          </p:cNvSpPr>
          <p:nvPr>
            <p:ph type="title"/>
          </p:nvPr>
        </p:nvSpPr>
        <p:spPr/>
        <p:txBody>
          <a:bodyPr/>
          <a:lstStyle/>
          <a:p>
            <a:endParaRPr lang="en-KE"/>
          </a:p>
        </p:txBody>
      </p:sp>
      <p:sp>
        <p:nvSpPr>
          <p:cNvPr id="3" name="Content Placeholder 2">
            <a:extLst>
              <a:ext uri="{FF2B5EF4-FFF2-40B4-BE49-F238E27FC236}">
                <a16:creationId xmlns:a16="http://schemas.microsoft.com/office/drawing/2014/main" id="{E206F580-C384-E017-5115-3334D46562D4}"/>
              </a:ext>
            </a:extLst>
          </p:cNvPr>
          <p:cNvSpPr>
            <a:spLocks noGrp="1"/>
          </p:cNvSpPr>
          <p:nvPr>
            <p:ph idx="1"/>
          </p:nvPr>
        </p:nvSpPr>
        <p:spPr/>
        <p:txBody>
          <a:bodyPr>
            <a:normAutofit/>
          </a:bodyPr>
          <a:lstStyle/>
          <a:p>
            <a:r>
              <a:rPr lang="en-US" sz="3200" b="0" i="0" dirty="0">
                <a:solidFill>
                  <a:schemeClr val="tx1"/>
                </a:solidFill>
                <a:effectLst/>
                <a:latin typeface="Söhne"/>
              </a:rPr>
              <a:t>Economy refers to the system by which goods and services are produced, distributed, and consumed within a society</a:t>
            </a:r>
            <a:endParaRPr lang="en-KE" sz="3200" dirty="0">
              <a:solidFill>
                <a:schemeClr val="tx1"/>
              </a:solidFill>
            </a:endParaRPr>
          </a:p>
        </p:txBody>
      </p:sp>
    </p:spTree>
    <p:extLst>
      <p:ext uri="{BB962C8B-B14F-4D97-AF65-F5344CB8AC3E}">
        <p14:creationId xmlns:p14="http://schemas.microsoft.com/office/powerpoint/2010/main" val="25822546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81D01-BFF1-5D86-A814-EE1111E83AD8}"/>
              </a:ext>
            </a:extLst>
          </p:cNvPr>
          <p:cNvSpPr>
            <a:spLocks noGrp="1"/>
          </p:cNvSpPr>
          <p:nvPr>
            <p:ph type="title"/>
          </p:nvPr>
        </p:nvSpPr>
        <p:spPr/>
        <p:txBody>
          <a:bodyPr/>
          <a:lstStyle/>
          <a:p>
            <a:r>
              <a:rPr lang="en-US" dirty="0">
                <a:solidFill>
                  <a:schemeClr val="tx1"/>
                </a:solidFill>
                <a:latin typeface="Söhne"/>
              </a:rPr>
              <a:t>Key components of an economy include:</a:t>
            </a:r>
            <a:br>
              <a:rPr lang="en-US" dirty="0">
                <a:solidFill>
                  <a:schemeClr val="tx1"/>
                </a:solidFill>
                <a:latin typeface="Söhne"/>
              </a:rPr>
            </a:br>
            <a:endParaRPr lang="en-KE" dirty="0"/>
          </a:p>
        </p:txBody>
      </p:sp>
      <p:sp>
        <p:nvSpPr>
          <p:cNvPr id="3" name="Content Placeholder 2">
            <a:extLst>
              <a:ext uri="{FF2B5EF4-FFF2-40B4-BE49-F238E27FC236}">
                <a16:creationId xmlns:a16="http://schemas.microsoft.com/office/drawing/2014/main" id="{EA16402E-2CAF-D43D-9230-815FE9C732C9}"/>
              </a:ext>
            </a:extLst>
          </p:cNvPr>
          <p:cNvSpPr>
            <a:spLocks noGrp="1"/>
          </p:cNvSpPr>
          <p:nvPr>
            <p:ph idx="1"/>
          </p:nvPr>
        </p:nvSpPr>
        <p:spPr/>
        <p:txBody>
          <a:bodyPr>
            <a:normAutofit fontScale="92500" lnSpcReduction="20000"/>
          </a:bodyPr>
          <a:lstStyle/>
          <a:p>
            <a:r>
              <a:rPr lang="en-US" sz="3200" b="1" i="0" dirty="0">
                <a:solidFill>
                  <a:schemeClr val="tx1"/>
                </a:solidFill>
                <a:effectLst/>
                <a:latin typeface="Söhne"/>
              </a:rPr>
              <a:t>Production:</a:t>
            </a:r>
            <a:r>
              <a:rPr lang="en-US" sz="3200" b="0" i="0" dirty="0">
                <a:solidFill>
                  <a:schemeClr val="tx1"/>
                </a:solidFill>
                <a:effectLst/>
                <a:latin typeface="Söhne"/>
              </a:rPr>
              <a:t> The creation of goods and services using various inputs, such as raw materials, labor, and technology.</a:t>
            </a:r>
          </a:p>
          <a:p>
            <a:r>
              <a:rPr lang="en-US" sz="3200" b="1" i="0" dirty="0">
                <a:solidFill>
                  <a:schemeClr val="tx1"/>
                </a:solidFill>
                <a:effectLst/>
                <a:latin typeface="Söhne"/>
              </a:rPr>
              <a:t>Distribution:</a:t>
            </a:r>
            <a:r>
              <a:rPr lang="en-US" sz="3200" b="0" i="0" dirty="0">
                <a:solidFill>
                  <a:schemeClr val="tx1"/>
                </a:solidFill>
                <a:effectLst/>
                <a:latin typeface="Söhne"/>
              </a:rPr>
              <a:t> The process of getting goods and services from producers to consumers. This involves transportation, logistics, and marketing.</a:t>
            </a:r>
          </a:p>
          <a:p>
            <a:r>
              <a:rPr lang="en-US" sz="3200" b="1" i="0" dirty="0">
                <a:solidFill>
                  <a:schemeClr val="tx1"/>
                </a:solidFill>
                <a:effectLst/>
                <a:latin typeface="Söhne"/>
              </a:rPr>
              <a:t>Consumption:</a:t>
            </a:r>
            <a:r>
              <a:rPr lang="en-US" sz="3200" b="0" i="0" dirty="0">
                <a:solidFill>
                  <a:schemeClr val="tx1"/>
                </a:solidFill>
                <a:effectLst/>
                <a:latin typeface="Söhne"/>
              </a:rPr>
              <a:t> The use of goods and services by individuals and households to satisfy their needs and wants.</a:t>
            </a:r>
          </a:p>
          <a:p>
            <a:endParaRPr lang="en-KE" dirty="0"/>
          </a:p>
        </p:txBody>
      </p:sp>
    </p:spTree>
    <p:extLst>
      <p:ext uri="{BB962C8B-B14F-4D97-AF65-F5344CB8AC3E}">
        <p14:creationId xmlns:p14="http://schemas.microsoft.com/office/powerpoint/2010/main" val="24118887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8CFE7A-1980-CCC8-53F2-4DA3877FCF53}"/>
              </a:ext>
            </a:extLst>
          </p:cNvPr>
          <p:cNvSpPr>
            <a:spLocks noGrp="1"/>
          </p:cNvSpPr>
          <p:nvPr>
            <p:ph type="title"/>
          </p:nvPr>
        </p:nvSpPr>
        <p:spPr/>
        <p:txBody>
          <a:bodyPr/>
          <a:lstStyle/>
          <a:p>
            <a:r>
              <a:rPr lang="en-US" dirty="0"/>
              <a:t>FACTORS OF PRODUCTION </a:t>
            </a:r>
            <a:endParaRPr lang="en-KE" dirty="0"/>
          </a:p>
        </p:txBody>
      </p:sp>
      <p:sp>
        <p:nvSpPr>
          <p:cNvPr id="3" name="Content Placeholder 2">
            <a:extLst>
              <a:ext uri="{FF2B5EF4-FFF2-40B4-BE49-F238E27FC236}">
                <a16:creationId xmlns:a16="http://schemas.microsoft.com/office/drawing/2014/main" id="{D4FA886E-8971-3FBC-BA92-96783F2BBCA9}"/>
              </a:ext>
            </a:extLst>
          </p:cNvPr>
          <p:cNvSpPr>
            <a:spLocks noGrp="1"/>
          </p:cNvSpPr>
          <p:nvPr>
            <p:ph idx="1"/>
          </p:nvPr>
        </p:nvSpPr>
        <p:spPr>
          <a:xfrm>
            <a:off x="677333" y="2160589"/>
            <a:ext cx="9940903" cy="3880773"/>
          </a:xfrm>
        </p:spPr>
        <p:txBody>
          <a:bodyPr>
            <a:normAutofit fontScale="92500" lnSpcReduction="20000"/>
          </a:bodyPr>
          <a:lstStyle/>
          <a:p>
            <a:r>
              <a:rPr lang="en-US" sz="2600" b="1" i="0" dirty="0">
                <a:solidFill>
                  <a:schemeClr val="tx1"/>
                </a:solidFill>
                <a:effectLst/>
                <a:latin typeface="Söhne"/>
              </a:rPr>
              <a:t>Land:</a:t>
            </a:r>
            <a:r>
              <a:rPr lang="en-US" sz="2600" b="0" i="0" dirty="0">
                <a:solidFill>
                  <a:schemeClr val="tx1"/>
                </a:solidFill>
                <a:effectLst/>
                <a:latin typeface="Söhne"/>
              </a:rPr>
              <a:t> This factor includes all natural resources used in the production process. It encompasses not only the physical land but also resources such as minerals, water, forests, and other natural gifts that are used to produce goods and services.</a:t>
            </a:r>
          </a:p>
          <a:p>
            <a:r>
              <a:rPr lang="en-US" sz="2600" b="1" i="0" dirty="0">
                <a:solidFill>
                  <a:schemeClr val="tx1"/>
                </a:solidFill>
                <a:effectLst/>
                <a:latin typeface="Söhne"/>
              </a:rPr>
              <a:t>Labor:</a:t>
            </a:r>
            <a:r>
              <a:rPr lang="en-US" sz="2600" b="0" i="0" dirty="0">
                <a:solidFill>
                  <a:schemeClr val="tx1"/>
                </a:solidFill>
                <a:effectLst/>
                <a:latin typeface="Söhne"/>
              </a:rPr>
              <a:t> Labor refers to the human effort, both physical and mental, that is applied to the production of goods and services. It includes the skills, knowledge, and abilities of individuals engaged in various economic activities.</a:t>
            </a:r>
          </a:p>
          <a:p>
            <a:r>
              <a:rPr lang="en-US" sz="2600" b="1" i="0" dirty="0">
                <a:solidFill>
                  <a:schemeClr val="tx1"/>
                </a:solidFill>
                <a:effectLst/>
                <a:latin typeface="Söhne"/>
              </a:rPr>
              <a:t>Capital:</a:t>
            </a:r>
            <a:r>
              <a:rPr lang="en-US" sz="2600" b="0" i="0" dirty="0">
                <a:solidFill>
                  <a:schemeClr val="tx1"/>
                </a:solidFill>
                <a:effectLst/>
                <a:latin typeface="Söhne"/>
              </a:rPr>
              <a:t> Capital represents the man-made tools, machinery, equipment, and infrastructure used in the production process. It includes both physical capital (like machinery and buildings) and financial capital (money used to purchase physical capital or invest in business operations).</a:t>
            </a:r>
          </a:p>
          <a:p>
            <a:endParaRPr lang="en-KE" dirty="0"/>
          </a:p>
        </p:txBody>
      </p:sp>
    </p:spTree>
    <p:extLst>
      <p:ext uri="{BB962C8B-B14F-4D97-AF65-F5344CB8AC3E}">
        <p14:creationId xmlns:p14="http://schemas.microsoft.com/office/powerpoint/2010/main" val="31256549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49A8C7-E9B1-EDE9-7830-3D75154CBE44}"/>
              </a:ext>
            </a:extLst>
          </p:cNvPr>
          <p:cNvSpPr>
            <a:spLocks noGrp="1"/>
          </p:cNvSpPr>
          <p:nvPr>
            <p:ph type="title"/>
          </p:nvPr>
        </p:nvSpPr>
        <p:spPr/>
        <p:txBody>
          <a:bodyPr/>
          <a:lstStyle/>
          <a:p>
            <a:r>
              <a:rPr lang="en-US" dirty="0"/>
              <a:t>LATEST FACTOR</a:t>
            </a:r>
            <a:endParaRPr lang="en-KE" dirty="0"/>
          </a:p>
        </p:txBody>
      </p:sp>
      <p:sp>
        <p:nvSpPr>
          <p:cNvPr id="3" name="Content Placeholder 2">
            <a:extLst>
              <a:ext uri="{FF2B5EF4-FFF2-40B4-BE49-F238E27FC236}">
                <a16:creationId xmlns:a16="http://schemas.microsoft.com/office/drawing/2014/main" id="{ED4BB5C3-DA9E-AD56-6B74-F276148B75D8}"/>
              </a:ext>
            </a:extLst>
          </p:cNvPr>
          <p:cNvSpPr>
            <a:spLocks noGrp="1"/>
          </p:cNvSpPr>
          <p:nvPr>
            <p:ph idx="1"/>
          </p:nvPr>
        </p:nvSpPr>
        <p:spPr/>
        <p:txBody>
          <a:bodyPr/>
          <a:lstStyle/>
          <a:p>
            <a:r>
              <a:rPr lang="en-US" sz="3200" b="1" i="0" dirty="0">
                <a:solidFill>
                  <a:schemeClr val="tx1"/>
                </a:solidFill>
                <a:effectLst/>
                <a:latin typeface="Söhne"/>
              </a:rPr>
              <a:t>Entrepreneurship:</a:t>
            </a:r>
            <a:r>
              <a:rPr lang="en-US" sz="3200" b="0" i="0" dirty="0">
                <a:solidFill>
                  <a:schemeClr val="tx1"/>
                </a:solidFill>
                <a:effectLst/>
                <a:latin typeface="Söhne"/>
              </a:rPr>
              <a:t> Entrepreneurship involves the ability to take risks, innovate, organize resources, and make decisions in the pursuit of creating and managing a business. Entrepreneurs play a crucial role in coordinating the other factors of production to bring goods and services to the market.</a:t>
            </a:r>
          </a:p>
          <a:p>
            <a:endParaRPr lang="en-KE" dirty="0"/>
          </a:p>
        </p:txBody>
      </p:sp>
    </p:spTree>
    <p:extLst>
      <p:ext uri="{BB962C8B-B14F-4D97-AF65-F5344CB8AC3E}">
        <p14:creationId xmlns:p14="http://schemas.microsoft.com/office/powerpoint/2010/main" val="8779953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93A374-8377-4F3F-4877-614DFF9738E3}"/>
              </a:ext>
            </a:extLst>
          </p:cNvPr>
          <p:cNvSpPr>
            <a:spLocks noGrp="1"/>
          </p:cNvSpPr>
          <p:nvPr>
            <p:ph type="title"/>
          </p:nvPr>
        </p:nvSpPr>
        <p:spPr/>
        <p:txBody>
          <a:bodyPr/>
          <a:lstStyle/>
          <a:p>
            <a:r>
              <a:rPr lang="en-US" dirty="0"/>
              <a:t>WHY DEVELOPMENT PRACTITIONERS SHOULD STUDY </a:t>
            </a:r>
            <a:r>
              <a:rPr lang="en-US"/>
              <a:t>POLITICAL ECONOMY</a:t>
            </a:r>
            <a:endParaRPr lang="en-KE"/>
          </a:p>
        </p:txBody>
      </p:sp>
      <p:sp>
        <p:nvSpPr>
          <p:cNvPr id="3" name="Content Placeholder 2">
            <a:extLst>
              <a:ext uri="{FF2B5EF4-FFF2-40B4-BE49-F238E27FC236}">
                <a16:creationId xmlns:a16="http://schemas.microsoft.com/office/drawing/2014/main" id="{C9014F08-544E-4435-8C4E-A99693CC1D1C}"/>
              </a:ext>
            </a:extLst>
          </p:cNvPr>
          <p:cNvSpPr>
            <a:spLocks noGrp="1"/>
          </p:cNvSpPr>
          <p:nvPr>
            <p:ph idx="1"/>
          </p:nvPr>
        </p:nvSpPr>
        <p:spPr/>
        <p:txBody>
          <a:bodyPr/>
          <a:lstStyle/>
          <a:p>
            <a:r>
              <a:rPr lang="en-US" sz="3000" dirty="0"/>
              <a:t>politics and the economy are deeply intertwined. Political decisions and stability can shape economic outcomes, and economic conditions often influence political landscapes. The interplay between the two is essential for understanding the overall development and functioning of society</a:t>
            </a:r>
          </a:p>
          <a:p>
            <a:endParaRPr lang="en-KE" dirty="0"/>
          </a:p>
        </p:txBody>
      </p:sp>
    </p:spTree>
    <p:extLst>
      <p:ext uri="{BB962C8B-B14F-4D97-AF65-F5344CB8AC3E}">
        <p14:creationId xmlns:p14="http://schemas.microsoft.com/office/powerpoint/2010/main" val="17507555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18D785-DF87-0CAB-50E6-01B2FDA4466A}"/>
              </a:ext>
            </a:extLst>
          </p:cNvPr>
          <p:cNvSpPr>
            <a:spLocks noGrp="1"/>
          </p:cNvSpPr>
          <p:nvPr>
            <p:ph type="title"/>
          </p:nvPr>
        </p:nvSpPr>
        <p:spPr/>
        <p:txBody>
          <a:bodyPr/>
          <a:lstStyle/>
          <a:p>
            <a:endParaRPr lang="en-KE" dirty="0"/>
          </a:p>
        </p:txBody>
      </p:sp>
      <p:sp>
        <p:nvSpPr>
          <p:cNvPr id="3" name="Content Placeholder 2">
            <a:extLst>
              <a:ext uri="{FF2B5EF4-FFF2-40B4-BE49-F238E27FC236}">
                <a16:creationId xmlns:a16="http://schemas.microsoft.com/office/drawing/2014/main" id="{DB6F6532-71BD-CB17-73B1-49FC47352E56}"/>
              </a:ext>
            </a:extLst>
          </p:cNvPr>
          <p:cNvSpPr>
            <a:spLocks noGrp="1"/>
          </p:cNvSpPr>
          <p:nvPr>
            <p:ph idx="1"/>
          </p:nvPr>
        </p:nvSpPr>
        <p:spPr/>
        <p:txBody>
          <a:bodyPr>
            <a:normAutofit/>
          </a:bodyPr>
          <a:lstStyle/>
          <a:p>
            <a:r>
              <a:rPr lang="en-US" sz="3000" b="1" i="0" dirty="0">
                <a:solidFill>
                  <a:schemeClr val="tx1"/>
                </a:solidFill>
                <a:effectLst/>
                <a:latin typeface="Söhne"/>
              </a:rPr>
              <a:t>Policy and Regulation:</a:t>
            </a:r>
            <a:r>
              <a:rPr lang="en-US" sz="3000" b="0" i="0" dirty="0">
                <a:solidFill>
                  <a:schemeClr val="tx1"/>
                </a:solidFill>
                <a:effectLst/>
                <a:latin typeface="Söhne"/>
              </a:rPr>
              <a:t> Governments create and implement economic policies and regulations that directly impact businesses, trade, and financial systems. For example, tax policies, trade agreements, and monetary policies can shape the economic environment.</a:t>
            </a:r>
          </a:p>
          <a:p>
            <a:endParaRPr lang="en-KE" dirty="0"/>
          </a:p>
        </p:txBody>
      </p:sp>
    </p:spTree>
    <p:extLst>
      <p:ext uri="{BB962C8B-B14F-4D97-AF65-F5344CB8AC3E}">
        <p14:creationId xmlns:p14="http://schemas.microsoft.com/office/powerpoint/2010/main" val="11122502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28041-056E-5D50-0214-E350439052A9}"/>
              </a:ext>
            </a:extLst>
          </p:cNvPr>
          <p:cNvSpPr>
            <a:spLocks noGrp="1"/>
          </p:cNvSpPr>
          <p:nvPr>
            <p:ph type="title"/>
          </p:nvPr>
        </p:nvSpPr>
        <p:spPr/>
        <p:txBody>
          <a:bodyPr/>
          <a:lstStyle/>
          <a:p>
            <a:endParaRPr lang="en-KE"/>
          </a:p>
        </p:txBody>
      </p:sp>
      <p:sp>
        <p:nvSpPr>
          <p:cNvPr id="3" name="Content Placeholder 2">
            <a:extLst>
              <a:ext uri="{FF2B5EF4-FFF2-40B4-BE49-F238E27FC236}">
                <a16:creationId xmlns:a16="http://schemas.microsoft.com/office/drawing/2014/main" id="{333A8430-346C-E8F0-27CB-9F31B8AB7407}"/>
              </a:ext>
            </a:extLst>
          </p:cNvPr>
          <p:cNvSpPr>
            <a:spLocks noGrp="1"/>
          </p:cNvSpPr>
          <p:nvPr>
            <p:ph idx="1"/>
          </p:nvPr>
        </p:nvSpPr>
        <p:spPr/>
        <p:txBody>
          <a:bodyPr>
            <a:normAutofit/>
          </a:bodyPr>
          <a:lstStyle/>
          <a:p>
            <a:r>
              <a:rPr lang="en-US" sz="3000" b="1" i="0" dirty="0">
                <a:solidFill>
                  <a:schemeClr val="tx1"/>
                </a:solidFill>
                <a:effectLst/>
                <a:latin typeface="Söhne"/>
              </a:rPr>
              <a:t>Government Spending:</a:t>
            </a:r>
            <a:r>
              <a:rPr lang="en-US" sz="3000" b="0" i="0" dirty="0">
                <a:solidFill>
                  <a:schemeClr val="tx1"/>
                </a:solidFill>
                <a:effectLst/>
                <a:latin typeface="Söhne"/>
              </a:rPr>
              <a:t> Political decisions determine government spending, which, in turn, affects the overall demand for goods and services in the economy. Government spending can be a significant driver of economic growth or contraction.</a:t>
            </a:r>
          </a:p>
          <a:p>
            <a:endParaRPr lang="en-KE" dirty="0"/>
          </a:p>
        </p:txBody>
      </p:sp>
    </p:spTree>
    <p:extLst>
      <p:ext uri="{BB962C8B-B14F-4D97-AF65-F5344CB8AC3E}">
        <p14:creationId xmlns:p14="http://schemas.microsoft.com/office/powerpoint/2010/main" val="21046138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1F448-CB65-72B4-2EFF-F3099DF438BC}"/>
              </a:ext>
            </a:extLst>
          </p:cNvPr>
          <p:cNvSpPr>
            <a:spLocks noGrp="1"/>
          </p:cNvSpPr>
          <p:nvPr>
            <p:ph type="title"/>
          </p:nvPr>
        </p:nvSpPr>
        <p:spPr/>
        <p:txBody>
          <a:bodyPr/>
          <a:lstStyle/>
          <a:p>
            <a:endParaRPr lang="en-KE"/>
          </a:p>
        </p:txBody>
      </p:sp>
      <p:sp>
        <p:nvSpPr>
          <p:cNvPr id="3" name="Content Placeholder 2">
            <a:extLst>
              <a:ext uri="{FF2B5EF4-FFF2-40B4-BE49-F238E27FC236}">
                <a16:creationId xmlns:a16="http://schemas.microsoft.com/office/drawing/2014/main" id="{E53AA850-1BB1-4AEF-95C2-02A3EC126057}"/>
              </a:ext>
            </a:extLst>
          </p:cNvPr>
          <p:cNvSpPr>
            <a:spLocks noGrp="1"/>
          </p:cNvSpPr>
          <p:nvPr>
            <p:ph idx="1"/>
          </p:nvPr>
        </p:nvSpPr>
        <p:spPr/>
        <p:txBody>
          <a:bodyPr>
            <a:normAutofit/>
          </a:bodyPr>
          <a:lstStyle/>
          <a:p>
            <a:r>
              <a:rPr lang="en-US" sz="3000" b="1" i="0" dirty="0">
                <a:solidFill>
                  <a:schemeClr val="tx1"/>
                </a:solidFill>
                <a:effectLst/>
                <a:latin typeface="Söhne"/>
              </a:rPr>
              <a:t>Stability and Confidence:</a:t>
            </a:r>
            <a:r>
              <a:rPr lang="en-US" sz="3000" b="0" i="0" dirty="0">
                <a:solidFill>
                  <a:schemeClr val="tx1"/>
                </a:solidFill>
                <a:effectLst/>
                <a:latin typeface="Söhne"/>
              </a:rPr>
              <a:t> Political stability is crucial for economic development. Investors and businesses often seek stable political environments to make long-term investments. Political instability, on the other hand, can lead to economic uncertainty and hinder growth.</a:t>
            </a:r>
          </a:p>
          <a:p>
            <a:endParaRPr lang="en-KE" dirty="0"/>
          </a:p>
        </p:txBody>
      </p:sp>
    </p:spTree>
    <p:extLst>
      <p:ext uri="{BB962C8B-B14F-4D97-AF65-F5344CB8AC3E}">
        <p14:creationId xmlns:p14="http://schemas.microsoft.com/office/powerpoint/2010/main" val="4621721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152B3-9073-F5B8-F195-FD01DA921CC5}"/>
              </a:ext>
            </a:extLst>
          </p:cNvPr>
          <p:cNvSpPr>
            <a:spLocks noGrp="1"/>
          </p:cNvSpPr>
          <p:nvPr>
            <p:ph type="title"/>
          </p:nvPr>
        </p:nvSpPr>
        <p:spPr/>
        <p:txBody>
          <a:bodyPr/>
          <a:lstStyle/>
          <a:p>
            <a:endParaRPr lang="en-KE"/>
          </a:p>
        </p:txBody>
      </p:sp>
      <p:sp>
        <p:nvSpPr>
          <p:cNvPr id="3" name="Content Placeholder 2">
            <a:extLst>
              <a:ext uri="{FF2B5EF4-FFF2-40B4-BE49-F238E27FC236}">
                <a16:creationId xmlns:a16="http://schemas.microsoft.com/office/drawing/2014/main" id="{C8C6DCFF-AC89-9C51-F88F-568BC774D3BE}"/>
              </a:ext>
            </a:extLst>
          </p:cNvPr>
          <p:cNvSpPr>
            <a:spLocks noGrp="1"/>
          </p:cNvSpPr>
          <p:nvPr>
            <p:ph idx="1"/>
          </p:nvPr>
        </p:nvSpPr>
        <p:spPr/>
        <p:txBody>
          <a:bodyPr>
            <a:normAutofit/>
          </a:bodyPr>
          <a:lstStyle/>
          <a:p>
            <a:r>
              <a:rPr lang="en-US" sz="3000" b="1" i="0" dirty="0">
                <a:solidFill>
                  <a:schemeClr val="tx1"/>
                </a:solidFill>
                <a:effectLst/>
                <a:latin typeface="Söhne"/>
              </a:rPr>
              <a:t>Influence of Interest Groups:</a:t>
            </a:r>
            <a:r>
              <a:rPr lang="en-US" sz="3000" b="0" i="0" dirty="0">
                <a:solidFill>
                  <a:schemeClr val="tx1"/>
                </a:solidFill>
                <a:effectLst/>
                <a:latin typeface="Söhne"/>
              </a:rPr>
              <a:t> Various interest groups, such as labor unions and business associations, play a role in shaping economic policies. Political decisions may reflect the interests of these groups, affecting issues like labor laws, minimum wage, and business regulations.</a:t>
            </a:r>
          </a:p>
          <a:p>
            <a:endParaRPr lang="en-KE" dirty="0"/>
          </a:p>
        </p:txBody>
      </p:sp>
    </p:spTree>
    <p:extLst>
      <p:ext uri="{BB962C8B-B14F-4D97-AF65-F5344CB8AC3E}">
        <p14:creationId xmlns:p14="http://schemas.microsoft.com/office/powerpoint/2010/main" val="39971068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513F9-EA46-8545-2DDF-07B33830ECAA}"/>
              </a:ext>
            </a:extLst>
          </p:cNvPr>
          <p:cNvSpPr>
            <a:spLocks noGrp="1"/>
          </p:cNvSpPr>
          <p:nvPr>
            <p:ph type="title"/>
          </p:nvPr>
        </p:nvSpPr>
        <p:spPr/>
        <p:txBody>
          <a:bodyPr/>
          <a:lstStyle/>
          <a:p>
            <a:endParaRPr lang="en-KE"/>
          </a:p>
        </p:txBody>
      </p:sp>
      <p:sp>
        <p:nvSpPr>
          <p:cNvPr id="3" name="Content Placeholder 2">
            <a:extLst>
              <a:ext uri="{FF2B5EF4-FFF2-40B4-BE49-F238E27FC236}">
                <a16:creationId xmlns:a16="http://schemas.microsoft.com/office/drawing/2014/main" id="{341DD330-6178-28C8-127F-5DEA1D44994F}"/>
              </a:ext>
            </a:extLst>
          </p:cNvPr>
          <p:cNvSpPr>
            <a:spLocks noGrp="1"/>
          </p:cNvSpPr>
          <p:nvPr>
            <p:ph idx="1"/>
          </p:nvPr>
        </p:nvSpPr>
        <p:spPr/>
        <p:txBody>
          <a:bodyPr>
            <a:normAutofit/>
          </a:bodyPr>
          <a:lstStyle/>
          <a:p>
            <a:r>
              <a:rPr lang="en-US" sz="3000" b="1" i="0" dirty="0">
                <a:solidFill>
                  <a:schemeClr val="tx1"/>
                </a:solidFill>
                <a:effectLst/>
                <a:latin typeface="Söhne"/>
              </a:rPr>
              <a:t>Monetary Policy:</a:t>
            </a:r>
            <a:r>
              <a:rPr lang="en-US" sz="3000" b="0" i="0" dirty="0">
                <a:solidFill>
                  <a:schemeClr val="tx1"/>
                </a:solidFill>
                <a:effectLst/>
                <a:latin typeface="Söhne"/>
              </a:rPr>
              <a:t> Central banks, often influenced by political considerations, set monetary policy, which includes decisions related to interest rates and money supply. These policies have a direct impact on inflation, employment, and overall economic stability.</a:t>
            </a:r>
          </a:p>
          <a:p>
            <a:endParaRPr lang="en-KE" dirty="0"/>
          </a:p>
        </p:txBody>
      </p:sp>
    </p:spTree>
    <p:extLst>
      <p:ext uri="{BB962C8B-B14F-4D97-AF65-F5344CB8AC3E}">
        <p14:creationId xmlns:p14="http://schemas.microsoft.com/office/powerpoint/2010/main" val="20535917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BC245-8AA0-5727-2979-020AF4F55BDF}"/>
              </a:ext>
            </a:extLst>
          </p:cNvPr>
          <p:cNvSpPr>
            <a:spLocks noGrp="1"/>
          </p:cNvSpPr>
          <p:nvPr>
            <p:ph type="title"/>
          </p:nvPr>
        </p:nvSpPr>
        <p:spPr/>
        <p:txBody>
          <a:bodyPr/>
          <a:lstStyle/>
          <a:p>
            <a:endParaRPr lang="en-KE"/>
          </a:p>
        </p:txBody>
      </p:sp>
      <p:sp>
        <p:nvSpPr>
          <p:cNvPr id="3" name="Content Placeholder 2">
            <a:extLst>
              <a:ext uri="{FF2B5EF4-FFF2-40B4-BE49-F238E27FC236}">
                <a16:creationId xmlns:a16="http://schemas.microsoft.com/office/drawing/2014/main" id="{05C8C07F-802E-373E-6AD0-BDD08982EF9C}"/>
              </a:ext>
            </a:extLst>
          </p:cNvPr>
          <p:cNvSpPr>
            <a:spLocks noGrp="1"/>
          </p:cNvSpPr>
          <p:nvPr>
            <p:ph idx="1"/>
          </p:nvPr>
        </p:nvSpPr>
        <p:spPr/>
        <p:txBody>
          <a:bodyPr>
            <a:normAutofit/>
          </a:bodyPr>
          <a:lstStyle/>
          <a:p>
            <a:r>
              <a:rPr lang="en-US" sz="3000" b="1" i="0" dirty="0">
                <a:solidFill>
                  <a:schemeClr val="tx1"/>
                </a:solidFill>
                <a:effectLst/>
                <a:latin typeface="Söhne"/>
              </a:rPr>
              <a:t>International Relations and Trade:</a:t>
            </a:r>
            <a:r>
              <a:rPr lang="en-US" sz="3000" b="0" i="0" dirty="0">
                <a:solidFill>
                  <a:schemeClr val="tx1"/>
                </a:solidFill>
                <a:effectLst/>
                <a:latin typeface="Söhne"/>
              </a:rPr>
              <a:t> Political decisions, such as trade agreements and diplomatic relations, significantly influence international trade. Economic sanctions, tariffs, and trade policies are often tools used by governments to achieve political objectives.</a:t>
            </a:r>
          </a:p>
          <a:p>
            <a:endParaRPr lang="en-KE" dirty="0"/>
          </a:p>
        </p:txBody>
      </p:sp>
    </p:spTree>
    <p:extLst>
      <p:ext uri="{BB962C8B-B14F-4D97-AF65-F5344CB8AC3E}">
        <p14:creationId xmlns:p14="http://schemas.microsoft.com/office/powerpoint/2010/main" val="39674888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698BDD-E415-F220-8CC5-210738120F76}"/>
              </a:ext>
            </a:extLst>
          </p:cNvPr>
          <p:cNvSpPr>
            <a:spLocks noGrp="1"/>
          </p:cNvSpPr>
          <p:nvPr>
            <p:ph type="title"/>
          </p:nvPr>
        </p:nvSpPr>
        <p:spPr/>
        <p:txBody>
          <a:bodyPr/>
          <a:lstStyle/>
          <a:p>
            <a:endParaRPr lang="en-KE"/>
          </a:p>
        </p:txBody>
      </p:sp>
      <p:sp>
        <p:nvSpPr>
          <p:cNvPr id="3" name="Content Placeholder 2">
            <a:extLst>
              <a:ext uri="{FF2B5EF4-FFF2-40B4-BE49-F238E27FC236}">
                <a16:creationId xmlns:a16="http://schemas.microsoft.com/office/drawing/2014/main" id="{E6F5CBDF-AA20-1A37-17A4-648C440D7804}"/>
              </a:ext>
            </a:extLst>
          </p:cNvPr>
          <p:cNvSpPr>
            <a:spLocks noGrp="1"/>
          </p:cNvSpPr>
          <p:nvPr>
            <p:ph idx="1"/>
          </p:nvPr>
        </p:nvSpPr>
        <p:spPr/>
        <p:txBody>
          <a:bodyPr>
            <a:normAutofit/>
          </a:bodyPr>
          <a:lstStyle/>
          <a:p>
            <a:r>
              <a:rPr lang="en-US" sz="3000" b="1" i="0" dirty="0">
                <a:solidFill>
                  <a:schemeClr val="tx1"/>
                </a:solidFill>
                <a:effectLst/>
                <a:latin typeface="Söhne"/>
              </a:rPr>
              <a:t>Social Welfare Programs:</a:t>
            </a:r>
            <a:r>
              <a:rPr lang="en-US" sz="3000" b="0" i="0" dirty="0">
                <a:solidFill>
                  <a:schemeClr val="tx1"/>
                </a:solidFill>
                <a:effectLst/>
                <a:latin typeface="Söhne"/>
              </a:rPr>
              <a:t> Political choices regarding social welfare programs, healthcare, and education can impact income distribution and social mobility. These decisions influence the overall economic well-being of the population.</a:t>
            </a:r>
          </a:p>
          <a:p>
            <a:endParaRPr lang="en-KE" dirty="0"/>
          </a:p>
        </p:txBody>
      </p:sp>
    </p:spTree>
    <p:extLst>
      <p:ext uri="{BB962C8B-B14F-4D97-AF65-F5344CB8AC3E}">
        <p14:creationId xmlns:p14="http://schemas.microsoft.com/office/powerpoint/2010/main" val="3478498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23AC79-4E91-A2B1-DC60-ED7354B21573}"/>
              </a:ext>
            </a:extLst>
          </p:cNvPr>
          <p:cNvSpPr>
            <a:spLocks noGrp="1"/>
          </p:cNvSpPr>
          <p:nvPr>
            <p:ph type="title"/>
          </p:nvPr>
        </p:nvSpPr>
        <p:spPr/>
        <p:txBody>
          <a:bodyPr/>
          <a:lstStyle/>
          <a:p>
            <a:endParaRPr lang="en-KE"/>
          </a:p>
        </p:txBody>
      </p:sp>
      <p:sp>
        <p:nvSpPr>
          <p:cNvPr id="3" name="Content Placeholder 2">
            <a:extLst>
              <a:ext uri="{FF2B5EF4-FFF2-40B4-BE49-F238E27FC236}">
                <a16:creationId xmlns:a16="http://schemas.microsoft.com/office/drawing/2014/main" id="{1C080A7E-4A5A-CF5F-9F15-7972CE3A9C56}"/>
              </a:ext>
            </a:extLst>
          </p:cNvPr>
          <p:cNvSpPr>
            <a:spLocks noGrp="1"/>
          </p:cNvSpPr>
          <p:nvPr>
            <p:ph idx="1"/>
          </p:nvPr>
        </p:nvSpPr>
        <p:spPr/>
        <p:txBody>
          <a:bodyPr>
            <a:normAutofit/>
          </a:bodyPr>
          <a:lstStyle/>
          <a:p>
            <a:r>
              <a:rPr lang="en-US" sz="3200" b="1" i="0" dirty="0">
                <a:solidFill>
                  <a:schemeClr val="tx1"/>
                </a:solidFill>
                <a:effectLst/>
                <a:latin typeface="Söhne"/>
              </a:rPr>
              <a:t>Economic Ideologies:</a:t>
            </a:r>
            <a:r>
              <a:rPr lang="en-US" sz="3200" b="0" i="0" dirty="0">
                <a:solidFill>
                  <a:schemeClr val="tx1"/>
                </a:solidFill>
                <a:effectLst/>
                <a:latin typeface="Söhne"/>
              </a:rPr>
              <a:t> Political ideologies, such as capitalism, socialism, or mixed economies, shape the fundamental structure of an economy. Different political systems have different views on the role of the state in economic affairs.</a:t>
            </a:r>
          </a:p>
          <a:p>
            <a:endParaRPr lang="en-KE" dirty="0"/>
          </a:p>
        </p:txBody>
      </p:sp>
    </p:spTree>
    <p:extLst>
      <p:ext uri="{BB962C8B-B14F-4D97-AF65-F5344CB8AC3E}">
        <p14:creationId xmlns:p14="http://schemas.microsoft.com/office/powerpoint/2010/main" val="15435830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5AC366-18F8-932C-8D67-7F16EFF3679F}"/>
              </a:ext>
            </a:extLst>
          </p:cNvPr>
          <p:cNvSpPr>
            <a:spLocks noGrp="1"/>
          </p:cNvSpPr>
          <p:nvPr>
            <p:ph type="title"/>
          </p:nvPr>
        </p:nvSpPr>
        <p:spPr/>
        <p:txBody>
          <a:bodyPr/>
          <a:lstStyle/>
          <a:p>
            <a:endParaRPr lang="en-KE"/>
          </a:p>
        </p:txBody>
      </p:sp>
      <p:sp>
        <p:nvSpPr>
          <p:cNvPr id="3" name="Content Placeholder 2">
            <a:extLst>
              <a:ext uri="{FF2B5EF4-FFF2-40B4-BE49-F238E27FC236}">
                <a16:creationId xmlns:a16="http://schemas.microsoft.com/office/drawing/2014/main" id="{4BD1107D-6509-1492-A287-B8C0E4C00882}"/>
              </a:ext>
            </a:extLst>
          </p:cNvPr>
          <p:cNvSpPr>
            <a:spLocks noGrp="1"/>
          </p:cNvSpPr>
          <p:nvPr>
            <p:ph idx="1"/>
          </p:nvPr>
        </p:nvSpPr>
        <p:spPr/>
        <p:txBody>
          <a:bodyPr>
            <a:normAutofit/>
          </a:bodyPr>
          <a:lstStyle/>
          <a:p>
            <a:r>
              <a:rPr lang="en-US" sz="3200" dirty="0"/>
              <a:t>Crisis Management: During economic crises, political leaders are often called upon to implement policies and measures to stabilize the economy. This could involve stimulus packages, financial sector interventions, or other forms of economic management.</a:t>
            </a:r>
          </a:p>
          <a:p>
            <a:endParaRPr lang="en-KE" dirty="0"/>
          </a:p>
        </p:txBody>
      </p:sp>
    </p:spTree>
    <p:extLst>
      <p:ext uri="{BB962C8B-B14F-4D97-AF65-F5344CB8AC3E}">
        <p14:creationId xmlns:p14="http://schemas.microsoft.com/office/powerpoint/2010/main" val="17478192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73A606-A4CE-555D-5D23-3E96C446F2C7}"/>
              </a:ext>
            </a:extLst>
          </p:cNvPr>
          <p:cNvSpPr>
            <a:spLocks noGrp="1"/>
          </p:cNvSpPr>
          <p:nvPr>
            <p:ph type="title"/>
          </p:nvPr>
        </p:nvSpPr>
        <p:spPr/>
        <p:txBody>
          <a:bodyPr/>
          <a:lstStyle/>
          <a:p>
            <a:endParaRPr lang="en-KE"/>
          </a:p>
        </p:txBody>
      </p:sp>
      <p:sp>
        <p:nvSpPr>
          <p:cNvPr id="3" name="Content Placeholder 2">
            <a:extLst>
              <a:ext uri="{FF2B5EF4-FFF2-40B4-BE49-F238E27FC236}">
                <a16:creationId xmlns:a16="http://schemas.microsoft.com/office/drawing/2014/main" id="{3108C27F-4BB6-4EC8-6964-074102178070}"/>
              </a:ext>
            </a:extLst>
          </p:cNvPr>
          <p:cNvSpPr>
            <a:spLocks noGrp="1"/>
          </p:cNvSpPr>
          <p:nvPr>
            <p:ph idx="1"/>
          </p:nvPr>
        </p:nvSpPr>
        <p:spPr>
          <a:xfrm>
            <a:off x="528044" y="2039291"/>
            <a:ext cx="8596668" cy="3880773"/>
          </a:xfrm>
        </p:spPr>
        <p:txBody>
          <a:bodyPr/>
          <a:lstStyle/>
          <a:p>
            <a:r>
              <a:rPr lang="en-US" sz="3200" dirty="0"/>
              <a:t>Public Perception and Confidence: Political events and rhetoric can influence public confidence and sentiment, impacting consumer spending, investment decisions, and overall economic activity.</a:t>
            </a:r>
          </a:p>
          <a:p>
            <a:endParaRPr lang="en-KE" dirty="0"/>
          </a:p>
        </p:txBody>
      </p:sp>
    </p:spTree>
    <p:extLst>
      <p:ext uri="{BB962C8B-B14F-4D97-AF65-F5344CB8AC3E}">
        <p14:creationId xmlns:p14="http://schemas.microsoft.com/office/powerpoint/2010/main" val="39382176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13593-0149-A9B4-B49D-8CFBF2A8D78C}"/>
              </a:ext>
            </a:extLst>
          </p:cNvPr>
          <p:cNvSpPr>
            <a:spLocks noGrp="1"/>
          </p:cNvSpPr>
          <p:nvPr>
            <p:ph type="title"/>
          </p:nvPr>
        </p:nvSpPr>
        <p:spPr/>
        <p:txBody>
          <a:bodyPr/>
          <a:lstStyle/>
          <a:p>
            <a:endParaRPr lang="en-KE" dirty="0"/>
          </a:p>
        </p:txBody>
      </p:sp>
      <p:sp>
        <p:nvSpPr>
          <p:cNvPr id="3" name="Content Placeholder 2">
            <a:extLst>
              <a:ext uri="{FF2B5EF4-FFF2-40B4-BE49-F238E27FC236}">
                <a16:creationId xmlns:a16="http://schemas.microsoft.com/office/drawing/2014/main" id="{70B0A330-67E9-2F82-7405-4727BD5E1A83}"/>
              </a:ext>
            </a:extLst>
          </p:cNvPr>
          <p:cNvSpPr>
            <a:spLocks noGrp="1"/>
          </p:cNvSpPr>
          <p:nvPr>
            <p:ph idx="1"/>
          </p:nvPr>
        </p:nvSpPr>
        <p:spPr/>
        <p:txBody>
          <a:bodyPr>
            <a:normAutofit/>
          </a:bodyPr>
          <a:lstStyle/>
          <a:p>
            <a:r>
              <a:rPr lang="en-US" sz="3200" dirty="0"/>
              <a:t>THANKS </a:t>
            </a:r>
          </a:p>
          <a:p>
            <a:r>
              <a:rPr lang="en-US" sz="3200" dirty="0" err="1"/>
              <a:t>Obrigado</a:t>
            </a:r>
            <a:r>
              <a:rPr lang="en-US" sz="3200"/>
              <a:t> </a:t>
            </a:r>
            <a:endParaRPr lang="en-KE" sz="3200" dirty="0"/>
          </a:p>
        </p:txBody>
      </p:sp>
    </p:spTree>
    <p:extLst>
      <p:ext uri="{BB962C8B-B14F-4D97-AF65-F5344CB8AC3E}">
        <p14:creationId xmlns:p14="http://schemas.microsoft.com/office/powerpoint/2010/main" val="2957118319"/>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8C59B386-999D-4CB6-B907-9F3997C027CC}"/>
    </a:ext>
  </a:extLst>
</a:theme>
</file>

<file path=docProps/app.xml><?xml version="1.0" encoding="utf-8"?>
<Properties xmlns="http://schemas.openxmlformats.org/officeDocument/2006/extended-properties" xmlns:vt="http://schemas.openxmlformats.org/officeDocument/2006/docPropsVTypes">
  <Template>Facet</Template>
  <TotalTime>196</TotalTime>
  <Words>1001</Words>
  <Application>Microsoft Office PowerPoint</Application>
  <PresentationFormat>Widescreen</PresentationFormat>
  <Paragraphs>43</Paragraphs>
  <Slides>22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Arial</vt:lpstr>
      <vt:lpstr>Söhne</vt:lpstr>
      <vt:lpstr>Times New Roman</vt:lpstr>
      <vt:lpstr>Trebuchet MS</vt:lpstr>
      <vt:lpstr>Wingdings 3</vt:lpstr>
      <vt:lpstr>Facet</vt:lpstr>
      <vt:lpstr>MDS511 POLITICAL ECONOMY OF DEVELOPMENT</vt:lpstr>
      <vt:lpstr>PowerPoint Presentation</vt:lpstr>
      <vt:lpstr>PowerPoint Presentation</vt:lpstr>
      <vt:lpstr>Course Purpose </vt:lpstr>
      <vt:lpstr>Learning Outcomes </vt:lpstr>
      <vt:lpstr>BASIC MEANING OF POLITICS </vt:lpstr>
      <vt:lpstr>PowerPoint Presentation</vt:lpstr>
      <vt:lpstr>Key components of an economy include: </vt:lpstr>
      <vt:lpstr>FACTORS OF PRODUCTION </vt:lpstr>
      <vt:lpstr>LATEST FACTOR</vt:lpstr>
      <vt:lpstr>WHY DEVELOPMENT PRACTITIONERS SHOULD STUDY POLITICAL ECONOMY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 O</dc:creator>
  <cp:lastModifiedBy>E O</cp:lastModifiedBy>
  <cp:revision>3</cp:revision>
  <dcterms:created xsi:type="dcterms:W3CDTF">2023-12-25T14:14:02Z</dcterms:created>
  <dcterms:modified xsi:type="dcterms:W3CDTF">2024-01-15T14:11:10Z</dcterms:modified>
</cp:coreProperties>
</file>